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69" r:id="rId4"/>
    <p:sldId id="263" r:id="rId5"/>
    <p:sldId id="264" r:id="rId6"/>
    <p:sldId id="265" r:id="rId7"/>
    <p:sldId id="268" r:id="rId8"/>
    <p:sldId id="266" r:id="rId9"/>
    <p:sldId id="258" r:id="rId10"/>
    <p:sldId id="261" r:id="rId11"/>
    <p:sldId id="259" r:id="rId12"/>
    <p:sldId id="262" r:id="rId13"/>
    <p:sldId id="260" r:id="rId14"/>
    <p:sldId id="27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7A6A9-6F9F-40F9-8A0D-8BB123CF0002}" v="493" dt="2022-07-11T09:12:0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69BC8-D1F2-4BDC-8941-BAEF2A77EB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EC2791B-9FBC-4416-86BB-19B06525BA42}">
      <dgm:prSet/>
      <dgm:spPr/>
      <dgm:t>
        <a:bodyPr/>
        <a:lstStyle/>
        <a:p>
          <a:r>
            <a:rPr lang="en-US" b="1"/>
            <a:t>Extraction</a:t>
          </a:r>
          <a:r>
            <a:rPr lang="en-US"/>
            <a:t>, in which raw data is pulled from a source or multiple sources.</a:t>
          </a:r>
        </a:p>
      </dgm:t>
    </dgm:pt>
    <dgm:pt modelId="{79833E10-5A3B-4069-8FCC-DF44719E8E44}" type="parTrans" cxnId="{89857012-C1B6-40FD-967B-17B2F8B7CF0A}">
      <dgm:prSet/>
      <dgm:spPr/>
      <dgm:t>
        <a:bodyPr/>
        <a:lstStyle/>
        <a:p>
          <a:endParaRPr lang="en-US"/>
        </a:p>
      </dgm:t>
    </dgm:pt>
    <dgm:pt modelId="{6B022F40-516D-4467-B4CA-66CD9A69C231}" type="sibTrans" cxnId="{89857012-C1B6-40FD-967B-17B2F8B7CF0A}">
      <dgm:prSet/>
      <dgm:spPr/>
      <dgm:t>
        <a:bodyPr/>
        <a:lstStyle/>
        <a:p>
          <a:endParaRPr lang="en-US"/>
        </a:p>
      </dgm:t>
    </dgm:pt>
    <dgm:pt modelId="{08C353E4-932F-49EF-A0B8-63280C71D63A}">
      <dgm:prSet/>
      <dgm:spPr/>
      <dgm:t>
        <a:bodyPr/>
        <a:lstStyle/>
        <a:p>
          <a:r>
            <a:rPr lang="en-US" b="1"/>
            <a:t>Transformation</a:t>
          </a:r>
          <a:r>
            <a:rPr lang="en-US"/>
            <a:t>, in which data is updated to match the needs of an organization and the requirements of its data storage solution. </a:t>
          </a:r>
        </a:p>
      </dgm:t>
    </dgm:pt>
    <dgm:pt modelId="{5016C6BB-B80C-44C8-ACF3-55CBFA688285}" type="parTrans" cxnId="{BD68BD3A-C435-4491-A5A6-E48590A5C413}">
      <dgm:prSet/>
      <dgm:spPr/>
      <dgm:t>
        <a:bodyPr/>
        <a:lstStyle/>
        <a:p>
          <a:endParaRPr lang="en-US"/>
        </a:p>
      </dgm:t>
    </dgm:pt>
    <dgm:pt modelId="{8D94421E-80F7-429E-A032-60CCD76EAD24}" type="sibTrans" cxnId="{BD68BD3A-C435-4491-A5A6-E48590A5C413}">
      <dgm:prSet/>
      <dgm:spPr/>
      <dgm:t>
        <a:bodyPr/>
        <a:lstStyle/>
        <a:p>
          <a:endParaRPr lang="en-US"/>
        </a:p>
      </dgm:t>
    </dgm:pt>
    <dgm:pt modelId="{AE7D7C2D-6145-4A84-B0DD-3D3B10BCF905}">
      <dgm:prSet/>
      <dgm:spPr/>
      <dgm:t>
        <a:bodyPr/>
        <a:lstStyle/>
        <a:p>
          <a:r>
            <a:rPr lang="en-US" b="1"/>
            <a:t>Loading</a:t>
          </a:r>
          <a:r>
            <a:rPr lang="en-US"/>
            <a:t>, in which data is delivered and secured for sharing, making business-ready data available to other users and departments, both within the organization and externally.</a:t>
          </a:r>
        </a:p>
      </dgm:t>
    </dgm:pt>
    <dgm:pt modelId="{1F321D90-2AE4-4405-9063-5C7E2C3AC058}" type="parTrans" cxnId="{17B08AB8-2C99-4FD5-BD61-447A732E55CE}">
      <dgm:prSet/>
      <dgm:spPr/>
      <dgm:t>
        <a:bodyPr/>
        <a:lstStyle/>
        <a:p>
          <a:endParaRPr lang="en-US"/>
        </a:p>
      </dgm:t>
    </dgm:pt>
    <dgm:pt modelId="{A238F005-853B-4889-A54E-CD158D526B24}" type="sibTrans" cxnId="{17B08AB8-2C99-4FD5-BD61-447A732E55CE}">
      <dgm:prSet/>
      <dgm:spPr/>
      <dgm:t>
        <a:bodyPr/>
        <a:lstStyle/>
        <a:p>
          <a:endParaRPr lang="en-US"/>
        </a:p>
      </dgm:t>
    </dgm:pt>
    <dgm:pt modelId="{2E42EC52-4AA6-4C0E-B525-4A17B3E89AE4}" type="pres">
      <dgm:prSet presAssocID="{26169BC8-D1F2-4BDC-8941-BAEF2A77EB05}" presName="root" presStyleCnt="0">
        <dgm:presLayoutVars>
          <dgm:dir/>
          <dgm:resizeHandles val="exact"/>
        </dgm:presLayoutVars>
      </dgm:prSet>
      <dgm:spPr/>
    </dgm:pt>
    <dgm:pt modelId="{E44846B6-C477-422F-A8D4-99185BF84214}" type="pres">
      <dgm:prSet presAssocID="{2EC2791B-9FBC-4416-86BB-19B06525BA42}" presName="compNode" presStyleCnt="0"/>
      <dgm:spPr/>
    </dgm:pt>
    <dgm:pt modelId="{BF01C684-3B59-4A18-BC73-E085F76EDB2A}" type="pres">
      <dgm:prSet presAssocID="{2EC2791B-9FBC-4416-86BB-19B06525BA42}" presName="bgRect" presStyleLbl="bgShp" presStyleIdx="0" presStyleCnt="3"/>
      <dgm:spPr/>
    </dgm:pt>
    <dgm:pt modelId="{902E62E0-ABBB-4DF1-89A5-F0DB19BEE3B0}" type="pres">
      <dgm:prSet presAssocID="{2EC2791B-9FBC-4416-86BB-19B06525BA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A76541-1F9E-4CFD-AED1-A265E0B2849A}" type="pres">
      <dgm:prSet presAssocID="{2EC2791B-9FBC-4416-86BB-19B06525BA42}" presName="spaceRect" presStyleCnt="0"/>
      <dgm:spPr/>
    </dgm:pt>
    <dgm:pt modelId="{C752EB42-EC0A-47DB-A32A-771731EEE47F}" type="pres">
      <dgm:prSet presAssocID="{2EC2791B-9FBC-4416-86BB-19B06525BA42}" presName="parTx" presStyleLbl="revTx" presStyleIdx="0" presStyleCnt="3">
        <dgm:presLayoutVars>
          <dgm:chMax val="0"/>
          <dgm:chPref val="0"/>
        </dgm:presLayoutVars>
      </dgm:prSet>
      <dgm:spPr/>
    </dgm:pt>
    <dgm:pt modelId="{98F77B51-6286-4EE2-8F96-BC8C9363703B}" type="pres">
      <dgm:prSet presAssocID="{6B022F40-516D-4467-B4CA-66CD9A69C231}" presName="sibTrans" presStyleCnt="0"/>
      <dgm:spPr/>
    </dgm:pt>
    <dgm:pt modelId="{6C73BD07-376D-4EC3-9351-E4F2970200D7}" type="pres">
      <dgm:prSet presAssocID="{08C353E4-932F-49EF-A0B8-63280C71D63A}" presName="compNode" presStyleCnt="0"/>
      <dgm:spPr/>
    </dgm:pt>
    <dgm:pt modelId="{41F71447-36FF-4144-A549-499C9BFE5868}" type="pres">
      <dgm:prSet presAssocID="{08C353E4-932F-49EF-A0B8-63280C71D63A}" presName="bgRect" presStyleLbl="bgShp" presStyleIdx="1" presStyleCnt="3"/>
      <dgm:spPr/>
    </dgm:pt>
    <dgm:pt modelId="{F6DEDE01-2747-454E-A03B-215C7188043E}" type="pres">
      <dgm:prSet presAssocID="{08C353E4-932F-49EF-A0B8-63280C71D6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AB29134-CB02-44BE-83AA-71A5E5CC0682}" type="pres">
      <dgm:prSet presAssocID="{08C353E4-932F-49EF-A0B8-63280C71D63A}" presName="spaceRect" presStyleCnt="0"/>
      <dgm:spPr/>
    </dgm:pt>
    <dgm:pt modelId="{6E905BB4-12D2-452C-9A1E-B09610DD41C1}" type="pres">
      <dgm:prSet presAssocID="{08C353E4-932F-49EF-A0B8-63280C71D63A}" presName="parTx" presStyleLbl="revTx" presStyleIdx="1" presStyleCnt="3">
        <dgm:presLayoutVars>
          <dgm:chMax val="0"/>
          <dgm:chPref val="0"/>
        </dgm:presLayoutVars>
      </dgm:prSet>
      <dgm:spPr/>
    </dgm:pt>
    <dgm:pt modelId="{E776EDB0-8F6A-43C8-ACC0-A5CD0D7514BD}" type="pres">
      <dgm:prSet presAssocID="{8D94421E-80F7-429E-A032-60CCD76EAD24}" presName="sibTrans" presStyleCnt="0"/>
      <dgm:spPr/>
    </dgm:pt>
    <dgm:pt modelId="{455070C9-2C46-46E2-A843-5AE91EF3D7D3}" type="pres">
      <dgm:prSet presAssocID="{AE7D7C2D-6145-4A84-B0DD-3D3B10BCF905}" presName="compNode" presStyleCnt="0"/>
      <dgm:spPr/>
    </dgm:pt>
    <dgm:pt modelId="{2992317E-C8A4-4708-A770-5B57EC59E287}" type="pres">
      <dgm:prSet presAssocID="{AE7D7C2D-6145-4A84-B0DD-3D3B10BCF905}" presName="bgRect" presStyleLbl="bgShp" presStyleIdx="2" presStyleCnt="3"/>
      <dgm:spPr/>
    </dgm:pt>
    <dgm:pt modelId="{2B67808C-EAFE-4413-822F-3B772B2528A6}" type="pres">
      <dgm:prSet presAssocID="{AE7D7C2D-6145-4A84-B0DD-3D3B10BCF9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397B9D4-EFCC-49B6-930C-08D06BACAEA7}" type="pres">
      <dgm:prSet presAssocID="{AE7D7C2D-6145-4A84-B0DD-3D3B10BCF905}" presName="spaceRect" presStyleCnt="0"/>
      <dgm:spPr/>
    </dgm:pt>
    <dgm:pt modelId="{5172A437-07D3-43DE-A65F-E388E3FB973D}" type="pres">
      <dgm:prSet presAssocID="{AE7D7C2D-6145-4A84-B0DD-3D3B10BCF9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72B102-4154-473D-8E3B-3AB525A9E12C}" type="presOf" srcId="{08C353E4-932F-49EF-A0B8-63280C71D63A}" destId="{6E905BB4-12D2-452C-9A1E-B09610DD41C1}" srcOrd="0" destOrd="0" presId="urn:microsoft.com/office/officeart/2018/2/layout/IconVerticalSolidList"/>
    <dgm:cxn modelId="{89857012-C1B6-40FD-967B-17B2F8B7CF0A}" srcId="{26169BC8-D1F2-4BDC-8941-BAEF2A77EB05}" destId="{2EC2791B-9FBC-4416-86BB-19B06525BA42}" srcOrd="0" destOrd="0" parTransId="{79833E10-5A3B-4069-8FCC-DF44719E8E44}" sibTransId="{6B022F40-516D-4467-B4CA-66CD9A69C231}"/>
    <dgm:cxn modelId="{BD68BD3A-C435-4491-A5A6-E48590A5C413}" srcId="{26169BC8-D1F2-4BDC-8941-BAEF2A77EB05}" destId="{08C353E4-932F-49EF-A0B8-63280C71D63A}" srcOrd="1" destOrd="0" parTransId="{5016C6BB-B80C-44C8-ACF3-55CBFA688285}" sibTransId="{8D94421E-80F7-429E-A032-60CCD76EAD24}"/>
    <dgm:cxn modelId="{F7BE4275-0974-4900-9FBC-3807BD5E212A}" type="presOf" srcId="{26169BC8-D1F2-4BDC-8941-BAEF2A77EB05}" destId="{2E42EC52-4AA6-4C0E-B525-4A17B3E89AE4}" srcOrd="0" destOrd="0" presId="urn:microsoft.com/office/officeart/2018/2/layout/IconVerticalSolidList"/>
    <dgm:cxn modelId="{17B08AB8-2C99-4FD5-BD61-447A732E55CE}" srcId="{26169BC8-D1F2-4BDC-8941-BAEF2A77EB05}" destId="{AE7D7C2D-6145-4A84-B0DD-3D3B10BCF905}" srcOrd="2" destOrd="0" parTransId="{1F321D90-2AE4-4405-9063-5C7E2C3AC058}" sibTransId="{A238F005-853B-4889-A54E-CD158D526B24}"/>
    <dgm:cxn modelId="{CD1466C4-20B1-46A5-A29E-FC71C80936B0}" type="presOf" srcId="{2EC2791B-9FBC-4416-86BB-19B06525BA42}" destId="{C752EB42-EC0A-47DB-A32A-771731EEE47F}" srcOrd="0" destOrd="0" presId="urn:microsoft.com/office/officeart/2018/2/layout/IconVerticalSolidList"/>
    <dgm:cxn modelId="{31A376F1-F7E3-4C89-AC20-131CAC0F1A6A}" type="presOf" srcId="{AE7D7C2D-6145-4A84-B0DD-3D3B10BCF905}" destId="{5172A437-07D3-43DE-A65F-E388E3FB973D}" srcOrd="0" destOrd="0" presId="urn:microsoft.com/office/officeart/2018/2/layout/IconVerticalSolidList"/>
    <dgm:cxn modelId="{03B0FE75-348E-425B-906C-6A21C5B2C45C}" type="presParOf" srcId="{2E42EC52-4AA6-4C0E-B525-4A17B3E89AE4}" destId="{E44846B6-C477-422F-A8D4-99185BF84214}" srcOrd="0" destOrd="0" presId="urn:microsoft.com/office/officeart/2018/2/layout/IconVerticalSolidList"/>
    <dgm:cxn modelId="{34424E16-BCFE-4D11-A836-4D51A93A1C04}" type="presParOf" srcId="{E44846B6-C477-422F-A8D4-99185BF84214}" destId="{BF01C684-3B59-4A18-BC73-E085F76EDB2A}" srcOrd="0" destOrd="0" presId="urn:microsoft.com/office/officeart/2018/2/layout/IconVerticalSolidList"/>
    <dgm:cxn modelId="{5578D93B-D628-4E27-B5E9-6769F90485F5}" type="presParOf" srcId="{E44846B6-C477-422F-A8D4-99185BF84214}" destId="{902E62E0-ABBB-4DF1-89A5-F0DB19BEE3B0}" srcOrd="1" destOrd="0" presId="urn:microsoft.com/office/officeart/2018/2/layout/IconVerticalSolidList"/>
    <dgm:cxn modelId="{13A1EA44-AC9F-4E7F-AAFD-5D234E3CB9F5}" type="presParOf" srcId="{E44846B6-C477-422F-A8D4-99185BF84214}" destId="{94A76541-1F9E-4CFD-AED1-A265E0B2849A}" srcOrd="2" destOrd="0" presId="urn:microsoft.com/office/officeart/2018/2/layout/IconVerticalSolidList"/>
    <dgm:cxn modelId="{16922915-BCF7-42F9-B359-8109DC4BC6EC}" type="presParOf" srcId="{E44846B6-C477-422F-A8D4-99185BF84214}" destId="{C752EB42-EC0A-47DB-A32A-771731EEE47F}" srcOrd="3" destOrd="0" presId="urn:microsoft.com/office/officeart/2018/2/layout/IconVerticalSolidList"/>
    <dgm:cxn modelId="{92D94EB4-C36C-45E9-900A-639B81DCC770}" type="presParOf" srcId="{2E42EC52-4AA6-4C0E-B525-4A17B3E89AE4}" destId="{98F77B51-6286-4EE2-8F96-BC8C9363703B}" srcOrd="1" destOrd="0" presId="urn:microsoft.com/office/officeart/2018/2/layout/IconVerticalSolidList"/>
    <dgm:cxn modelId="{FF4F9CDA-668F-47B4-ACB1-E2FBD5A475E0}" type="presParOf" srcId="{2E42EC52-4AA6-4C0E-B525-4A17B3E89AE4}" destId="{6C73BD07-376D-4EC3-9351-E4F2970200D7}" srcOrd="2" destOrd="0" presId="urn:microsoft.com/office/officeart/2018/2/layout/IconVerticalSolidList"/>
    <dgm:cxn modelId="{D60C844B-9A3E-4930-8C5A-93AD176C1B10}" type="presParOf" srcId="{6C73BD07-376D-4EC3-9351-E4F2970200D7}" destId="{41F71447-36FF-4144-A549-499C9BFE5868}" srcOrd="0" destOrd="0" presId="urn:microsoft.com/office/officeart/2018/2/layout/IconVerticalSolidList"/>
    <dgm:cxn modelId="{7DA72749-F831-4DA1-A1C4-1CC9170C7690}" type="presParOf" srcId="{6C73BD07-376D-4EC3-9351-E4F2970200D7}" destId="{F6DEDE01-2747-454E-A03B-215C7188043E}" srcOrd="1" destOrd="0" presId="urn:microsoft.com/office/officeart/2018/2/layout/IconVerticalSolidList"/>
    <dgm:cxn modelId="{60EF27F4-7C9A-4BB7-8FC9-C63843A021D3}" type="presParOf" srcId="{6C73BD07-376D-4EC3-9351-E4F2970200D7}" destId="{1AB29134-CB02-44BE-83AA-71A5E5CC0682}" srcOrd="2" destOrd="0" presId="urn:microsoft.com/office/officeart/2018/2/layout/IconVerticalSolidList"/>
    <dgm:cxn modelId="{6C62EC86-F865-49D3-A3AF-87CE3776F84C}" type="presParOf" srcId="{6C73BD07-376D-4EC3-9351-E4F2970200D7}" destId="{6E905BB4-12D2-452C-9A1E-B09610DD41C1}" srcOrd="3" destOrd="0" presId="urn:microsoft.com/office/officeart/2018/2/layout/IconVerticalSolidList"/>
    <dgm:cxn modelId="{0C3085E4-7B20-4635-AF92-3155212E397B}" type="presParOf" srcId="{2E42EC52-4AA6-4C0E-B525-4A17B3E89AE4}" destId="{E776EDB0-8F6A-43C8-ACC0-A5CD0D7514BD}" srcOrd="3" destOrd="0" presId="urn:microsoft.com/office/officeart/2018/2/layout/IconVerticalSolidList"/>
    <dgm:cxn modelId="{8936E82C-C9D0-41E4-AF0F-9A190BDBCF5B}" type="presParOf" srcId="{2E42EC52-4AA6-4C0E-B525-4A17B3E89AE4}" destId="{455070C9-2C46-46E2-A843-5AE91EF3D7D3}" srcOrd="4" destOrd="0" presId="urn:microsoft.com/office/officeart/2018/2/layout/IconVerticalSolidList"/>
    <dgm:cxn modelId="{84AD5B6C-CE14-498B-B11D-667797E0DC20}" type="presParOf" srcId="{455070C9-2C46-46E2-A843-5AE91EF3D7D3}" destId="{2992317E-C8A4-4708-A770-5B57EC59E287}" srcOrd="0" destOrd="0" presId="urn:microsoft.com/office/officeart/2018/2/layout/IconVerticalSolidList"/>
    <dgm:cxn modelId="{B4CB2B5D-8EC0-47D7-B71E-6503AF26C193}" type="presParOf" srcId="{455070C9-2C46-46E2-A843-5AE91EF3D7D3}" destId="{2B67808C-EAFE-4413-822F-3B772B2528A6}" srcOrd="1" destOrd="0" presId="urn:microsoft.com/office/officeart/2018/2/layout/IconVerticalSolidList"/>
    <dgm:cxn modelId="{4A1532EF-C115-49D5-A4C0-1F21756A836F}" type="presParOf" srcId="{455070C9-2C46-46E2-A843-5AE91EF3D7D3}" destId="{D397B9D4-EFCC-49B6-930C-08D06BACAEA7}" srcOrd="2" destOrd="0" presId="urn:microsoft.com/office/officeart/2018/2/layout/IconVerticalSolidList"/>
    <dgm:cxn modelId="{C491478B-1E61-4D47-AD0B-092495548718}" type="presParOf" srcId="{455070C9-2C46-46E2-A843-5AE91EF3D7D3}" destId="{5172A437-07D3-43DE-A65F-E388E3FB97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1C684-3B59-4A18-BC73-E085F76EDB2A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E62E0-ABBB-4DF1-89A5-F0DB19BEE3B0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EB42-EC0A-47DB-A32A-771731EEE47F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Extraction</a:t>
          </a:r>
          <a:r>
            <a:rPr lang="en-US" sz="1800" kern="1200"/>
            <a:t>, in which raw data is pulled from a source or multiple sources.</a:t>
          </a:r>
        </a:p>
      </dsp:txBody>
      <dsp:txXfrm>
        <a:off x="1900154" y="703"/>
        <a:ext cx="4473659" cy="1645155"/>
      </dsp:txXfrm>
    </dsp:sp>
    <dsp:sp modelId="{41F71447-36FF-4144-A549-499C9BFE5868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EDE01-2747-454E-A03B-215C7188043E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05BB4-12D2-452C-9A1E-B09610DD41C1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Transformation</a:t>
          </a:r>
          <a:r>
            <a:rPr lang="en-US" sz="1800" kern="1200"/>
            <a:t>, in which data is updated to match the needs of an organization and the requirements of its data storage solution. </a:t>
          </a:r>
        </a:p>
      </dsp:txBody>
      <dsp:txXfrm>
        <a:off x="1900154" y="2057147"/>
        <a:ext cx="4473659" cy="1645155"/>
      </dsp:txXfrm>
    </dsp:sp>
    <dsp:sp modelId="{2992317E-C8A4-4708-A770-5B57EC59E287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7808C-EAFE-4413-822F-3B772B2528A6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2A437-07D3-43DE-A65F-E388E3FB973D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Loading</a:t>
          </a:r>
          <a:r>
            <a:rPr lang="en-US" sz="1800" kern="1200"/>
            <a:t>, in which data is delivered and secured for sharing, making business-ready data available to other users and departments, both within the organization and externally.</a:t>
          </a:r>
        </a:p>
      </dsp:txBody>
      <dsp:txXfrm>
        <a:off x="1900154" y="4113591"/>
        <a:ext cx="4473659" cy="164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July 11,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34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379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11,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3" r:id="rId6"/>
    <p:sldLayoutId id="2147483818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4E447-1256-D621-2A0D-88CE141B3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ETL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FLIGHT DATA-2008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4625A45-E2A5-3CF7-8BF3-F24D60D6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298" y="112950"/>
            <a:ext cx="6015061" cy="6622811"/>
          </a:xfrm>
        </p:spPr>
      </p:pic>
    </p:spTree>
    <p:extLst>
      <p:ext uri="{BB962C8B-B14F-4D97-AF65-F5344CB8AC3E}">
        <p14:creationId xmlns:p14="http://schemas.microsoft.com/office/powerpoint/2010/main" val="365937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7F65-F206-5E7B-7F1B-E41EF5EF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46717"/>
            <a:ext cx="11091600" cy="1813852"/>
          </a:xfrm>
        </p:spPr>
        <p:txBody>
          <a:bodyPr>
            <a:noAutofit/>
          </a:bodyPr>
          <a:lstStyle/>
          <a:p>
            <a:r>
              <a:rPr lang="en-US" sz="3200">
                <a:ea typeface="+mj-lt"/>
                <a:cs typeface="+mj-lt"/>
              </a:rPr>
              <a:t>Find the number of total flights cancelled for each </a:t>
            </a:r>
            <a:r>
              <a:rPr lang="en-US" sz="3200" dirty="0">
                <a:ea typeface="+mj-lt"/>
                <a:cs typeface="+mj-lt"/>
              </a:rPr>
              <a:t>airline for which cancellation reason was not in weather or security related.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3F39-FE54-F739-0076-B9FCB705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291792"/>
            <a:ext cx="11090274" cy="4336813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UniqueCarrier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airlines_names,Description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cancellation_reason,CancellationCode,COUNT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UniqueCarrier</a:t>
            </a:r>
            <a:r>
              <a:rPr lang="en-US" dirty="0">
                <a:ea typeface="+mn-lt"/>
                <a:cs typeface="+mn-lt"/>
              </a:rPr>
              <a:t>) as </a:t>
            </a:r>
            <a:r>
              <a:rPr lang="en-US" dirty="0" err="1">
                <a:ea typeface="+mn-lt"/>
                <a:cs typeface="+mn-lt"/>
              </a:rPr>
              <a:t>flight_total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FROM FLIGHT F LEFT join </a:t>
            </a:r>
            <a:r>
              <a:rPr lang="en-US" dirty="0" err="1">
                <a:ea typeface="+mn-lt"/>
                <a:cs typeface="+mn-lt"/>
              </a:rPr>
              <a:t>cancelcode</a:t>
            </a:r>
            <a:r>
              <a:rPr lang="en-US" dirty="0">
                <a:ea typeface="+mn-lt"/>
                <a:cs typeface="+mn-lt"/>
              </a:rPr>
              <a:t> c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 </a:t>
            </a:r>
            <a:r>
              <a:rPr lang="en-US" dirty="0" err="1">
                <a:ea typeface="+mn-lt"/>
                <a:cs typeface="+mn-lt"/>
              </a:rPr>
              <a:t>F.CancellationCode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c.Code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F.CancellationCode</a:t>
            </a:r>
            <a:r>
              <a:rPr lang="en-US" dirty="0">
                <a:ea typeface="+mn-lt"/>
                <a:cs typeface="+mn-lt"/>
              </a:rPr>
              <a:t> NOT IN ('B','D','0')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UniqueCarrier,Description,CancellationCode</a:t>
            </a:r>
            <a:endParaRPr lang="en-US" dirty="0" err="1"/>
          </a:p>
          <a:p>
            <a:r>
              <a:rPr lang="en-US">
                <a:ea typeface="+mn-lt"/>
                <a:cs typeface="+mn-lt"/>
              </a:rPr>
              <a:t>ORDER BY CancellationCode;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8C9150C-E883-988C-0739-6C9408691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552" y="51316"/>
            <a:ext cx="6642839" cy="6758684"/>
          </a:xfrm>
        </p:spPr>
      </p:pic>
    </p:spTree>
    <p:extLst>
      <p:ext uri="{BB962C8B-B14F-4D97-AF65-F5344CB8AC3E}">
        <p14:creationId xmlns:p14="http://schemas.microsoft.com/office/powerpoint/2010/main" val="375993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1F06-3D43-EA53-4D33-5520FF17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Check out the average delay on airline to see what </a:t>
            </a:r>
            <a:r>
              <a:rPr lang="en-US" sz="3600" dirty="0">
                <a:ea typeface="+mj-lt"/>
                <a:cs typeface="+mj-lt"/>
              </a:rPr>
              <a:t>airlines have the longest delays. 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9E76-70D3-9249-36C9-298142B1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F.UniqueCarrier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U.carrier_code_detail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airlines_name,ROUND</a:t>
            </a:r>
            <a:r>
              <a:rPr lang="en-US" dirty="0">
                <a:ea typeface="+mn-lt"/>
                <a:cs typeface="+mn-lt"/>
              </a:rPr>
              <a:t> (AVG(</a:t>
            </a:r>
            <a:r>
              <a:rPr lang="en-US" dirty="0" err="1">
                <a:ea typeface="+mn-lt"/>
                <a:cs typeface="+mn-lt"/>
              </a:rPr>
              <a:t>ArrDelay</a:t>
            </a:r>
            <a:r>
              <a:rPr lang="en-US" dirty="0">
                <a:ea typeface="+mn-lt"/>
                <a:cs typeface="+mn-lt"/>
              </a:rPr>
              <a:t>),2) AS </a:t>
            </a:r>
            <a:r>
              <a:rPr lang="en-US" dirty="0" err="1">
                <a:ea typeface="+mn-lt"/>
                <a:cs typeface="+mn-lt"/>
              </a:rPr>
              <a:t>avg_arrival_delay,round</a:t>
            </a:r>
            <a:r>
              <a:rPr lang="en-US" dirty="0">
                <a:ea typeface="+mn-lt"/>
                <a:cs typeface="+mn-lt"/>
              </a:rPr>
              <a:t> (avg(</a:t>
            </a:r>
            <a:r>
              <a:rPr lang="en-US" dirty="0" err="1">
                <a:ea typeface="+mn-lt"/>
                <a:cs typeface="+mn-lt"/>
              </a:rPr>
              <a:t>DepDelay</a:t>
            </a:r>
            <a:r>
              <a:rPr lang="en-US" dirty="0">
                <a:ea typeface="+mn-lt"/>
                <a:cs typeface="+mn-lt"/>
              </a:rPr>
              <a:t>),2) as </a:t>
            </a:r>
            <a:r>
              <a:rPr lang="en-US" dirty="0" err="1">
                <a:ea typeface="+mn-lt"/>
                <a:cs typeface="+mn-lt"/>
              </a:rPr>
              <a:t>avg_departure_delay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FROM FLIGHT F LEFT join UNIQUE_CARRIERS U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 </a:t>
            </a:r>
            <a:r>
              <a:rPr lang="en-US" dirty="0" err="1">
                <a:ea typeface="+mn-lt"/>
                <a:cs typeface="+mn-lt"/>
              </a:rPr>
              <a:t>F.UniqueCarrier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U.UniqueCarrier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UniqueCarrier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U.carrier_code_detail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ORDER BY AVG(</a:t>
            </a:r>
            <a:r>
              <a:rPr lang="en-US" dirty="0" err="1">
                <a:ea typeface="+mn-lt"/>
                <a:cs typeface="+mn-lt"/>
              </a:rPr>
              <a:t>ArrDelay</a:t>
            </a:r>
            <a:r>
              <a:rPr lang="en-US" dirty="0">
                <a:ea typeface="+mn-lt"/>
                <a:cs typeface="+mn-lt"/>
              </a:rPr>
              <a:t>)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9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C8FBC8C-75A2-2824-A67D-CED1DC446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728" y="28905"/>
            <a:ext cx="9052984" cy="6803506"/>
          </a:xfrm>
        </p:spPr>
      </p:pic>
    </p:spTree>
    <p:extLst>
      <p:ext uri="{BB962C8B-B14F-4D97-AF65-F5344CB8AC3E}">
        <p14:creationId xmlns:p14="http://schemas.microsoft.com/office/powerpoint/2010/main" val="15810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C164-9BEE-32DC-8D1C-6A3C3F39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98" y="101040"/>
            <a:ext cx="11091600" cy="1332000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Can you see a trend in the delays by month and day of week?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1CCC-8D0F-7B7A-3552-2A567966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51" y="1183111"/>
            <a:ext cx="11516097" cy="5974272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F.Dayofweek</a:t>
            </a:r>
            <a:r>
              <a:rPr lang="en-US" dirty="0">
                <a:ea typeface="+mn-lt"/>
                <a:cs typeface="+mn-lt"/>
              </a:rPr>
              <a:t> ,ROUND (AVG(</a:t>
            </a:r>
            <a:r>
              <a:rPr lang="en-US" err="1">
                <a:ea typeface="+mn-lt"/>
                <a:cs typeface="+mn-lt"/>
              </a:rPr>
              <a:t>ArrDelay</a:t>
            </a:r>
            <a:r>
              <a:rPr lang="en-US" dirty="0">
                <a:ea typeface="+mn-lt"/>
                <a:cs typeface="+mn-lt"/>
              </a:rPr>
              <a:t>),2) AS </a:t>
            </a:r>
            <a:r>
              <a:rPr lang="en-US" err="1">
                <a:ea typeface="+mn-lt"/>
                <a:cs typeface="+mn-lt"/>
              </a:rPr>
              <a:t>avg_arrival_delay,round</a:t>
            </a:r>
            <a:r>
              <a:rPr lang="en-US" dirty="0">
                <a:ea typeface="+mn-lt"/>
                <a:cs typeface="+mn-lt"/>
              </a:rPr>
              <a:t> (avg(</a:t>
            </a:r>
            <a:r>
              <a:rPr lang="en-US" err="1">
                <a:ea typeface="+mn-lt"/>
                <a:cs typeface="+mn-lt"/>
              </a:rPr>
              <a:t>DepDelay</a:t>
            </a:r>
            <a:r>
              <a:rPr lang="en-US" dirty="0">
                <a:ea typeface="+mn-lt"/>
                <a:cs typeface="+mn-lt"/>
              </a:rPr>
              <a:t>),2) as </a:t>
            </a:r>
            <a:r>
              <a:rPr lang="en-US" err="1">
                <a:ea typeface="+mn-lt"/>
                <a:cs typeface="+mn-lt"/>
              </a:rPr>
              <a:t>avg_departure_delay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FROM FLIGHT F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GROUP BY </a:t>
            </a:r>
            <a:r>
              <a:rPr lang="en-US" err="1">
                <a:ea typeface="+mn-lt"/>
                <a:cs typeface="+mn-lt"/>
              </a:rPr>
              <a:t>F.Dayofweek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ORDER BY </a:t>
            </a:r>
            <a:r>
              <a:rPr lang="en-US" dirty="0" err="1">
                <a:ea typeface="+mn-lt"/>
                <a:cs typeface="+mn-lt"/>
              </a:rPr>
              <a:t>F.Dayofweek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F.Month</a:t>
            </a:r>
            <a:r>
              <a:rPr lang="en-US" dirty="0">
                <a:ea typeface="+mn-lt"/>
                <a:cs typeface="+mn-lt"/>
              </a:rPr>
              <a:t> ,ROUND (AVG(</a:t>
            </a:r>
            <a:r>
              <a:rPr lang="en-US" dirty="0" err="1">
                <a:ea typeface="+mn-lt"/>
                <a:cs typeface="+mn-lt"/>
              </a:rPr>
              <a:t>ArrDelay</a:t>
            </a:r>
            <a:r>
              <a:rPr lang="en-US" dirty="0">
                <a:ea typeface="+mn-lt"/>
                <a:cs typeface="+mn-lt"/>
              </a:rPr>
              <a:t>),2) AS </a:t>
            </a:r>
            <a:r>
              <a:rPr lang="en-US" dirty="0" err="1">
                <a:ea typeface="+mn-lt"/>
                <a:cs typeface="+mn-lt"/>
              </a:rPr>
              <a:t>avg_arrival_delay,round</a:t>
            </a:r>
            <a:r>
              <a:rPr lang="en-US" dirty="0">
                <a:ea typeface="+mn-lt"/>
                <a:cs typeface="+mn-lt"/>
              </a:rPr>
              <a:t> (avg(</a:t>
            </a:r>
            <a:r>
              <a:rPr lang="en-US" dirty="0" err="1">
                <a:ea typeface="+mn-lt"/>
                <a:cs typeface="+mn-lt"/>
              </a:rPr>
              <a:t>DepDelay</a:t>
            </a:r>
            <a:r>
              <a:rPr lang="en-US" dirty="0">
                <a:ea typeface="+mn-lt"/>
                <a:cs typeface="+mn-lt"/>
              </a:rPr>
              <a:t>),2) as </a:t>
            </a:r>
            <a:r>
              <a:rPr lang="en-US" dirty="0" err="1">
                <a:ea typeface="+mn-lt"/>
                <a:cs typeface="+mn-lt"/>
              </a:rPr>
              <a:t>avg_departure_delay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FROM FLIGHT F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F.Month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ORDER BY </a:t>
            </a:r>
            <a:r>
              <a:rPr lang="en-US" dirty="0" err="1">
                <a:ea typeface="+mn-lt"/>
                <a:cs typeface="+mn-lt"/>
              </a:rPr>
              <a:t>F.Month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23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6F33-C2FB-17F8-1A0B-CA1D838C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10" y="5995334"/>
            <a:ext cx="11091600" cy="1332000"/>
          </a:xfrm>
        </p:spPr>
        <p:txBody>
          <a:bodyPr>
            <a:noAutofit/>
          </a:bodyPr>
          <a:lstStyle/>
          <a:p>
            <a:r>
              <a:rPr lang="en-US" sz="3200"/>
              <a:t>Graphical Representation of Daywise Delay Trend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64638CE-2D2E-FF6D-7FB4-D042E6CFA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588" y="309053"/>
            <a:ext cx="9322119" cy="5570859"/>
          </a:xfrm>
        </p:spPr>
      </p:pic>
    </p:spTree>
    <p:extLst>
      <p:ext uri="{BB962C8B-B14F-4D97-AF65-F5344CB8AC3E}">
        <p14:creationId xmlns:p14="http://schemas.microsoft.com/office/powerpoint/2010/main" val="412519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53B9-1ABE-CF42-B418-19131E4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0" y="6096186"/>
            <a:ext cx="11091600" cy="1085471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3200">
                <a:ea typeface="+mj-lt"/>
                <a:cs typeface="+mj-lt"/>
              </a:rPr>
              <a:t>Graphical Representation of Daywise Delay Trend</a:t>
            </a:r>
          </a:p>
          <a:p>
            <a:endParaRPr lang="en-US" sz="320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8FA4648-006C-2C8E-E4CD-E9878BC14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411" y="129758"/>
            <a:ext cx="9512619" cy="5716536"/>
          </a:xfrm>
        </p:spPr>
      </p:pic>
    </p:spTree>
    <p:extLst>
      <p:ext uri="{BB962C8B-B14F-4D97-AF65-F5344CB8AC3E}">
        <p14:creationId xmlns:p14="http://schemas.microsoft.com/office/powerpoint/2010/main" val="81451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Yellow question mark">
            <a:extLst>
              <a:ext uri="{FF2B5EF4-FFF2-40B4-BE49-F238E27FC236}">
                <a16:creationId xmlns:a16="http://schemas.microsoft.com/office/drawing/2014/main" id="{9FEBFC27-4B4A-29CD-928F-64C305B87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26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Rectangle 2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BC45F-7DE2-8B5F-ACDA-2C682713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</a:t>
            </a: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A962D-949E-AE39-B584-55139FC6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BASIC UNDERSTANDING WITH ETL: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F743790-2081-F910-5A35-3C6647F58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36231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8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C918-8882-DE95-8849-1C237898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539024"/>
            <a:ext cx="11090274" cy="355380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The objective for this project is to process flight details data from csv files into a Data Warehouse. Create an ETL pipeline in python and SQL to load the final tables. Also perform basic analysis on the final tables. </a:t>
            </a:r>
            <a:endParaRPr lang="en-US" sz="3200" b="1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7C60E-CA81-06C4-5D23-CABE657D6E2B}"/>
              </a:ext>
            </a:extLst>
          </p:cNvPr>
          <p:cNvSpPr txBox="1"/>
          <p:nvPr/>
        </p:nvSpPr>
        <p:spPr>
          <a:xfrm>
            <a:off x="690283" y="1463488"/>
            <a:ext cx="50852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/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211391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249B03-1BCE-08A0-32DF-7CCFC2E9C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10" y="315356"/>
            <a:ext cx="11888073" cy="6420405"/>
          </a:xfrm>
        </p:spPr>
      </p:pic>
    </p:spTree>
    <p:extLst>
      <p:ext uri="{BB962C8B-B14F-4D97-AF65-F5344CB8AC3E}">
        <p14:creationId xmlns:p14="http://schemas.microsoft.com/office/powerpoint/2010/main" val="116847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659531-B11E-10C6-1836-899495344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7" y="291543"/>
            <a:ext cx="11633906" cy="6337062"/>
          </a:xfrm>
        </p:spPr>
      </p:pic>
    </p:spTree>
    <p:extLst>
      <p:ext uri="{BB962C8B-B14F-4D97-AF65-F5344CB8AC3E}">
        <p14:creationId xmlns:p14="http://schemas.microsoft.com/office/powerpoint/2010/main" val="256033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EAF594-CA13-DEBC-1D19-08B821169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" y="208199"/>
            <a:ext cx="12074669" cy="6527561"/>
          </a:xfrm>
        </p:spPr>
      </p:pic>
    </p:spTree>
    <p:extLst>
      <p:ext uri="{BB962C8B-B14F-4D97-AF65-F5344CB8AC3E}">
        <p14:creationId xmlns:p14="http://schemas.microsoft.com/office/powerpoint/2010/main" val="283216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0CEA-65B3-45D4-28C2-FC77BC41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443" y="6288087"/>
            <a:ext cx="11091600" cy="1332000"/>
          </a:xfrm>
        </p:spPr>
        <p:txBody>
          <a:bodyPr>
            <a:normAutofit/>
          </a:bodyPr>
          <a:lstStyle/>
          <a:p>
            <a:r>
              <a:rPr lang="en-US" sz="3200"/>
              <a:t>ER Diagram of Airlines Data</a:t>
            </a:r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7EA4BAF-6422-F00B-4C1B-DE161CB41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69" y="129058"/>
            <a:ext cx="11355894" cy="6087031"/>
          </a:xfrm>
        </p:spPr>
      </p:pic>
    </p:spTree>
    <p:extLst>
      <p:ext uri="{BB962C8B-B14F-4D97-AF65-F5344CB8AC3E}">
        <p14:creationId xmlns:p14="http://schemas.microsoft.com/office/powerpoint/2010/main" val="93133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12DC-D372-F081-08BC-F412FCBA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252C-88DB-356A-C83F-A1BD7E908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2170"/>
            <a:ext cx="11090274" cy="516604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800" b="1" dirty="0">
                <a:ea typeface="+mn-lt"/>
                <a:cs typeface="+mn-lt"/>
              </a:rPr>
              <a:t>1.    Find the total flights by airline.</a:t>
            </a:r>
            <a:endParaRPr lang="en-US" sz="2800" b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sz="2800" b="1" dirty="0">
                <a:ea typeface="+mn-lt"/>
                <a:cs typeface="+mn-lt"/>
              </a:rPr>
              <a:t>2.    Find the number of total flights cancelled for each airline for which cancellation reason was not in weather or security related.</a:t>
            </a:r>
            <a:endParaRPr lang="en-US" sz="2800" b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sz="2800" b="1" dirty="0">
                <a:ea typeface="+mn-lt"/>
                <a:cs typeface="+mn-lt"/>
              </a:rPr>
              <a:t>3.    Check out the average delay on airline to see what airlines have the longest delays. </a:t>
            </a:r>
            <a:endParaRPr lang="en-US" sz="2800" b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sz="2800" b="1" dirty="0">
                <a:ea typeface="+mn-lt"/>
                <a:cs typeface="+mn-lt"/>
              </a:rPr>
              <a:t>4.    Can you see a trend in the delays by month and day of week?</a:t>
            </a:r>
            <a:endParaRPr lang="en-US" sz="2800" b="1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F3EF8-0415-DD00-80CF-1ABE6BAB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1.</a:t>
            </a:r>
            <a:r>
              <a:rPr lang="en-US">
                <a:ea typeface="+mj-lt"/>
                <a:cs typeface="+mj-lt"/>
              </a:rPr>
              <a:t>Find the total flights by airline.</a:t>
            </a:r>
            <a:endParaRPr lang="en-US"/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Picture 4" descr="Aircraft wing during sunset">
            <a:extLst>
              <a:ext uri="{FF2B5EF4-FFF2-40B4-BE49-F238E27FC236}">
                <a16:creationId xmlns:a16="http://schemas.microsoft.com/office/drawing/2014/main" id="{E2982381-F126-0D1A-72A1-C328F4063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5" r="-2" b="6355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DCB9-645D-203C-C86E-A98926189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959" y="585133"/>
            <a:ext cx="5105679" cy="5900597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F.UniqueCarrier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U.carrier_code_detail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airlines_name,COUNT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F.UniqueCarrier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total_flights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FROM FLIGHT F LEFT join UNIQUE_CARRIERS U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ON </a:t>
            </a:r>
            <a:r>
              <a:rPr lang="en-US" dirty="0" err="1">
                <a:ea typeface="+mn-lt"/>
                <a:cs typeface="+mn-lt"/>
              </a:rPr>
              <a:t>F.UniqueCarrier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U.UniqueCarrier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F.UniqueCarrier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order by COUNT(</a:t>
            </a:r>
            <a:r>
              <a:rPr lang="en-US" dirty="0" err="1">
                <a:ea typeface="+mn-lt"/>
                <a:cs typeface="+mn-lt"/>
              </a:rPr>
              <a:t>F.UniqueCarrier</a:t>
            </a:r>
            <a:r>
              <a:rPr lang="en-US" dirty="0">
                <a:ea typeface="+mn-lt"/>
                <a:cs typeface="+mn-lt"/>
              </a:rPr>
              <a:t>) DESC;</a:t>
            </a:r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3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3DFloatVTI</vt:lpstr>
      <vt:lpstr>ETL PROJECT</vt:lpstr>
      <vt:lpstr>BASIC UNDERSTANDING WITH ETL:</vt:lpstr>
      <vt:lpstr>PowerPoint Presentation</vt:lpstr>
      <vt:lpstr>PowerPoint Presentation</vt:lpstr>
      <vt:lpstr>PowerPoint Presentation</vt:lpstr>
      <vt:lpstr>PowerPoint Presentation</vt:lpstr>
      <vt:lpstr>ER Diagram of Airlines Data</vt:lpstr>
      <vt:lpstr>Analysis:</vt:lpstr>
      <vt:lpstr>1.Find the total flights by airline.</vt:lpstr>
      <vt:lpstr>PowerPoint Presentation</vt:lpstr>
      <vt:lpstr>Find the number of total flights cancelled for each airline for which cancellation reason was not in weather or security related.</vt:lpstr>
      <vt:lpstr>PowerPoint Presentation</vt:lpstr>
      <vt:lpstr>Check out the average delay on airline to see what airlines have the longest delays. </vt:lpstr>
      <vt:lpstr>PowerPoint Presentation</vt:lpstr>
      <vt:lpstr>Can you see a trend in the delays by month and day of week?</vt:lpstr>
      <vt:lpstr>Graphical Representation of Daywise Delay Trend</vt:lpstr>
      <vt:lpstr>Graphical Representation of Daywise Delay Trend 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272</cp:revision>
  <dcterms:created xsi:type="dcterms:W3CDTF">2022-07-07T18:52:56Z</dcterms:created>
  <dcterms:modified xsi:type="dcterms:W3CDTF">2022-07-11T10:55:05Z</dcterms:modified>
</cp:coreProperties>
</file>