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2" r:id="rId7"/>
    <p:sldId id="263" r:id="rId8"/>
    <p:sldId id="265" r:id="rId9"/>
    <p:sldId id="267" r:id="rId10"/>
    <p:sldId id="268" r:id="rId11"/>
    <p:sldId id="266" r:id="rId12"/>
    <p:sldId id="269" r:id="rId13"/>
    <p:sldId id="270" r:id="rId14"/>
    <p:sldId id="272" r:id="rId15"/>
    <p:sldId id="273" r:id="rId16"/>
    <p:sldId id="274" r:id="rId17"/>
    <p:sldId id="275" r:id="rId18"/>
    <p:sldId id="277" r:id="rId19"/>
    <p:sldId id="276"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499D8-C3D3-6606-C2DC-57542E045F96}" v="193" dt="2024-02-14T00:43:52.430"/>
    <p1510:client id="{132CF4EE-1D1F-42AC-AFD3-4A19446E6E58}" v="389" dt="2024-02-13T22:17:32.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F8C988-E77D-4D94-9063-163EFEA2E5EF}"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4DE2524E-5289-4A35-BAFF-7511B5D1C45E}">
      <dgm:prSet/>
      <dgm:spPr/>
      <dgm:t>
        <a:bodyPr/>
        <a:lstStyle/>
        <a:p>
          <a:r>
            <a:rPr lang="en-US"/>
            <a:t>Can machine learning models be used to predict the severity or type of crime based on various features such as location, time, demographics, or other contextual factors?</a:t>
          </a:r>
        </a:p>
      </dgm:t>
    </dgm:pt>
    <dgm:pt modelId="{62D87652-8916-4547-86BA-76BDE248DF69}" type="parTrans" cxnId="{E10A0022-A392-47A3-883B-2CA03A230824}">
      <dgm:prSet/>
      <dgm:spPr/>
      <dgm:t>
        <a:bodyPr/>
        <a:lstStyle/>
        <a:p>
          <a:endParaRPr lang="en-US"/>
        </a:p>
      </dgm:t>
    </dgm:pt>
    <dgm:pt modelId="{9311247D-F405-4683-9550-88DF0BFC1073}" type="sibTrans" cxnId="{E10A0022-A392-47A3-883B-2CA03A230824}">
      <dgm:prSet/>
      <dgm:spPr/>
      <dgm:t>
        <a:bodyPr/>
        <a:lstStyle/>
        <a:p>
          <a:endParaRPr lang="en-US"/>
        </a:p>
      </dgm:t>
    </dgm:pt>
    <dgm:pt modelId="{D7F4590C-ED72-4144-9299-96FD8EC5F6DA}">
      <dgm:prSet/>
      <dgm:spPr/>
      <dgm:t>
        <a:bodyPr/>
        <a:lstStyle/>
        <a:p>
          <a:r>
            <a:rPr lang="en-US"/>
            <a:t>Which features are most predictive of crime severity or likelihood, and how accurate are the predictive models compared to each other?</a:t>
          </a:r>
        </a:p>
      </dgm:t>
    </dgm:pt>
    <dgm:pt modelId="{E5B1E200-7BCF-4E51-9642-F47CDCAB627F}" type="parTrans" cxnId="{A63A948A-0B36-4E97-9132-943922EB07D1}">
      <dgm:prSet/>
      <dgm:spPr/>
      <dgm:t>
        <a:bodyPr/>
        <a:lstStyle/>
        <a:p>
          <a:endParaRPr lang="en-US"/>
        </a:p>
      </dgm:t>
    </dgm:pt>
    <dgm:pt modelId="{83ACE4EE-64B3-4EE7-8121-0C16ADB2EEE4}" type="sibTrans" cxnId="{A63A948A-0B36-4E97-9132-943922EB07D1}">
      <dgm:prSet/>
      <dgm:spPr/>
      <dgm:t>
        <a:bodyPr/>
        <a:lstStyle/>
        <a:p>
          <a:endParaRPr lang="en-US"/>
        </a:p>
      </dgm:t>
    </dgm:pt>
    <dgm:pt modelId="{B75B0C45-7455-485A-9BAF-197C0D36D509}">
      <dgm:prSet/>
      <dgm:spPr/>
      <dgm:t>
        <a:bodyPr/>
        <a:lstStyle/>
        <a:p>
          <a:r>
            <a:rPr lang="en-US"/>
            <a:t>How can the insights from predictive modeling be used to inform proactive measures for crime prevention or law enforcement strategies?</a:t>
          </a:r>
        </a:p>
      </dgm:t>
    </dgm:pt>
    <dgm:pt modelId="{B4D25B4D-87F5-4AEC-836C-5DEE6BCF83A9}" type="parTrans" cxnId="{24F2D143-2D42-46C1-9A7A-C40D6C724E34}">
      <dgm:prSet/>
      <dgm:spPr/>
      <dgm:t>
        <a:bodyPr/>
        <a:lstStyle/>
        <a:p>
          <a:endParaRPr lang="en-US"/>
        </a:p>
      </dgm:t>
    </dgm:pt>
    <dgm:pt modelId="{0E032CA3-129C-4BEE-9E7D-7D79617BB10D}" type="sibTrans" cxnId="{24F2D143-2D42-46C1-9A7A-C40D6C724E34}">
      <dgm:prSet/>
      <dgm:spPr/>
      <dgm:t>
        <a:bodyPr/>
        <a:lstStyle/>
        <a:p>
          <a:endParaRPr lang="en-US"/>
        </a:p>
      </dgm:t>
    </dgm:pt>
    <dgm:pt modelId="{B0ADE254-F79E-4EF4-81B1-A1BE29E0E1C2}" type="pres">
      <dgm:prSet presAssocID="{E6F8C988-E77D-4D94-9063-163EFEA2E5EF}" presName="linear" presStyleCnt="0">
        <dgm:presLayoutVars>
          <dgm:animLvl val="lvl"/>
          <dgm:resizeHandles val="exact"/>
        </dgm:presLayoutVars>
      </dgm:prSet>
      <dgm:spPr/>
    </dgm:pt>
    <dgm:pt modelId="{615F1F3F-368B-4748-8B23-97343971905B}" type="pres">
      <dgm:prSet presAssocID="{4DE2524E-5289-4A35-BAFF-7511B5D1C45E}" presName="parentText" presStyleLbl="node1" presStyleIdx="0" presStyleCnt="3">
        <dgm:presLayoutVars>
          <dgm:chMax val="0"/>
          <dgm:bulletEnabled val="1"/>
        </dgm:presLayoutVars>
      </dgm:prSet>
      <dgm:spPr/>
    </dgm:pt>
    <dgm:pt modelId="{620DC180-A1FE-4B3A-9F07-90E144BF4ECA}" type="pres">
      <dgm:prSet presAssocID="{9311247D-F405-4683-9550-88DF0BFC1073}" presName="spacer" presStyleCnt="0"/>
      <dgm:spPr/>
    </dgm:pt>
    <dgm:pt modelId="{357E6505-12BD-49F5-B22C-2ABFAEA5F832}" type="pres">
      <dgm:prSet presAssocID="{D7F4590C-ED72-4144-9299-96FD8EC5F6DA}" presName="parentText" presStyleLbl="node1" presStyleIdx="1" presStyleCnt="3">
        <dgm:presLayoutVars>
          <dgm:chMax val="0"/>
          <dgm:bulletEnabled val="1"/>
        </dgm:presLayoutVars>
      </dgm:prSet>
      <dgm:spPr/>
    </dgm:pt>
    <dgm:pt modelId="{D9DC01D4-C3EB-4810-A094-A67B336E441A}" type="pres">
      <dgm:prSet presAssocID="{83ACE4EE-64B3-4EE7-8121-0C16ADB2EEE4}" presName="spacer" presStyleCnt="0"/>
      <dgm:spPr/>
    </dgm:pt>
    <dgm:pt modelId="{78D1D4F4-8DBD-40EA-BB00-7C1668EA09D8}" type="pres">
      <dgm:prSet presAssocID="{B75B0C45-7455-485A-9BAF-197C0D36D509}" presName="parentText" presStyleLbl="node1" presStyleIdx="2" presStyleCnt="3">
        <dgm:presLayoutVars>
          <dgm:chMax val="0"/>
          <dgm:bulletEnabled val="1"/>
        </dgm:presLayoutVars>
      </dgm:prSet>
      <dgm:spPr/>
    </dgm:pt>
  </dgm:ptLst>
  <dgm:cxnLst>
    <dgm:cxn modelId="{5EAC1803-C1AB-42EB-A1E7-00F30F4C7AAE}" type="presOf" srcId="{4DE2524E-5289-4A35-BAFF-7511B5D1C45E}" destId="{615F1F3F-368B-4748-8B23-97343971905B}" srcOrd="0" destOrd="0" presId="urn:microsoft.com/office/officeart/2005/8/layout/vList2"/>
    <dgm:cxn modelId="{E10A0022-A392-47A3-883B-2CA03A230824}" srcId="{E6F8C988-E77D-4D94-9063-163EFEA2E5EF}" destId="{4DE2524E-5289-4A35-BAFF-7511B5D1C45E}" srcOrd="0" destOrd="0" parTransId="{62D87652-8916-4547-86BA-76BDE248DF69}" sibTransId="{9311247D-F405-4683-9550-88DF0BFC1073}"/>
    <dgm:cxn modelId="{24F2D143-2D42-46C1-9A7A-C40D6C724E34}" srcId="{E6F8C988-E77D-4D94-9063-163EFEA2E5EF}" destId="{B75B0C45-7455-485A-9BAF-197C0D36D509}" srcOrd="2" destOrd="0" parTransId="{B4D25B4D-87F5-4AEC-836C-5DEE6BCF83A9}" sibTransId="{0E032CA3-129C-4BEE-9E7D-7D79617BB10D}"/>
    <dgm:cxn modelId="{AC1E8C80-FEE0-476D-8FA3-383D500CA545}" type="presOf" srcId="{E6F8C988-E77D-4D94-9063-163EFEA2E5EF}" destId="{B0ADE254-F79E-4EF4-81B1-A1BE29E0E1C2}" srcOrd="0" destOrd="0" presId="urn:microsoft.com/office/officeart/2005/8/layout/vList2"/>
    <dgm:cxn modelId="{21389080-8946-4370-BE05-6B4BD614BBB1}" type="presOf" srcId="{B75B0C45-7455-485A-9BAF-197C0D36D509}" destId="{78D1D4F4-8DBD-40EA-BB00-7C1668EA09D8}" srcOrd="0" destOrd="0" presId="urn:microsoft.com/office/officeart/2005/8/layout/vList2"/>
    <dgm:cxn modelId="{A63A948A-0B36-4E97-9132-943922EB07D1}" srcId="{E6F8C988-E77D-4D94-9063-163EFEA2E5EF}" destId="{D7F4590C-ED72-4144-9299-96FD8EC5F6DA}" srcOrd="1" destOrd="0" parTransId="{E5B1E200-7BCF-4E51-9642-F47CDCAB627F}" sibTransId="{83ACE4EE-64B3-4EE7-8121-0C16ADB2EEE4}"/>
    <dgm:cxn modelId="{E20C0BF9-7935-4EA2-B719-BF24947D93B5}" type="presOf" srcId="{D7F4590C-ED72-4144-9299-96FD8EC5F6DA}" destId="{357E6505-12BD-49F5-B22C-2ABFAEA5F832}" srcOrd="0" destOrd="0" presId="urn:microsoft.com/office/officeart/2005/8/layout/vList2"/>
    <dgm:cxn modelId="{EF743389-AE51-446B-AD04-478DE82F165A}" type="presParOf" srcId="{B0ADE254-F79E-4EF4-81B1-A1BE29E0E1C2}" destId="{615F1F3F-368B-4748-8B23-97343971905B}" srcOrd="0" destOrd="0" presId="urn:microsoft.com/office/officeart/2005/8/layout/vList2"/>
    <dgm:cxn modelId="{FF541455-F1E0-4671-96E5-D7C8D9EEC9A4}" type="presParOf" srcId="{B0ADE254-F79E-4EF4-81B1-A1BE29E0E1C2}" destId="{620DC180-A1FE-4B3A-9F07-90E144BF4ECA}" srcOrd="1" destOrd="0" presId="urn:microsoft.com/office/officeart/2005/8/layout/vList2"/>
    <dgm:cxn modelId="{D5CF922B-4144-46E4-B0BB-D2D477C05616}" type="presParOf" srcId="{B0ADE254-F79E-4EF4-81B1-A1BE29E0E1C2}" destId="{357E6505-12BD-49F5-B22C-2ABFAEA5F832}" srcOrd="2" destOrd="0" presId="urn:microsoft.com/office/officeart/2005/8/layout/vList2"/>
    <dgm:cxn modelId="{1B4CBB3A-8F6F-4D4A-AE60-3CCB847CEBA5}" type="presParOf" srcId="{B0ADE254-F79E-4EF4-81B1-A1BE29E0E1C2}" destId="{D9DC01D4-C3EB-4810-A094-A67B336E441A}" srcOrd="3" destOrd="0" presId="urn:microsoft.com/office/officeart/2005/8/layout/vList2"/>
    <dgm:cxn modelId="{2DD15219-4512-4FBF-97D9-6B428BA70694}" type="presParOf" srcId="{B0ADE254-F79E-4EF4-81B1-A1BE29E0E1C2}" destId="{78D1D4F4-8DBD-40EA-BB00-7C1668EA09D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F1F3F-368B-4748-8B23-97343971905B}">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Can machine learning models be used to predict the severity or type of crime based on various features such as location, time, demographics, or other contextual factors?</a:t>
          </a:r>
        </a:p>
      </dsp:txBody>
      <dsp:txXfrm>
        <a:off x="83616" y="172136"/>
        <a:ext cx="6499601" cy="1545648"/>
      </dsp:txXfrm>
    </dsp:sp>
    <dsp:sp modelId="{357E6505-12BD-49F5-B22C-2ABFAEA5F832}">
      <dsp:nvSpPr>
        <dsp:cNvPr id="0" name=""/>
        <dsp:cNvSpPr/>
      </dsp:nvSpPr>
      <dsp:spPr>
        <a:xfrm>
          <a:off x="0" y="1870520"/>
          <a:ext cx="6666833" cy="171288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Which features are most predictive of crime severity or likelihood, and how accurate are the predictive models compared to each other?</a:t>
          </a:r>
        </a:p>
      </dsp:txBody>
      <dsp:txXfrm>
        <a:off x="83616" y="1954136"/>
        <a:ext cx="6499601" cy="1545648"/>
      </dsp:txXfrm>
    </dsp:sp>
    <dsp:sp modelId="{78D1D4F4-8DBD-40EA-BB00-7C1668EA09D8}">
      <dsp:nvSpPr>
        <dsp:cNvPr id="0" name=""/>
        <dsp:cNvSpPr/>
      </dsp:nvSpPr>
      <dsp:spPr>
        <a:xfrm>
          <a:off x="0" y="3652520"/>
          <a:ext cx="6666833" cy="171288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How can the insights from predictive modeling be used to inform proactive measures for crime prevention or law enforcement strategies?</a:t>
          </a:r>
        </a:p>
      </dsp:txBody>
      <dsp:txXfrm>
        <a:off x="83616" y="3736136"/>
        <a:ext cx="6499601" cy="1545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6299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88347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54260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48509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49282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07169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006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5750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221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1863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4440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1706357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s.google.com/machine-learning/crash-course/classification/roc-and-auc" TargetMode="External"/><Relationship Id="rId2" Type="http://schemas.openxmlformats.org/officeDocument/2006/relationships/hyperlink" Target="https://data.gov/" TargetMode="Externa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2"/>
            <a:ext cx="9144000" cy="1780470"/>
          </a:xfrm>
        </p:spPr>
        <p:txBody>
          <a:bodyPr vert="horz" lIns="91440" tIns="45720" rIns="91440" bIns="45720" rtlCol="0" anchor="b">
            <a:normAutofit/>
          </a:bodyPr>
          <a:lstStyle/>
          <a:p>
            <a:r>
              <a:rPr lang="en-US" b="1">
                <a:solidFill>
                  <a:srgbClr val="FFFFFF"/>
                </a:solidFill>
              </a:rPr>
              <a:t>Predicting Crime Severity:</a:t>
            </a:r>
            <a:endParaRPr lang="en-US">
              <a:solidFill>
                <a:srgbClr val="FFFFFF"/>
              </a:solidFill>
            </a:endParaRPr>
          </a:p>
        </p:txBody>
      </p:sp>
      <p:sp>
        <p:nvSpPr>
          <p:cNvPr id="3" name="Subtitle 2"/>
          <p:cNvSpPr>
            <a:spLocks/>
          </p:cNvSpPr>
          <p:nvPr/>
        </p:nvSpPr>
        <p:spPr>
          <a:xfrm>
            <a:off x="3966072" y="3424946"/>
            <a:ext cx="9144000" cy="1098395"/>
          </a:xfrm>
          <a:prstGeom prst="rect">
            <a:avLst/>
          </a:prstGeom>
        </p:spPr>
        <p:txBody>
          <a:bodyPr vert="horz" lIns="91440" tIns="45720" rIns="91440" bIns="45720" rtlCol="0">
            <a:normAutofit/>
          </a:bodyPr>
          <a:lstStyle/>
          <a:p>
            <a:pPr algn="ctr">
              <a:lnSpc>
                <a:spcPct val="90000"/>
              </a:lnSpc>
              <a:spcBef>
                <a:spcPts val="1000"/>
              </a:spcBef>
              <a:buClr>
                <a:schemeClr val="accent1"/>
              </a:buClr>
              <a:buSzPct val="80000"/>
            </a:pPr>
            <a:r>
              <a:rPr lang="en-US" sz="2400" b="1">
                <a:solidFill>
                  <a:srgbClr val="FFFFFF"/>
                </a:solidFill>
              </a:rPr>
              <a:t>A Machine Learning Approach</a:t>
            </a:r>
            <a:endParaRPr lang="en-US" sz="2400">
              <a:solidFill>
                <a:srgbClr val="FFFFFF"/>
              </a:solidFill>
            </a:endParaRPr>
          </a:p>
        </p:txBody>
      </p:sp>
      <p:sp>
        <p:nvSpPr>
          <p:cNvPr id="4" name="TextBox 3">
            <a:extLst>
              <a:ext uri="{FF2B5EF4-FFF2-40B4-BE49-F238E27FC236}">
                <a16:creationId xmlns:a16="http://schemas.microsoft.com/office/drawing/2014/main" id="{C9AB65B7-9C2C-F726-A46F-6B4C27A4A047}"/>
              </a:ext>
            </a:extLst>
          </p:cNvPr>
          <p:cNvSpPr txBox="1"/>
          <p:nvPr/>
        </p:nvSpPr>
        <p:spPr>
          <a:xfrm>
            <a:off x="450773" y="4841166"/>
            <a:ext cx="2473058" cy="1685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22960">
              <a:spcAft>
                <a:spcPts val="600"/>
              </a:spcAft>
            </a:pPr>
            <a:r>
              <a:rPr lang="en-US" sz="2150" b="1" dirty="0">
                <a:latin typeface="APPLE CHANCERY"/>
              </a:rPr>
              <a:t>ALY-6140-Final</a:t>
            </a:r>
            <a:endParaRPr lang="en-US" sz="2150" dirty="0">
              <a:latin typeface="Calibri" panose="020F0502020204030204"/>
              <a:cs typeface="Calibri"/>
            </a:endParaRPr>
          </a:p>
          <a:p>
            <a:pPr defTabSz="822960">
              <a:spcAft>
                <a:spcPts val="600"/>
              </a:spcAft>
            </a:pPr>
            <a:r>
              <a:rPr lang="en-US" sz="2150" b="1" kern="1200" dirty="0">
                <a:latin typeface="APPLE CHANCERY"/>
                <a:ea typeface="+mn-ea"/>
                <a:cs typeface="+mn-cs"/>
              </a:rPr>
              <a:t>Presentation</a:t>
            </a:r>
            <a:r>
              <a:rPr lang="en-US" sz="2150" b="1" dirty="0">
                <a:latin typeface="APPLE CHANCERY"/>
              </a:rPr>
              <a:t> -</a:t>
            </a:r>
            <a:endParaRPr lang="en-US" sz="2150" dirty="0">
              <a:latin typeface="Calibri" panose="020F0502020204030204"/>
              <a:cs typeface="Calibri"/>
            </a:endParaRPr>
          </a:p>
          <a:p>
            <a:pPr defTabSz="822960">
              <a:spcAft>
                <a:spcPts val="600"/>
              </a:spcAft>
            </a:pPr>
            <a:r>
              <a:rPr lang="en-US" sz="2150" b="1" kern="1200">
                <a:latin typeface="APPLE CHANCERY"/>
                <a:ea typeface="+mn-ea"/>
                <a:cs typeface="+mn-cs"/>
              </a:rPr>
              <a:t>By Srishti</a:t>
            </a:r>
            <a:endParaRPr lang="en-US" sz="2150" kern="1200">
              <a:latin typeface="+mn-lt"/>
              <a:cs typeface="Calibri"/>
            </a:endParaRPr>
          </a:p>
          <a:p>
            <a:pPr algn="l">
              <a:spcAft>
                <a:spcPts val="600"/>
              </a:spcAft>
            </a:pPr>
            <a:endParaRPr lang="en-US" sz="2400">
              <a:ea typeface="Calibri"/>
              <a:cs typeface="Calibri"/>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a victim age distribution&#10;&#10;Description automatically generated">
            <a:extLst>
              <a:ext uri="{FF2B5EF4-FFF2-40B4-BE49-F238E27FC236}">
                <a16:creationId xmlns:a16="http://schemas.microsoft.com/office/drawing/2014/main" id="{6CD85418-A849-602E-29A0-1A5D85E59EEB}"/>
              </a:ext>
            </a:extLst>
          </p:cNvPr>
          <p:cNvPicPr>
            <a:picLocks noGrp="1" noChangeAspect="1"/>
          </p:cNvPicPr>
          <p:nvPr>
            <p:ph idx="1"/>
          </p:nvPr>
        </p:nvPicPr>
        <p:blipFill>
          <a:blip r:embed="rId2"/>
          <a:stretch>
            <a:fillRect/>
          </a:stretch>
        </p:blipFill>
        <p:spPr>
          <a:xfrm>
            <a:off x="279843" y="1825625"/>
            <a:ext cx="5802554" cy="4351338"/>
          </a:xfrm>
        </p:spPr>
      </p:pic>
      <p:pic>
        <p:nvPicPr>
          <p:cNvPr id="3" name="Picture 2">
            <a:extLst>
              <a:ext uri="{FF2B5EF4-FFF2-40B4-BE49-F238E27FC236}">
                <a16:creationId xmlns:a16="http://schemas.microsoft.com/office/drawing/2014/main" id="{AEA91DE8-8FB3-A05E-3F15-837D185378D2}"/>
              </a:ext>
            </a:extLst>
          </p:cNvPr>
          <p:cNvPicPr>
            <a:picLocks noChangeAspect="1"/>
          </p:cNvPicPr>
          <p:nvPr/>
        </p:nvPicPr>
        <p:blipFill>
          <a:blip r:embed="rId3"/>
          <a:stretch>
            <a:fillRect/>
          </a:stretch>
        </p:blipFill>
        <p:spPr>
          <a:xfrm>
            <a:off x="6098812" y="1904714"/>
            <a:ext cx="5686425" cy="4333875"/>
          </a:xfrm>
          <a:prstGeom prst="rect">
            <a:avLst/>
          </a:prstGeom>
        </p:spPr>
      </p:pic>
    </p:spTree>
    <p:extLst>
      <p:ext uri="{BB962C8B-B14F-4D97-AF65-F5344CB8AC3E}">
        <p14:creationId xmlns:p14="http://schemas.microsoft.com/office/powerpoint/2010/main" val="245240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A34F-5202-A968-8EAD-2CFEEDA32D90}"/>
              </a:ext>
            </a:extLst>
          </p:cNvPr>
          <p:cNvSpPr>
            <a:spLocks noGrp="1"/>
          </p:cNvSpPr>
          <p:nvPr>
            <p:ph type="title"/>
          </p:nvPr>
        </p:nvSpPr>
        <p:spPr>
          <a:xfrm>
            <a:off x="761840" y="1138265"/>
            <a:ext cx="4544762" cy="789065"/>
          </a:xfrm>
        </p:spPr>
        <p:txBody>
          <a:bodyPr anchor="t">
            <a:normAutofit/>
          </a:bodyPr>
          <a:lstStyle/>
          <a:p>
            <a:r>
              <a:rPr lang="en-US" b="1" dirty="0">
                <a:ea typeface="Calibri Light"/>
                <a:cs typeface="Calibri Light"/>
              </a:rPr>
              <a:t>Crime </a:t>
            </a:r>
            <a:r>
              <a:rPr lang="en-US" b="1" dirty="0">
                <a:ea typeface="+mj-lt"/>
                <a:cs typeface="+mj-lt"/>
              </a:rPr>
              <a:t>Severity </a:t>
            </a:r>
            <a:endParaRPr lang="en-US" dirty="0">
              <a:ea typeface="+mj-lt"/>
              <a:cs typeface="+mj-lt"/>
            </a:endParaRPr>
          </a:p>
        </p:txBody>
      </p:sp>
      <p:cxnSp>
        <p:nvCxnSpPr>
          <p:cNvPr id="20" name="Straight Connector 1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619087-FC1F-4DDF-A6A2-97C18889A502}"/>
              </a:ext>
            </a:extLst>
          </p:cNvPr>
          <p:cNvSpPr>
            <a:spLocks noGrp="1"/>
          </p:cNvSpPr>
          <p:nvPr>
            <p:ph idx="1"/>
          </p:nvPr>
        </p:nvSpPr>
        <p:spPr>
          <a:xfrm>
            <a:off x="761840" y="2551176"/>
            <a:ext cx="4544762" cy="3602935"/>
          </a:xfrm>
        </p:spPr>
        <p:txBody>
          <a:bodyPr vert="horz" lIns="91440" tIns="45720" rIns="91440" bIns="45720" rtlCol="0" anchor="t">
            <a:normAutofit/>
          </a:bodyPr>
          <a:lstStyle/>
          <a:p>
            <a:pPr marL="0" indent="0">
              <a:buNone/>
            </a:pPr>
            <a:r>
              <a:rPr lang="en-US" sz="2000" dirty="0">
                <a:ea typeface="+mn-lt"/>
                <a:cs typeface="+mn-lt"/>
              </a:rPr>
              <a:t>I conducted exploratory data analysis on our predictors and created bar plots to gain a preliminary understanding of their relationship with severe crimes. Later in the report, I will conduct modeling to understand which of these relationships are most significant. This exploratory analysis was done for severe crimes only as that is what I am mainly trying to predict. I have denoted severe crimes as those with crime codes lower than 300.</a:t>
            </a:r>
          </a:p>
          <a:p>
            <a:pPr marL="0" indent="0">
              <a:buNone/>
            </a:pPr>
            <a:endParaRPr lang="en-US" sz="2000">
              <a:ea typeface="Calibri" panose="020F0502020204030204"/>
              <a:cs typeface="Calibri" panose="020F0502020204030204"/>
            </a:endParaRPr>
          </a:p>
        </p:txBody>
      </p:sp>
      <p:pic>
        <p:nvPicPr>
          <p:cNvPr id="4" name="Picture 3" descr="A graph with numbers and a bar chart&#10;&#10;Description automatically generated">
            <a:extLst>
              <a:ext uri="{FF2B5EF4-FFF2-40B4-BE49-F238E27FC236}">
                <a16:creationId xmlns:a16="http://schemas.microsoft.com/office/drawing/2014/main" id="{F7D4BC8B-C278-9173-200F-D6704714BE5E}"/>
              </a:ext>
            </a:extLst>
          </p:cNvPr>
          <p:cNvPicPr>
            <a:picLocks noChangeAspect="1"/>
          </p:cNvPicPr>
          <p:nvPr/>
        </p:nvPicPr>
        <p:blipFill>
          <a:blip r:embed="rId2"/>
          <a:stretch>
            <a:fillRect/>
          </a:stretch>
        </p:blipFill>
        <p:spPr>
          <a:xfrm>
            <a:off x="6291134" y="771753"/>
            <a:ext cx="4917387" cy="5316095"/>
          </a:xfrm>
          <a:prstGeom prst="rect">
            <a:avLst/>
          </a:prstGeom>
        </p:spPr>
      </p:pic>
    </p:spTree>
    <p:extLst>
      <p:ext uri="{BB962C8B-B14F-4D97-AF65-F5344CB8AC3E}">
        <p14:creationId xmlns:p14="http://schemas.microsoft.com/office/powerpoint/2010/main" val="275613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with red bars and numbers&#10;&#10;Description automatically generated">
            <a:extLst>
              <a:ext uri="{FF2B5EF4-FFF2-40B4-BE49-F238E27FC236}">
                <a16:creationId xmlns:a16="http://schemas.microsoft.com/office/drawing/2014/main" id="{430981A2-46F7-970A-B70F-0F0EDE6333D5}"/>
              </a:ext>
            </a:extLst>
          </p:cNvPr>
          <p:cNvPicPr>
            <a:picLocks noGrp="1" noChangeAspect="1"/>
          </p:cNvPicPr>
          <p:nvPr>
            <p:ph idx="1"/>
          </p:nvPr>
        </p:nvPicPr>
        <p:blipFill>
          <a:blip r:embed="rId2"/>
          <a:stretch>
            <a:fillRect/>
          </a:stretch>
        </p:blipFill>
        <p:spPr>
          <a:xfrm>
            <a:off x="643467" y="1383915"/>
            <a:ext cx="5294716" cy="4090168"/>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5D5D541-EEAE-13A5-6DFB-EF4CABECE9B7}"/>
              </a:ext>
            </a:extLst>
          </p:cNvPr>
          <p:cNvPicPr>
            <a:picLocks noChangeAspect="1"/>
          </p:cNvPicPr>
          <p:nvPr/>
        </p:nvPicPr>
        <p:blipFill>
          <a:blip r:embed="rId3"/>
          <a:stretch>
            <a:fillRect/>
          </a:stretch>
        </p:blipFill>
        <p:spPr>
          <a:xfrm>
            <a:off x="6253817" y="1383916"/>
            <a:ext cx="5294715" cy="4090168"/>
          </a:xfrm>
          <a:prstGeom prst="rect">
            <a:avLst/>
          </a:prstGeom>
        </p:spPr>
      </p:pic>
    </p:spTree>
    <p:extLst>
      <p:ext uri="{BB962C8B-B14F-4D97-AF65-F5344CB8AC3E}">
        <p14:creationId xmlns:p14="http://schemas.microsoft.com/office/powerpoint/2010/main" val="257900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3" descr="A graph of an object&#10;&#10;Description automatically generated">
            <a:extLst>
              <a:ext uri="{FF2B5EF4-FFF2-40B4-BE49-F238E27FC236}">
                <a16:creationId xmlns:a16="http://schemas.microsoft.com/office/drawing/2014/main" id="{620E4812-F674-16B5-5274-6419C63FA822}"/>
              </a:ext>
            </a:extLst>
          </p:cNvPr>
          <p:cNvPicPr>
            <a:picLocks noChangeAspect="1"/>
          </p:cNvPicPr>
          <p:nvPr/>
        </p:nvPicPr>
        <p:blipFill>
          <a:blip r:embed="rId2"/>
          <a:stretch>
            <a:fillRect/>
          </a:stretch>
        </p:blipFill>
        <p:spPr>
          <a:xfrm>
            <a:off x="6440601" y="955205"/>
            <a:ext cx="5440807" cy="4759675"/>
          </a:xfrm>
          <a:prstGeom prst="rect">
            <a:avLst/>
          </a:prstGeom>
        </p:spPr>
      </p:pic>
      <p:pic>
        <p:nvPicPr>
          <p:cNvPr id="5" name="Picture 4" descr="A purple bar graph with numbers and letters&#10;&#10;Description automatically generated">
            <a:extLst>
              <a:ext uri="{FF2B5EF4-FFF2-40B4-BE49-F238E27FC236}">
                <a16:creationId xmlns:a16="http://schemas.microsoft.com/office/drawing/2014/main" id="{26FCC95E-A73F-336B-43B7-912F932A839D}"/>
              </a:ext>
            </a:extLst>
          </p:cNvPr>
          <p:cNvPicPr>
            <a:picLocks noChangeAspect="1"/>
          </p:cNvPicPr>
          <p:nvPr/>
        </p:nvPicPr>
        <p:blipFill>
          <a:blip r:embed="rId3"/>
          <a:stretch>
            <a:fillRect/>
          </a:stretch>
        </p:blipFill>
        <p:spPr>
          <a:xfrm>
            <a:off x="1383813" y="3631096"/>
            <a:ext cx="3573539" cy="2760560"/>
          </a:xfrm>
          <a:prstGeom prst="rect">
            <a:avLst/>
          </a:prstGeom>
        </p:spPr>
      </p:pic>
      <p:sp>
        <p:nvSpPr>
          <p:cNvPr id="75" name="Rectangle 7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women&#10;&#10;Description automatically generated">
            <a:extLst>
              <a:ext uri="{FF2B5EF4-FFF2-40B4-BE49-F238E27FC236}">
                <a16:creationId xmlns:a16="http://schemas.microsoft.com/office/drawing/2014/main" id="{286BBD28-453E-58C9-C782-3C834EB1C471}"/>
              </a:ext>
            </a:extLst>
          </p:cNvPr>
          <p:cNvPicPr>
            <a:picLocks noChangeAspect="1"/>
          </p:cNvPicPr>
          <p:nvPr/>
        </p:nvPicPr>
        <p:blipFill>
          <a:blip r:embed="rId4"/>
          <a:stretch>
            <a:fillRect/>
          </a:stretch>
        </p:blipFill>
        <p:spPr>
          <a:xfrm>
            <a:off x="331383" y="158922"/>
            <a:ext cx="5426764" cy="3081307"/>
          </a:xfrm>
          <a:prstGeom prst="rect">
            <a:avLst/>
          </a:prstGeom>
        </p:spPr>
      </p:pic>
    </p:spTree>
    <p:extLst>
      <p:ext uri="{BB962C8B-B14F-4D97-AF65-F5344CB8AC3E}">
        <p14:creationId xmlns:p14="http://schemas.microsoft.com/office/powerpoint/2010/main" val="36566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1DDF4-B014-A962-8E01-DD04FEA29A8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Decision Tree</a:t>
            </a:r>
          </a:p>
        </p:txBody>
      </p:sp>
      <p:pic>
        <p:nvPicPr>
          <p:cNvPr id="4" name="Content Placeholder 3" descr="A screenshot of a computer&#10;&#10;Description automatically generated">
            <a:extLst>
              <a:ext uri="{FF2B5EF4-FFF2-40B4-BE49-F238E27FC236}">
                <a16:creationId xmlns:a16="http://schemas.microsoft.com/office/drawing/2014/main" id="{976956E1-2836-186A-33D7-401F8AFE1552}"/>
              </a:ext>
            </a:extLst>
          </p:cNvPr>
          <p:cNvPicPr>
            <a:picLocks noGrp="1" noChangeAspect="1"/>
          </p:cNvPicPr>
          <p:nvPr>
            <p:ph idx="1"/>
          </p:nvPr>
        </p:nvPicPr>
        <p:blipFill>
          <a:blip r:embed="rId2"/>
          <a:stretch>
            <a:fillRect/>
          </a:stretch>
        </p:blipFill>
        <p:spPr>
          <a:xfrm>
            <a:off x="3965154" y="400430"/>
            <a:ext cx="7188199" cy="3630040"/>
          </a:xfrm>
          <a:prstGeom prst="rect">
            <a:avLst/>
          </a:prstGeom>
        </p:spPr>
      </p:pic>
      <p:sp>
        <p:nvSpPr>
          <p:cNvPr id="5" name="TextBox 4">
            <a:extLst>
              <a:ext uri="{FF2B5EF4-FFF2-40B4-BE49-F238E27FC236}">
                <a16:creationId xmlns:a16="http://schemas.microsoft.com/office/drawing/2014/main" id="{F3C62860-AA43-AE78-4035-AED212FD2878}"/>
              </a:ext>
            </a:extLst>
          </p:cNvPr>
          <p:cNvSpPr txBox="1"/>
          <p:nvPr/>
        </p:nvSpPr>
        <p:spPr>
          <a:xfrm>
            <a:off x="4076240" y="4682168"/>
            <a:ext cx="7404016"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D0D0D"/>
                </a:solidFill>
                <a:ea typeface="+mn-lt"/>
                <a:cs typeface="+mn-lt"/>
              </a:rPr>
              <a:t>A precision of 0.44 for severe crimes indicates that only 44% of the crimes predicted as severe were actually severe, while the rest were misclassified.</a:t>
            </a:r>
            <a:endParaRPr lang="en-US" sz="2000">
              <a:cs typeface="Calibri"/>
            </a:endParaRPr>
          </a:p>
        </p:txBody>
      </p:sp>
    </p:spTree>
    <p:extLst>
      <p:ext uri="{BB962C8B-B14F-4D97-AF65-F5344CB8AC3E}">
        <p14:creationId xmlns:p14="http://schemas.microsoft.com/office/powerpoint/2010/main" val="502520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67348-9EC4-8811-546F-AE267B72DDF3}"/>
              </a:ext>
            </a:extLst>
          </p:cNvPr>
          <p:cNvSpPr>
            <a:spLocks noGrp="1"/>
          </p:cNvSpPr>
          <p:nvPr>
            <p:ph type="title"/>
          </p:nvPr>
        </p:nvSpPr>
        <p:spPr>
          <a:xfrm>
            <a:off x="8643193" y="489507"/>
            <a:ext cx="3091607" cy="1655483"/>
          </a:xfrm>
        </p:spPr>
        <p:txBody>
          <a:bodyPr anchor="b">
            <a:normAutofit/>
          </a:bodyPr>
          <a:lstStyle/>
          <a:p>
            <a:r>
              <a:rPr lang="en-US" sz="4000" dirty="0">
                <a:ea typeface="Calibri Light"/>
                <a:cs typeface="Calibri Light"/>
              </a:rPr>
              <a:t>ROC Curve for Decision Tree</a:t>
            </a:r>
            <a:endParaRPr lang="en-US" sz="4000" dirty="0"/>
          </a:p>
        </p:txBody>
      </p:sp>
      <p:pic>
        <p:nvPicPr>
          <p:cNvPr id="4" name="Picture 3" descr="A blue line with red lines&#10;&#10;Description automatically generated">
            <a:extLst>
              <a:ext uri="{FF2B5EF4-FFF2-40B4-BE49-F238E27FC236}">
                <a16:creationId xmlns:a16="http://schemas.microsoft.com/office/drawing/2014/main" id="{768A32F6-485B-35D4-DDFF-8122D7FE2AE5}"/>
              </a:ext>
            </a:extLst>
          </p:cNvPr>
          <p:cNvPicPr>
            <a:picLocks noChangeAspect="1"/>
          </p:cNvPicPr>
          <p:nvPr/>
        </p:nvPicPr>
        <p:blipFill rotWithShape="1">
          <a:blip r:embed="rId2"/>
          <a:srcRect r="1221" b="-2"/>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142F6C47-39A1-AD60-F609-2528955D043E}"/>
              </a:ext>
            </a:extLst>
          </p:cNvPr>
          <p:cNvSpPr>
            <a:spLocks noGrp="1"/>
          </p:cNvSpPr>
          <p:nvPr>
            <p:ph idx="1"/>
          </p:nvPr>
        </p:nvSpPr>
        <p:spPr>
          <a:xfrm>
            <a:off x="8643193" y="2418408"/>
            <a:ext cx="2942813" cy="3540265"/>
          </a:xfrm>
        </p:spPr>
        <p:txBody>
          <a:bodyPr vert="horz" lIns="91440" tIns="45720" rIns="91440" bIns="45720" rtlCol="0">
            <a:normAutofit/>
          </a:bodyPr>
          <a:lstStyle/>
          <a:p>
            <a:r>
              <a:rPr lang="en-US" sz="2000">
                <a:ea typeface="+mn-lt"/>
                <a:cs typeface="+mn-lt"/>
              </a:rPr>
              <a:t>AUC of 0.68 suggests that the model is better than random guessing but has room for improvement in terms of its ability to correctly classify severe and non-severe crimes.</a:t>
            </a:r>
          </a:p>
          <a:p>
            <a:endParaRPr lang="en-US" sz="2000">
              <a:ea typeface="Calibri"/>
              <a:cs typeface="Calibri"/>
            </a:endParaRPr>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4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4B1404-AFFA-4C4B-B284-197EB9BFDF3B}"/>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b="1" kern="1200">
                <a:solidFill>
                  <a:schemeClr val="tx1"/>
                </a:solidFill>
                <a:latin typeface="+mj-lt"/>
                <a:ea typeface="+mj-ea"/>
                <a:cs typeface="+mj-cs"/>
              </a:rPr>
              <a:t>Logistic Regression</a:t>
            </a:r>
          </a:p>
        </p:txBody>
      </p:sp>
      <p:sp>
        <p:nvSpPr>
          <p:cNvPr id="2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8D28E86-34D4-A575-FDBD-F028D593114C}"/>
              </a:ext>
            </a:extLst>
          </p:cNvPr>
          <p:cNvSpPr txBox="1"/>
          <p:nvPr/>
        </p:nvSpPr>
        <p:spPr>
          <a:xfrm>
            <a:off x="4654295" y="502920"/>
            <a:ext cx="6894576" cy="146304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a:t>The precision for Severe crimes is higher for the Logistic Regression classifier, indicating that when the model predicts a crime to be severe, it is correct more often</a:t>
            </a:r>
          </a:p>
        </p:txBody>
      </p:sp>
      <p:pic>
        <p:nvPicPr>
          <p:cNvPr id="4" name="Content Placeholder 3" descr="A screenshot of a computer&#10;&#10;Description automatically generated">
            <a:extLst>
              <a:ext uri="{FF2B5EF4-FFF2-40B4-BE49-F238E27FC236}">
                <a16:creationId xmlns:a16="http://schemas.microsoft.com/office/drawing/2014/main" id="{82D8C860-8E9A-DC40-EC10-F818C5B31075}"/>
              </a:ext>
            </a:extLst>
          </p:cNvPr>
          <p:cNvPicPr>
            <a:picLocks noGrp="1" noChangeAspect="1"/>
          </p:cNvPicPr>
          <p:nvPr>
            <p:ph idx="1"/>
          </p:nvPr>
        </p:nvPicPr>
        <p:blipFill>
          <a:blip r:embed="rId2"/>
          <a:stretch>
            <a:fillRect/>
          </a:stretch>
        </p:blipFill>
        <p:spPr>
          <a:xfrm>
            <a:off x="1290689" y="2290936"/>
            <a:ext cx="9598429" cy="3959352"/>
          </a:xfrm>
          <a:prstGeom prst="rect">
            <a:avLst/>
          </a:prstGeom>
        </p:spPr>
      </p:pic>
    </p:spTree>
    <p:extLst>
      <p:ext uri="{BB962C8B-B14F-4D97-AF65-F5344CB8AC3E}">
        <p14:creationId xmlns:p14="http://schemas.microsoft.com/office/powerpoint/2010/main" val="7329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563B7-03CC-9E6E-D008-7B942DF36C11}"/>
              </a:ext>
            </a:extLst>
          </p:cNvPr>
          <p:cNvSpPr>
            <a:spLocks noGrp="1"/>
          </p:cNvSpPr>
          <p:nvPr>
            <p:ph type="title"/>
          </p:nvPr>
        </p:nvSpPr>
        <p:spPr>
          <a:xfrm>
            <a:off x="876694" y="741391"/>
            <a:ext cx="3549649" cy="1616203"/>
          </a:xfrm>
        </p:spPr>
        <p:txBody>
          <a:bodyPr anchor="b">
            <a:normAutofit/>
          </a:bodyPr>
          <a:lstStyle/>
          <a:p>
            <a:r>
              <a:rPr lang="en-US" sz="3200">
                <a:cs typeface="Calibri Light"/>
              </a:rPr>
              <a:t>ROC Curve for Logistic Regression</a:t>
            </a:r>
            <a:endParaRPr lang="en-US" sz="3200"/>
          </a:p>
        </p:txBody>
      </p:sp>
      <p:sp>
        <p:nvSpPr>
          <p:cNvPr id="3" name="Content Placeholder 2">
            <a:extLst>
              <a:ext uri="{FF2B5EF4-FFF2-40B4-BE49-F238E27FC236}">
                <a16:creationId xmlns:a16="http://schemas.microsoft.com/office/drawing/2014/main" id="{02FE7592-BB05-711A-3AB3-5F6E3D386C3C}"/>
              </a:ext>
            </a:extLst>
          </p:cNvPr>
          <p:cNvSpPr>
            <a:spLocks noGrp="1"/>
          </p:cNvSpPr>
          <p:nvPr>
            <p:ph idx="1"/>
          </p:nvPr>
        </p:nvSpPr>
        <p:spPr>
          <a:xfrm>
            <a:off x="876693" y="2533476"/>
            <a:ext cx="3346964" cy="3447832"/>
          </a:xfrm>
        </p:spPr>
        <p:txBody>
          <a:bodyPr vert="horz" lIns="91440" tIns="45720" rIns="91440" bIns="45720" rtlCol="0" anchor="t">
            <a:normAutofit/>
          </a:bodyPr>
          <a:lstStyle/>
          <a:p>
            <a:r>
              <a:rPr lang="en-US" sz="2000">
                <a:ea typeface="+mn-lt"/>
                <a:cs typeface="+mn-lt"/>
              </a:rPr>
              <a:t>AUC of 0.86 is quite good and suggests that the logistic regression model has strong predictive power for distinguishing between severe and non-severe crimes.</a:t>
            </a:r>
          </a:p>
          <a:p>
            <a:endParaRPr lang="en-US" sz="2000">
              <a:cs typeface="Calibri"/>
            </a:endParaRPr>
          </a:p>
          <a:p>
            <a:endParaRPr lang="en-US" sz="2000">
              <a:cs typeface="Calibri"/>
            </a:endParaRPr>
          </a:p>
        </p:txBody>
      </p:sp>
      <p:pic>
        <p:nvPicPr>
          <p:cNvPr id="5" name="Picture 4" descr="A blue line graph with white background&#10;&#10;Description automatically generated">
            <a:extLst>
              <a:ext uri="{FF2B5EF4-FFF2-40B4-BE49-F238E27FC236}">
                <a16:creationId xmlns:a16="http://schemas.microsoft.com/office/drawing/2014/main" id="{0B94FB93-63F6-0723-DCCE-518A41B50F53}"/>
              </a:ext>
            </a:extLst>
          </p:cNvPr>
          <p:cNvPicPr>
            <a:picLocks noChangeAspect="1"/>
          </p:cNvPicPr>
          <p:nvPr/>
        </p:nvPicPr>
        <p:blipFill rotWithShape="1">
          <a:blip r:embed="rId2"/>
          <a:srcRect r="983" b="3"/>
          <a:stretch/>
        </p:blipFill>
        <p:spPr>
          <a:xfrm>
            <a:off x="5089243" y="877413"/>
            <a:ext cx="6222628" cy="5043096"/>
          </a:xfrm>
          <a:prstGeom prst="rect">
            <a:avLst/>
          </a:prstGeom>
        </p:spPr>
      </p:pic>
      <p:grpSp>
        <p:nvGrpSpPr>
          <p:cNvPr id="10" name="Group 9">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1" name="Rectangle 10">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9387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a:extLst>
              <a:ext uri="{FF2B5EF4-FFF2-40B4-BE49-F238E27FC236}">
                <a16:creationId xmlns:a16="http://schemas.microsoft.com/office/drawing/2014/main" id="{AD1D8308-7D02-4366-C753-1E9D34766E0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Model Comparision</a:t>
            </a:r>
          </a:p>
        </p:txBody>
      </p:sp>
      <p:sp>
        <p:nvSpPr>
          <p:cNvPr id="3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4">
            <a:extLst>
              <a:ext uri="{FF2B5EF4-FFF2-40B4-BE49-F238E27FC236}">
                <a16:creationId xmlns:a16="http://schemas.microsoft.com/office/drawing/2014/main" id="{5E8C1D80-446A-90C2-4E51-79E98A81525C}"/>
              </a:ext>
            </a:extLst>
          </p:cNvPr>
          <p:cNvGraphicFramePr>
            <a:graphicFrameLocks/>
          </p:cNvGraphicFramePr>
          <p:nvPr/>
        </p:nvGraphicFramePr>
        <p:xfrm>
          <a:off x="858444" y="2633472"/>
          <a:ext cx="10472063" cy="3586355"/>
        </p:xfrm>
        <a:graphic>
          <a:graphicData uri="http://schemas.openxmlformats.org/drawingml/2006/table">
            <a:tbl>
              <a:tblPr firstRow="1" bandRow="1">
                <a:solidFill>
                  <a:schemeClr val="tx1">
                    <a:lumMod val="75000"/>
                    <a:lumOff val="25000"/>
                  </a:schemeClr>
                </a:solidFill>
                <a:tableStyleId>{5C22544A-7EE6-4342-B048-85BDC9FD1C3A}</a:tableStyleId>
              </a:tblPr>
              <a:tblGrid>
                <a:gridCol w="2581402">
                  <a:extLst>
                    <a:ext uri="{9D8B030D-6E8A-4147-A177-3AD203B41FA5}">
                      <a16:colId xmlns:a16="http://schemas.microsoft.com/office/drawing/2014/main" val="200297315"/>
                    </a:ext>
                  </a:extLst>
                </a:gridCol>
                <a:gridCol w="4474777">
                  <a:extLst>
                    <a:ext uri="{9D8B030D-6E8A-4147-A177-3AD203B41FA5}">
                      <a16:colId xmlns:a16="http://schemas.microsoft.com/office/drawing/2014/main" val="3193408143"/>
                    </a:ext>
                  </a:extLst>
                </a:gridCol>
                <a:gridCol w="3415884">
                  <a:extLst>
                    <a:ext uri="{9D8B030D-6E8A-4147-A177-3AD203B41FA5}">
                      <a16:colId xmlns:a16="http://schemas.microsoft.com/office/drawing/2014/main" val="1895785920"/>
                    </a:ext>
                  </a:extLst>
                </a:gridCol>
              </a:tblGrid>
              <a:tr h="717271">
                <a:tc>
                  <a:txBody>
                    <a:bodyPr/>
                    <a:lstStyle/>
                    <a:p>
                      <a:pPr fontAlgn="b"/>
                      <a:r>
                        <a:rPr lang="en-US" sz="2300" b="0" cap="none" spc="0">
                          <a:solidFill>
                            <a:schemeClr val="bg1"/>
                          </a:solidFill>
                          <a:effectLst/>
                        </a:rPr>
                        <a:t>Metric</a:t>
                      </a:r>
                    </a:p>
                  </a:txBody>
                  <a:tcPr marL="196997" marR="133736" marT="151536" marB="151536"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fontAlgn="b"/>
                      <a:r>
                        <a:rPr lang="en-US" sz="2300" b="0" cap="none" spc="0">
                          <a:solidFill>
                            <a:schemeClr val="bg1"/>
                          </a:solidFill>
                          <a:effectLst/>
                        </a:rPr>
                        <a:t>Logistic Regression</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fontAlgn="b"/>
                      <a:r>
                        <a:rPr lang="en-US" sz="2300" b="0" cap="none" spc="0">
                          <a:solidFill>
                            <a:schemeClr val="bg1"/>
                          </a:solidFill>
                          <a:effectLst/>
                        </a:rPr>
                        <a:t>Decision Tree</a:t>
                      </a:r>
                    </a:p>
                  </a:txBody>
                  <a:tcPr marL="196997" marR="133736" marT="151536" marB="151536" anchor="ctr">
                    <a:lnL w="6350" cap="flat" cmpd="sng" algn="ctr">
                      <a:solidFill>
                        <a:schemeClr val="tx1">
                          <a:lumMod val="50000"/>
                          <a:lumOff val="50000"/>
                        </a:schemeClr>
                      </a:solidFill>
                      <a:prstDash val="solid"/>
                    </a:lnL>
                    <a:lnR w="38100" cap="flat" cmpd="sng" algn="ctr">
                      <a:no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3511129153"/>
                  </a:ext>
                </a:extLst>
              </a:tr>
              <a:tr h="717271">
                <a:tc>
                  <a:txBody>
                    <a:bodyPr/>
                    <a:lstStyle/>
                    <a:p>
                      <a:pPr fontAlgn="base"/>
                      <a:r>
                        <a:rPr lang="en-US" sz="2300" cap="none" spc="0">
                          <a:solidFill>
                            <a:schemeClr val="bg1"/>
                          </a:solidFill>
                          <a:effectLst/>
                        </a:rPr>
                        <a:t>Precision</a:t>
                      </a:r>
                    </a:p>
                  </a:txBody>
                  <a:tcPr marL="196997" marR="133736" marT="151536" marB="151536"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en-US" sz="2300" cap="none" spc="0">
                          <a:solidFill>
                            <a:schemeClr val="bg1"/>
                          </a:solidFill>
                          <a:effectLst/>
                        </a:rPr>
                        <a:t>0.61</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en-US" sz="2300" cap="none" spc="0">
                          <a:solidFill>
                            <a:schemeClr val="bg1"/>
                          </a:solidFill>
                          <a:effectLst/>
                        </a:rPr>
                        <a:t>0.44</a:t>
                      </a:r>
                    </a:p>
                  </a:txBody>
                  <a:tcPr marL="196997" marR="133736" marT="151536" marB="151536"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021591577"/>
                  </a:ext>
                </a:extLst>
              </a:tr>
              <a:tr h="717271">
                <a:tc>
                  <a:txBody>
                    <a:bodyPr/>
                    <a:lstStyle/>
                    <a:p>
                      <a:pPr fontAlgn="base"/>
                      <a:r>
                        <a:rPr lang="en-US" sz="2300" cap="none" spc="0">
                          <a:solidFill>
                            <a:schemeClr val="bg1"/>
                          </a:solidFill>
                          <a:effectLst/>
                        </a:rPr>
                        <a:t>Recall</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fontAlgn="base"/>
                      <a:r>
                        <a:rPr lang="en-US" sz="2300" cap="none" spc="0">
                          <a:solidFill>
                            <a:schemeClr val="bg1"/>
                          </a:solidFill>
                          <a:effectLst/>
                        </a:rPr>
                        <a:t>0.38</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fontAlgn="base"/>
                      <a:r>
                        <a:rPr lang="en-US" sz="2300" cap="none" spc="0">
                          <a:solidFill>
                            <a:schemeClr val="bg1"/>
                          </a:solidFill>
                          <a:effectLst/>
                        </a:rPr>
                        <a:t>0.44</a:t>
                      </a:r>
                    </a:p>
                  </a:txBody>
                  <a:tcPr marL="196997" marR="133736" marT="151536" marB="151536"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608973264"/>
                  </a:ext>
                </a:extLst>
              </a:tr>
              <a:tr h="717271">
                <a:tc>
                  <a:txBody>
                    <a:bodyPr/>
                    <a:lstStyle/>
                    <a:p>
                      <a:pPr fontAlgn="base"/>
                      <a:r>
                        <a:rPr lang="en-US" sz="2300" cap="none" spc="0">
                          <a:solidFill>
                            <a:schemeClr val="bg1"/>
                          </a:solidFill>
                          <a:effectLst/>
                        </a:rPr>
                        <a:t>F1-score</a:t>
                      </a:r>
                    </a:p>
                  </a:txBody>
                  <a:tcPr marL="196997" marR="133736" marT="151536" marB="151536" anchor="ctr">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en-US" sz="2300" cap="none" spc="0">
                          <a:solidFill>
                            <a:schemeClr val="bg1"/>
                          </a:solidFill>
                          <a:effectLst/>
                        </a:rPr>
                        <a:t>0.46</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fontAlgn="base"/>
                      <a:r>
                        <a:rPr lang="en-US" sz="2300" cap="none" spc="0">
                          <a:solidFill>
                            <a:schemeClr val="bg1"/>
                          </a:solidFill>
                          <a:effectLst/>
                        </a:rPr>
                        <a:t>0.44</a:t>
                      </a:r>
                    </a:p>
                  </a:txBody>
                  <a:tcPr marL="196997" marR="133736" marT="151536" marB="151536"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47832159"/>
                  </a:ext>
                </a:extLst>
              </a:tr>
              <a:tr h="717271">
                <a:tc>
                  <a:txBody>
                    <a:bodyPr/>
                    <a:lstStyle/>
                    <a:p>
                      <a:pPr fontAlgn="base"/>
                      <a:r>
                        <a:rPr lang="en-US" sz="2300" cap="none" spc="0">
                          <a:solidFill>
                            <a:schemeClr val="bg1"/>
                          </a:solidFill>
                          <a:effectLst/>
                        </a:rPr>
                        <a:t>Accuracy</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tc>
                  <a:txBody>
                    <a:bodyPr/>
                    <a:lstStyle/>
                    <a:p>
                      <a:pPr fontAlgn="base"/>
                      <a:r>
                        <a:rPr lang="en-US" sz="2300" cap="none" spc="0">
                          <a:solidFill>
                            <a:schemeClr val="bg1"/>
                          </a:solidFill>
                          <a:effectLst/>
                        </a:rPr>
                        <a:t>0.87</a:t>
                      </a:r>
                    </a:p>
                  </a:txBody>
                  <a:tcPr marL="196997" marR="133736" marT="151536" marB="151536"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tc>
                  <a:txBody>
                    <a:bodyPr/>
                    <a:lstStyle/>
                    <a:p>
                      <a:pPr fontAlgn="base"/>
                      <a:r>
                        <a:rPr lang="en-US" sz="2300" cap="none" spc="0">
                          <a:solidFill>
                            <a:schemeClr val="bg1"/>
                          </a:solidFill>
                          <a:effectLst/>
                        </a:rPr>
                        <a:t>0.83</a:t>
                      </a:r>
                    </a:p>
                  </a:txBody>
                  <a:tcPr marL="196997" marR="133736" marT="151536" marB="151536" anchor="ctr">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85000"/>
                        <a:lumOff val="15000"/>
                      </a:schemeClr>
                    </a:solidFill>
                  </a:tcPr>
                </a:tc>
                <a:extLst>
                  <a:ext uri="{0D108BD9-81ED-4DB2-BD59-A6C34878D82A}">
                    <a16:rowId xmlns:a16="http://schemas.microsoft.com/office/drawing/2014/main" val="3089553712"/>
                  </a:ext>
                </a:extLst>
              </a:tr>
            </a:tbl>
          </a:graphicData>
        </a:graphic>
      </p:graphicFrame>
    </p:spTree>
    <p:extLst>
      <p:ext uri="{BB962C8B-B14F-4D97-AF65-F5344CB8AC3E}">
        <p14:creationId xmlns:p14="http://schemas.microsoft.com/office/powerpoint/2010/main" val="340563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74873-BFBD-BAD1-2A2D-DE7F0F062BC9}"/>
              </a:ext>
            </a:extLst>
          </p:cNvPr>
          <p:cNvSpPr>
            <a:spLocks noGrp="1"/>
          </p:cNvSpPr>
          <p:nvPr>
            <p:ph type="title"/>
          </p:nvPr>
        </p:nvSpPr>
        <p:spPr>
          <a:xfrm>
            <a:off x="838201" y="365125"/>
            <a:ext cx="5251316" cy="1807305"/>
          </a:xfrm>
        </p:spPr>
        <p:txBody>
          <a:bodyPr>
            <a:normAutofit/>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9E875194-F304-358C-02FF-038CE755AAB2}"/>
              </a:ext>
            </a:extLst>
          </p:cNvPr>
          <p:cNvSpPr>
            <a:spLocks noGrp="1"/>
          </p:cNvSpPr>
          <p:nvPr>
            <p:ph idx="1"/>
          </p:nvPr>
        </p:nvSpPr>
        <p:spPr>
          <a:xfrm>
            <a:off x="76200" y="1952297"/>
            <a:ext cx="6462597" cy="4534782"/>
          </a:xfrm>
        </p:spPr>
        <p:txBody>
          <a:bodyPr vert="horz" lIns="91440" tIns="45720" rIns="91440" bIns="45720" rtlCol="0" anchor="t">
            <a:noAutofit/>
          </a:bodyPr>
          <a:lstStyle/>
          <a:p>
            <a:r>
              <a:rPr lang="en-US" sz="2000" dirty="0">
                <a:ea typeface="+mn-lt"/>
                <a:cs typeface="+mn-lt"/>
              </a:rPr>
              <a:t>Based on our analysis across different models, it's evident that certain factors consistently emerge as strong predictors of severe crimes. These include Weapon, Sidewalk, Street, Female, and Age. The presence of a Weapon stands out as a consistent indicator, logically suggesting a higher likelihood of violence in such situations.</a:t>
            </a:r>
            <a:endParaRPr lang="en-US" sz="2000" dirty="0">
              <a:cs typeface="Calibri" panose="020F0502020204030204"/>
            </a:endParaRPr>
          </a:p>
          <a:p>
            <a:r>
              <a:rPr lang="en-US" sz="2000" dirty="0">
                <a:ea typeface="+mn-lt"/>
                <a:cs typeface="+mn-lt"/>
              </a:rPr>
              <a:t>Moreover, variables like Race (specifically Hispanic and Black demographics) and Area (particularly the South) also demonstrate a notable association with severe crimes, as highlighted in our logistic regression findings. This suggests that demographic and geographical factors may also play a significant role in predicting the occurrence of severe crimes.</a:t>
            </a:r>
            <a:endParaRPr lang="en-US" sz="2000" dirty="0">
              <a:cs typeface="Calibri" panose="020F0502020204030204"/>
            </a:endParaRPr>
          </a:p>
        </p:txBody>
      </p:sp>
      <p:pic>
        <p:nvPicPr>
          <p:cNvPr id="5" name="Picture 4" descr="Large skydiving group mid-air">
            <a:extLst>
              <a:ext uri="{FF2B5EF4-FFF2-40B4-BE49-F238E27FC236}">
                <a16:creationId xmlns:a16="http://schemas.microsoft.com/office/drawing/2014/main" id="{60252A57-A757-CB85-5D26-3DCC7C63F997}"/>
              </a:ext>
            </a:extLst>
          </p:cNvPr>
          <p:cNvPicPr>
            <a:picLocks noChangeAspect="1"/>
          </p:cNvPicPr>
          <p:nvPr/>
        </p:nvPicPr>
        <p:blipFill rotWithShape="1">
          <a:blip r:embed="rId2"/>
          <a:srcRect l="21886" r="20208" b="3"/>
          <a:stretch/>
        </p:blipFill>
        <p:spPr>
          <a:xfrm>
            <a:off x="6601354" y="10"/>
            <a:ext cx="5590646"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6842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2C490-3C47-46F2-5DFA-0C7B164C5AD2}"/>
              </a:ext>
            </a:extLst>
          </p:cNvPr>
          <p:cNvSpPr>
            <a:spLocks noGrp="1"/>
          </p:cNvSpPr>
          <p:nvPr>
            <p:ph type="title"/>
          </p:nvPr>
        </p:nvSpPr>
        <p:spPr>
          <a:xfrm>
            <a:off x="1075767" y="1188637"/>
            <a:ext cx="2988234" cy="4480726"/>
          </a:xfrm>
        </p:spPr>
        <p:txBody>
          <a:bodyPr>
            <a:normAutofit/>
          </a:bodyPr>
          <a:lstStyle/>
          <a:p>
            <a:pPr algn="r"/>
            <a:r>
              <a:rPr lang="en-US" sz="6100" b="1" dirty="0">
                <a:ea typeface="+mj-lt"/>
                <a:cs typeface="+mj-lt"/>
              </a:rPr>
              <a:t>Table Of Contents</a:t>
            </a:r>
            <a:endParaRPr lang="en-US" sz="61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08353F-FA6E-42C5-CE23-F9EE51EE379A}"/>
              </a:ext>
            </a:extLst>
          </p:cNvPr>
          <p:cNvSpPr>
            <a:spLocks noGrp="1"/>
          </p:cNvSpPr>
          <p:nvPr>
            <p:ph idx="1"/>
          </p:nvPr>
        </p:nvSpPr>
        <p:spPr>
          <a:xfrm>
            <a:off x="5255260" y="1648870"/>
            <a:ext cx="4702848" cy="3560260"/>
          </a:xfrm>
        </p:spPr>
        <p:txBody>
          <a:bodyPr vert="horz" lIns="91440" tIns="45720" rIns="91440" bIns="45720" rtlCol="0" anchor="ctr">
            <a:normAutofit/>
          </a:bodyPr>
          <a:lstStyle/>
          <a:p>
            <a:r>
              <a:rPr lang="en-US" sz="2400" dirty="0">
                <a:ea typeface="+mn-lt"/>
                <a:cs typeface="+mn-lt"/>
              </a:rPr>
              <a:t>Introduction</a:t>
            </a:r>
            <a:endParaRPr lang="en-US" sz="2400" dirty="0">
              <a:ea typeface="Calibri" panose="020F0502020204030204"/>
              <a:cs typeface="Calibri" panose="020F0502020204030204"/>
            </a:endParaRPr>
          </a:p>
          <a:p>
            <a:r>
              <a:rPr lang="en-US" sz="2400" dirty="0">
                <a:latin typeface="Arial"/>
                <a:ea typeface="+mn-lt"/>
                <a:cs typeface="Arial"/>
              </a:rPr>
              <a:t>Research </a:t>
            </a:r>
            <a:r>
              <a:rPr lang="en-US" sz="2400" dirty="0">
                <a:ea typeface="+mn-lt"/>
                <a:cs typeface="+mn-lt"/>
              </a:rPr>
              <a:t>Questions</a:t>
            </a:r>
            <a:endParaRPr lang="en-US" sz="2400"/>
          </a:p>
          <a:p>
            <a:r>
              <a:rPr lang="en-US" sz="2400" dirty="0">
                <a:ea typeface="+mn-lt"/>
                <a:cs typeface="+mn-lt"/>
              </a:rPr>
              <a:t>EDA</a:t>
            </a:r>
            <a:endParaRPr lang="en-US" sz="2400"/>
          </a:p>
          <a:p>
            <a:r>
              <a:rPr lang="en-US" sz="2400" dirty="0">
                <a:ea typeface="+mn-lt"/>
                <a:cs typeface="+mn-lt"/>
              </a:rPr>
              <a:t>Decision Tree Model Performance</a:t>
            </a:r>
            <a:endParaRPr lang="en-US" sz="2400" dirty="0"/>
          </a:p>
          <a:p>
            <a:r>
              <a:rPr lang="en-US" sz="2400" dirty="0">
                <a:ea typeface="+mn-lt"/>
                <a:cs typeface="+mn-lt"/>
              </a:rPr>
              <a:t>Logistic Regression Performance</a:t>
            </a:r>
            <a:endParaRPr lang="en-US" sz="2400" dirty="0"/>
          </a:p>
          <a:p>
            <a:r>
              <a:rPr lang="en-US" sz="2400" dirty="0">
                <a:ea typeface="+mn-lt"/>
                <a:cs typeface="+mn-lt"/>
              </a:rPr>
              <a:t>Conclusion</a:t>
            </a:r>
            <a:endParaRPr lang="en-US" sz="2400" dirty="0"/>
          </a:p>
          <a:p>
            <a:r>
              <a:rPr lang="en-US" sz="2400" dirty="0">
                <a:ea typeface="+mn-lt"/>
                <a:cs typeface="+mn-lt"/>
              </a:rPr>
              <a:t>References</a:t>
            </a:r>
            <a:endParaRPr lang="en-US" sz="2400" dirty="0"/>
          </a:p>
          <a:p>
            <a:endParaRPr lang="en-US" sz="2400">
              <a:ea typeface="Calibri"/>
              <a:cs typeface="Calibri"/>
            </a:endParaRPr>
          </a:p>
        </p:txBody>
      </p:sp>
    </p:spTree>
    <p:extLst>
      <p:ext uri="{BB962C8B-B14F-4D97-AF65-F5344CB8AC3E}">
        <p14:creationId xmlns:p14="http://schemas.microsoft.com/office/powerpoint/2010/main" val="925780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D137B-F68D-D379-01DA-87C0BA1392FE}"/>
              </a:ext>
            </a:extLst>
          </p:cNvPr>
          <p:cNvSpPr>
            <a:spLocks noGrp="1"/>
          </p:cNvSpPr>
          <p:nvPr>
            <p:ph type="title"/>
          </p:nvPr>
        </p:nvSpPr>
        <p:spPr>
          <a:xfrm>
            <a:off x="838201" y="365125"/>
            <a:ext cx="5251316" cy="1807305"/>
          </a:xfrm>
        </p:spPr>
        <p:txBody>
          <a:bodyPr>
            <a:normAutofit/>
          </a:bodyPr>
          <a:lstStyle/>
          <a:p>
            <a:r>
              <a:rPr lang="en-US" dirty="0">
                <a:cs typeface="Calibri Light"/>
              </a:rPr>
              <a:t>References</a:t>
            </a:r>
            <a:endParaRPr lang="en-US" dirty="0"/>
          </a:p>
        </p:txBody>
      </p:sp>
      <p:sp>
        <p:nvSpPr>
          <p:cNvPr id="3" name="Content Placeholder 2">
            <a:extLst>
              <a:ext uri="{FF2B5EF4-FFF2-40B4-BE49-F238E27FC236}">
                <a16:creationId xmlns:a16="http://schemas.microsoft.com/office/drawing/2014/main" id="{052F3DC4-B5EC-B44D-B143-B6F372B57743}"/>
              </a:ext>
            </a:extLst>
          </p:cNvPr>
          <p:cNvSpPr>
            <a:spLocks noGrp="1"/>
          </p:cNvSpPr>
          <p:nvPr>
            <p:ph idx="1"/>
          </p:nvPr>
        </p:nvSpPr>
        <p:spPr>
          <a:xfrm>
            <a:off x="838200" y="2333297"/>
            <a:ext cx="4619621" cy="3843666"/>
          </a:xfrm>
        </p:spPr>
        <p:txBody>
          <a:bodyPr vert="horz" lIns="91440" tIns="45720" rIns="91440" bIns="45720" rtlCol="0">
            <a:normAutofit/>
          </a:bodyPr>
          <a:lstStyle/>
          <a:p>
            <a:r>
              <a:rPr lang="en-US" sz="2000" i="1">
                <a:latin typeface="Times New Roman"/>
                <a:cs typeface="Times New Roman"/>
              </a:rPr>
              <a:t>Data.gov home</a:t>
            </a:r>
            <a:r>
              <a:rPr lang="en-US" sz="2000">
                <a:latin typeface="Times New Roman"/>
                <a:cs typeface="Times New Roman"/>
              </a:rPr>
              <a:t>. (n.d.). Data.gov. </a:t>
            </a:r>
            <a:r>
              <a:rPr lang="en-US" sz="2000" dirty="0">
                <a:latin typeface="Times New Roman"/>
                <a:cs typeface="Times New Roman"/>
                <a:hlinkClick r:id="rId2"/>
              </a:rPr>
              <a:t>https://data.gov/</a:t>
            </a:r>
            <a:endParaRPr lang="en-US" sz="2000">
              <a:cs typeface="Calibri" panose="020F0502020204030204"/>
            </a:endParaRPr>
          </a:p>
          <a:p>
            <a:r>
              <a:rPr lang="en-US" sz="2000" i="1" dirty="0">
                <a:latin typeface="Times New Roman"/>
                <a:cs typeface="Times New Roman"/>
              </a:rPr>
              <a:t>Classification: ROC Curve and AUC</a:t>
            </a:r>
            <a:r>
              <a:rPr lang="en-US" sz="2000" dirty="0">
                <a:latin typeface="Times New Roman"/>
                <a:cs typeface="Times New Roman"/>
              </a:rPr>
              <a:t>. (n.d.). Google for Developers. </a:t>
            </a:r>
            <a:r>
              <a:rPr lang="en-US" sz="2000" dirty="0">
                <a:latin typeface="Times New Roman"/>
                <a:cs typeface="Times New Roman"/>
                <a:hlinkClick r:id="rId3"/>
              </a:rPr>
              <a:t>https://developers.google.com/machine-learning/crash-course/classification/roc-and-auc</a:t>
            </a:r>
            <a:endParaRPr lang="en-US" sz="2000" dirty="0">
              <a:cs typeface="Calibri"/>
            </a:endParaRPr>
          </a:p>
          <a:p>
            <a:endParaRPr lang="en-US" sz="2000" dirty="0">
              <a:cs typeface="Calibri"/>
            </a:endParaRPr>
          </a:p>
        </p:txBody>
      </p:sp>
      <p:pic>
        <p:nvPicPr>
          <p:cNvPr id="5" name="Picture 4" descr="Many question marks on black background">
            <a:extLst>
              <a:ext uri="{FF2B5EF4-FFF2-40B4-BE49-F238E27FC236}">
                <a16:creationId xmlns:a16="http://schemas.microsoft.com/office/drawing/2014/main" id="{9CA44593-0E56-DF42-073B-BA476C865839}"/>
              </a:ext>
            </a:extLst>
          </p:cNvPr>
          <p:cNvPicPr>
            <a:picLocks noChangeAspect="1"/>
          </p:cNvPicPr>
          <p:nvPr/>
        </p:nvPicPr>
        <p:blipFill rotWithShape="1">
          <a:blip r:embed="rId4"/>
          <a:srcRect l="47056" r="7" b="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52385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1F3E4-B5A2-BFCD-C2FF-B2FDBE01F4D3}"/>
              </a:ext>
            </a:extLst>
          </p:cNvPr>
          <p:cNvSpPr>
            <a:spLocks noGrp="1"/>
          </p:cNvSpPr>
          <p:nvPr>
            <p:ph type="title"/>
          </p:nvPr>
        </p:nvSpPr>
        <p:spPr>
          <a:xfrm>
            <a:off x="838200" y="365125"/>
            <a:ext cx="5558489" cy="1325563"/>
          </a:xfrm>
        </p:spPr>
        <p:txBody>
          <a:bodyPr>
            <a:normAutofit/>
          </a:bodyPr>
          <a:lstStyle/>
          <a:p>
            <a:r>
              <a:rPr lang="en-US" b="1" dirty="0">
                <a:ea typeface="Calibri Light"/>
                <a:cs typeface="Calibri Light"/>
              </a:rPr>
              <a:t>Introduction</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568FCCD-1C8B-9E86-F628-8C68098CDC4A}"/>
              </a:ext>
            </a:extLst>
          </p:cNvPr>
          <p:cNvSpPr>
            <a:spLocks noGrp="1"/>
          </p:cNvSpPr>
          <p:nvPr>
            <p:ph idx="1"/>
          </p:nvPr>
        </p:nvSpPr>
        <p:spPr>
          <a:xfrm>
            <a:off x="412898" y="1825625"/>
            <a:ext cx="5983791" cy="4360198"/>
          </a:xfrm>
        </p:spPr>
        <p:txBody>
          <a:bodyPr vert="horz" lIns="91440" tIns="45720" rIns="91440" bIns="45720" rtlCol="0" anchor="t">
            <a:normAutofit/>
          </a:bodyPr>
          <a:lstStyle/>
          <a:p>
            <a:pPr marL="0" indent="0" algn="just">
              <a:buNone/>
            </a:pPr>
            <a:r>
              <a:rPr lang="en-US" sz="1800" dirty="0">
                <a:ea typeface="+mn-lt"/>
                <a:cs typeface="+mn-lt"/>
              </a:rPr>
              <a:t>Crime severity prediction is a crucial task for law enforcement agencies to allocate resources effectively and prioritize interventions. In this report, we explore the application of machine learning techniques to predict crime severity using a dataset containing information about various criminal incidents.</a:t>
            </a:r>
            <a:endParaRPr lang="en-US"/>
          </a:p>
          <a:p>
            <a:pPr marL="0" indent="0" algn="just">
              <a:buNone/>
            </a:pPr>
            <a:endParaRPr lang="en-US" sz="1800" dirty="0">
              <a:ea typeface="+mn-lt"/>
              <a:cs typeface="+mn-lt"/>
            </a:endParaRPr>
          </a:p>
          <a:p>
            <a:pPr marL="0" indent="0" algn="just">
              <a:buNone/>
            </a:pPr>
            <a:r>
              <a:rPr lang="en-US" sz="1800" dirty="0">
                <a:ea typeface="+mn-lt"/>
                <a:cs typeface="+mn-lt"/>
              </a:rPr>
              <a:t>The dataset chosen is 'Crime_Data_from_2020_to_Present.csv,' comprising 836,941 records with 29 columns, including features like Date, Time, Area, Crime Code, and Location. The dataset meets the minimum requirement of 10,000 records and 12 usable features, providing a robust foundation for in-depth analysis. here are 12 usable features from the crime dataset:</a:t>
            </a:r>
            <a:endParaRPr lang="en-US" sz="1800" dirty="0">
              <a:ea typeface="Calibri" panose="020F0502020204030204"/>
              <a:cs typeface="Calibri" panose="020F0502020204030204"/>
            </a:endParaRPr>
          </a:p>
          <a:p>
            <a:pPr algn="just">
              <a:buNone/>
            </a:pPr>
            <a:endParaRPr lang="en-US" sz="1800">
              <a:ea typeface="Calibri" panose="020F0502020204030204"/>
              <a:cs typeface="Calibri" panose="020F0502020204030204"/>
            </a:endParaRPr>
          </a:p>
          <a:p>
            <a:pPr marL="0" indent="0" algn="just">
              <a:buNone/>
            </a:pPr>
            <a:endParaRPr lang="en-US" sz="1800">
              <a:ea typeface="Calibri" panose="020F0502020204030204"/>
              <a:cs typeface="Calibri" panose="020F0502020204030204"/>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724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48F59A0-1DA0-E383-26BC-33ECDA85AEF8}"/>
              </a:ext>
            </a:extLst>
          </p:cNvPr>
          <p:cNvSpPr>
            <a:spLocks noGrp="1"/>
          </p:cNvSpPr>
          <p:nvPr>
            <p:ph idx="1"/>
          </p:nvPr>
        </p:nvSpPr>
        <p:spPr>
          <a:xfrm>
            <a:off x="944526" y="815532"/>
            <a:ext cx="10515600" cy="4351338"/>
          </a:xfrm>
        </p:spPr>
        <p:txBody>
          <a:bodyPr vert="horz" lIns="91440" tIns="45720" rIns="91440" bIns="45720" rtlCol="0" anchor="t">
            <a:noAutofit/>
          </a:bodyPr>
          <a:lstStyle/>
          <a:p>
            <a:r>
              <a:rPr lang="en-US" sz="2000" dirty="0">
                <a:ea typeface="+mn-lt"/>
                <a:cs typeface="+mn-lt"/>
              </a:rPr>
              <a:t>DR_NO (Report Number): Unique identifier for each crime report.</a:t>
            </a:r>
            <a:endParaRPr lang="en-US" sz="2000" dirty="0">
              <a:ea typeface="Calibri" panose="020F0502020204030204"/>
              <a:cs typeface="Calibri" panose="020F0502020204030204"/>
            </a:endParaRPr>
          </a:p>
          <a:p>
            <a:r>
              <a:rPr lang="en-US" sz="2000" dirty="0">
                <a:ea typeface="+mn-lt"/>
                <a:cs typeface="+mn-lt"/>
              </a:rPr>
              <a:t>Date </a:t>
            </a:r>
            <a:r>
              <a:rPr lang="en-US" sz="2000" dirty="0" err="1">
                <a:ea typeface="+mn-lt"/>
                <a:cs typeface="+mn-lt"/>
              </a:rPr>
              <a:t>Rptd</a:t>
            </a:r>
            <a:r>
              <a:rPr lang="en-US" sz="2000" dirty="0">
                <a:ea typeface="+mn-lt"/>
                <a:cs typeface="+mn-lt"/>
              </a:rPr>
              <a:t> (Date Reported): Date when the crime was reported.</a:t>
            </a:r>
            <a:endParaRPr lang="en-US" sz="2000">
              <a:ea typeface="Calibri"/>
              <a:cs typeface="Calibri"/>
            </a:endParaRPr>
          </a:p>
          <a:p>
            <a:r>
              <a:rPr lang="en-US" sz="2000" dirty="0">
                <a:ea typeface="+mn-lt"/>
                <a:cs typeface="+mn-lt"/>
              </a:rPr>
              <a:t>DATE OCC (Date of Occurrence): Date when the crime occurred.</a:t>
            </a:r>
            <a:endParaRPr lang="en-US" sz="2000">
              <a:ea typeface="Calibri"/>
              <a:cs typeface="Calibri"/>
            </a:endParaRPr>
          </a:p>
          <a:p>
            <a:r>
              <a:rPr lang="en-US" sz="2000" dirty="0">
                <a:ea typeface="+mn-lt"/>
                <a:cs typeface="+mn-lt"/>
              </a:rPr>
              <a:t>TIME OCC (Time of Occurrence): Time when the crime occurred.</a:t>
            </a:r>
            <a:endParaRPr lang="en-US" sz="2000">
              <a:ea typeface="Calibri"/>
              <a:cs typeface="Calibri"/>
            </a:endParaRPr>
          </a:p>
          <a:p>
            <a:r>
              <a:rPr lang="en-US" sz="2000" dirty="0">
                <a:ea typeface="+mn-lt"/>
                <a:cs typeface="+mn-lt"/>
              </a:rPr>
              <a:t>AREA (Area Code): Numeric code representing the geographical area where the crime took place.</a:t>
            </a:r>
            <a:endParaRPr lang="en-US" sz="2000">
              <a:ea typeface="Calibri"/>
              <a:cs typeface="Calibri"/>
            </a:endParaRPr>
          </a:p>
          <a:p>
            <a:r>
              <a:rPr lang="en-US" sz="2000" dirty="0">
                <a:ea typeface="+mn-lt"/>
                <a:cs typeface="+mn-lt"/>
              </a:rPr>
              <a:t>AREA NAME (Area Name): Name of the geographical area where the crime occurred.</a:t>
            </a:r>
            <a:endParaRPr lang="en-US" sz="2000">
              <a:ea typeface="Calibri"/>
              <a:cs typeface="Calibri"/>
            </a:endParaRPr>
          </a:p>
          <a:p>
            <a:r>
              <a:rPr lang="en-US" sz="2000" dirty="0" err="1">
                <a:ea typeface="+mn-lt"/>
                <a:cs typeface="+mn-lt"/>
              </a:rPr>
              <a:t>Rpt</a:t>
            </a:r>
            <a:r>
              <a:rPr lang="en-US" sz="2000" dirty="0">
                <a:ea typeface="+mn-lt"/>
                <a:cs typeface="+mn-lt"/>
              </a:rPr>
              <a:t> </a:t>
            </a:r>
            <a:r>
              <a:rPr lang="en-US" sz="2000" dirty="0" err="1">
                <a:ea typeface="+mn-lt"/>
                <a:cs typeface="+mn-lt"/>
              </a:rPr>
              <a:t>Dist</a:t>
            </a:r>
            <a:r>
              <a:rPr lang="en-US" sz="2000" dirty="0">
                <a:ea typeface="+mn-lt"/>
                <a:cs typeface="+mn-lt"/>
              </a:rPr>
              <a:t> No (Report District Number): District number associated with the crime report.</a:t>
            </a:r>
            <a:endParaRPr lang="en-US" sz="2000">
              <a:ea typeface="Calibri"/>
              <a:cs typeface="Calibri"/>
            </a:endParaRPr>
          </a:p>
          <a:p>
            <a:r>
              <a:rPr lang="en-US" sz="2000" dirty="0">
                <a:ea typeface="+mn-lt"/>
                <a:cs typeface="+mn-lt"/>
              </a:rPr>
              <a:t>Part 1-2 (Part 1 or Part 2 crime indicator): Indicator specifying whether the crime is categorized as Part 1 or Part 2 crime.</a:t>
            </a:r>
            <a:endParaRPr lang="en-US" sz="2000">
              <a:ea typeface="Calibri"/>
              <a:cs typeface="Calibri"/>
            </a:endParaRPr>
          </a:p>
          <a:p>
            <a:r>
              <a:rPr lang="en-US" sz="2000" dirty="0" err="1">
                <a:ea typeface="+mn-lt"/>
                <a:cs typeface="+mn-lt"/>
              </a:rPr>
              <a:t>Crm</a:t>
            </a:r>
            <a:r>
              <a:rPr lang="en-US" sz="2000" dirty="0">
                <a:ea typeface="+mn-lt"/>
                <a:cs typeface="+mn-lt"/>
              </a:rPr>
              <a:t> Cd (Crime Code): Code representing the type of crime.</a:t>
            </a:r>
            <a:endParaRPr lang="en-US" sz="2000">
              <a:ea typeface="Calibri"/>
              <a:cs typeface="Calibri"/>
            </a:endParaRPr>
          </a:p>
          <a:p>
            <a:r>
              <a:rPr lang="en-US" sz="2000" dirty="0" err="1">
                <a:ea typeface="+mn-lt"/>
                <a:cs typeface="+mn-lt"/>
              </a:rPr>
              <a:t>Crm</a:t>
            </a:r>
            <a:r>
              <a:rPr lang="en-US" sz="2000" dirty="0">
                <a:ea typeface="+mn-lt"/>
                <a:cs typeface="+mn-lt"/>
              </a:rPr>
              <a:t> Cd Desc (Crime Code Description): Description of the crime corresponding to the crime code.</a:t>
            </a:r>
            <a:endParaRPr lang="en-US" sz="2000">
              <a:ea typeface="Calibri"/>
              <a:cs typeface="Calibri"/>
            </a:endParaRPr>
          </a:p>
          <a:p>
            <a:r>
              <a:rPr lang="en-US" sz="2000" dirty="0">
                <a:ea typeface="+mn-lt"/>
                <a:cs typeface="+mn-lt"/>
              </a:rPr>
              <a:t>Vict Age (Victim Age): Age of the victim involved in the crime.</a:t>
            </a:r>
            <a:endParaRPr lang="en-US" sz="2000">
              <a:ea typeface="Calibri"/>
              <a:cs typeface="Calibri"/>
            </a:endParaRPr>
          </a:p>
          <a:p>
            <a:r>
              <a:rPr lang="en-US" sz="2000" dirty="0">
                <a:ea typeface="+mn-lt"/>
                <a:cs typeface="+mn-lt"/>
              </a:rPr>
              <a:t>LOCATION (Location of the crime): Description of the specific location where the crime occurred.</a:t>
            </a:r>
            <a:endParaRPr lang="en-US" sz="2000">
              <a:ea typeface="Calibri"/>
              <a:cs typeface="Calibri"/>
            </a:endParaRPr>
          </a:p>
        </p:txBody>
      </p:sp>
    </p:spTree>
    <p:extLst>
      <p:ext uri="{BB962C8B-B14F-4D97-AF65-F5344CB8AC3E}">
        <p14:creationId xmlns:p14="http://schemas.microsoft.com/office/powerpoint/2010/main" val="343277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2627A-0430-D6BC-5A5C-11B3B01DD8F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ea typeface="Calibri Light"/>
                <a:cs typeface="Calibri Light"/>
              </a:rPr>
              <a:t>Business Question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9AEC0150-8E47-65E4-B46A-5AB146A88F6E}"/>
              </a:ext>
            </a:extLst>
          </p:cNvPr>
          <p:cNvGraphicFramePr>
            <a:graphicFrameLocks noGrp="1"/>
          </p:cNvGraphicFramePr>
          <p:nvPr>
            <p:ph idx="1"/>
            <p:extLst>
              <p:ext uri="{D42A27DB-BD31-4B8C-83A1-F6EECF244321}">
                <p14:modId xmlns:p14="http://schemas.microsoft.com/office/powerpoint/2010/main" val="109915667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96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51DD-F6A4-7540-0BA6-1FF722B72A9F}"/>
              </a:ext>
            </a:extLst>
          </p:cNvPr>
          <p:cNvSpPr>
            <a:spLocks noGrp="1"/>
          </p:cNvSpPr>
          <p:nvPr>
            <p:ph type="title"/>
          </p:nvPr>
        </p:nvSpPr>
        <p:spPr/>
        <p:txBody>
          <a:bodyPr/>
          <a:lstStyle/>
          <a:p>
            <a:r>
              <a:rPr lang="en-US" dirty="0">
                <a:ea typeface="Calibri Light"/>
                <a:cs typeface="Calibri Light"/>
              </a:rPr>
              <a:t>Data Processing</a:t>
            </a:r>
            <a:endParaRPr lang="en-US" dirty="0"/>
          </a:p>
        </p:txBody>
      </p:sp>
      <p:sp>
        <p:nvSpPr>
          <p:cNvPr id="3" name="Content Placeholder 2">
            <a:extLst>
              <a:ext uri="{FF2B5EF4-FFF2-40B4-BE49-F238E27FC236}">
                <a16:creationId xmlns:a16="http://schemas.microsoft.com/office/drawing/2014/main" id="{5D468245-7C5A-0E71-57E4-AE65E255A5DD}"/>
              </a:ext>
            </a:extLst>
          </p:cNvPr>
          <p:cNvSpPr>
            <a:spLocks noGrp="1"/>
          </p:cNvSpPr>
          <p:nvPr>
            <p:ph idx="1"/>
          </p:nvPr>
        </p:nvSpPr>
        <p:spPr/>
        <p:txBody>
          <a:bodyPr vert="horz" lIns="91440" tIns="45720" rIns="91440" bIns="45720" rtlCol="0" anchor="t">
            <a:normAutofit/>
          </a:bodyPr>
          <a:lstStyle/>
          <a:p>
            <a:pPr marL="0" indent="0" algn="just">
              <a:buNone/>
            </a:pPr>
            <a:r>
              <a:rPr lang="en-US" sz="2000" dirty="0">
                <a:solidFill>
                  <a:srgbClr val="0D0D0D"/>
                </a:solidFill>
                <a:latin typeface="Arial"/>
                <a:cs typeface="Arial"/>
              </a:rPr>
              <a:t>Conducted thorough data cleaning steps, including removing duplicates and handling missing values. Categorical features were transformed using one-hot encoding, and numerical features were scaled to ensure compatibility with machine learning algorithms. Additionally, engineered new features such as victim gender and weapon usage to enhance model performance.</a:t>
            </a:r>
            <a:endParaRPr lang="en-US" sz="2000" dirty="0">
              <a:latin typeface="Arial"/>
              <a:cs typeface="Arial"/>
            </a:endParaRPr>
          </a:p>
          <a:p>
            <a:pPr algn="just"/>
            <a:endParaRPr lang="en-US" sz="2000" dirty="0">
              <a:latin typeface="Arial"/>
              <a:cs typeface="Arial"/>
            </a:endParaRPr>
          </a:p>
          <a:p>
            <a:pPr algn="just"/>
            <a:endParaRPr lang="en-US" dirty="0">
              <a:ea typeface="Calibri"/>
              <a:cs typeface="Calibri"/>
            </a:endParaRPr>
          </a:p>
        </p:txBody>
      </p:sp>
      <p:pic>
        <p:nvPicPr>
          <p:cNvPr id="6" name="Picture 5" descr="A white background with black text&#10;&#10;Description automatically generated">
            <a:extLst>
              <a:ext uri="{FF2B5EF4-FFF2-40B4-BE49-F238E27FC236}">
                <a16:creationId xmlns:a16="http://schemas.microsoft.com/office/drawing/2014/main" id="{9B6E2C30-F85E-3DD1-D1AD-D6E7B35DC4C9}"/>
              </a:ext>
            </a:extLst>
          </p:cNvPr>
          <p:cNvPicPr>
            <a:picLocks noChangeAspect="1"/>
          </p:cNvPicPr>
          <p:nvPr/>
        </p:nvPicPr>
        <p:blipFill>
          <a:blip r:embed="rId2"/>
          <a:stretch>
            <a:fillRect/>
          </a:stretch>
        </p:blipFill>
        <p:spPr>
          <a:xfrm>
            <a:off x="840036" y="3326665"/>
            <a:ext cx="10449905" cy="1747032"/>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63191E8C-6624-5AEB-ADE5-DC5BFCB15FC4}"/>
              </a:ext>
            </a:extLst>
          </p:cNvPr>
          <p:cNvPicPr>
            <a:picLocks noChangeAspect="1"/>
          </p:cNvPicPr>
          <p:nvPr/>
        </p:nvPicPr>
        <p:blipFill>
          <a:blip r:embed="rId3"/>
          <a:stretch>
            <a:fillRect/>
          </a:stretch>
        </p:blipFill>
        <p:spPr>
          <a:xfrm>
            <a:off x="782710" y="4856551"/>
            <a:ext cx="10571496" cy="1808703"/>
          </a:xfrm>
          <a:prstGeom prst="rect">
            <a:avLst/>
          </a:prstGeom>
        </p:spPr>
      </p:pic>
    </p:spTree>
    <p:extLst>
      <p:ext uri="{BB962C8B-B14F-4D97-AF65-F5344CB8AC3E}">
        <p14:creationId xmlns:p14="http://schemas.microsoft.com/office/powerpoint/2010/main" val="1975352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57D0C-ADDD-C54A-7775-E116860CF7CF}"/>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8200" b="1" kern="1200">
                <a:solidFill>
                  <a:schemeClr val="tx1"/>
                </a:solidFill>
                <a:latin typeface="+mj-lt"/>
                <a:ea typeface="+mj-ea"/>
                <a:cs typeface="+mj-cs"/>
              </a:rPr>
              <a:t>Exploratory Data Analysis</a:t>
            </a:r>
          </a:p>
        </p:txBody>
      </p:sp>
      <p:pic>
        <p:nvPicPr>
          <p:cNvPr id="6" name="Graphic 5" descr="Magnifying glass">
            <a:extLst>
              <a:ext uri="{FF2B5EF4-FFF2-40B4-BE49-F238E27FC236}">
                <a16:creationId xmlns:a16="http://schemas.microsoft.com/office/drawing/2014/main" id="{2632DB37-A609-69B2-E053-0DB488768C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336341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6BC69-0417-8C99-50F0-1810604D80E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b="1" kern="1200">
                <a:solidFill>
                  <a:schemeClr val="tx1"/>
                </a:solidFill>
                <a:latin typeface="+mj-lt"/>
                <a:ea typeface="+mj-ea"/>
                <a:cs typeface="+mj-cs"/>
              </a:rPr>
              <a:t>Crime Distribution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ifferent colored bars&#10;&#10;Description automatically generated">
            <a:extLst>
              <a:ext uri="{FF2B5EF4-FFF2-40B4-BE49-F238E27FC236}">
                <a16:creationId xmlns:a16="http://schemas.microsoft.com/office/drawing/2014/main" id="{235BF75B-4232-84C6-3ACD-C19DEF41C8D6}"/>
              </a:ext>
            </a:extLst>
          </p:cNvPr>
          <p:cNvPicPr>
            <a:picLocks noGrp="1" noChangeAspect="1"/>
          </p:cNvPicPr>
          <p:nvPr>
            <p:ph idx="1"/>
          </p:nvPr>
        </p:nvPicPr>
        <p:blipFill>
          <a:blip r:embed="rId2"/>
          <a:stretch>
            <a:fillRect/>
          </a:stretch>
        </p:blipFill>
        <p:spPr>
          <a:xfrm>
            <a:off x="4737536" y="640080"/>
            <a:ext cx="7048135" cy="5550408"/>
          </a:xfrm>
          <a:prstGeom prst="rect">
            <a:avLst/>
          </a:prstGeom>
        </p:spPr>
      </p:pic>
    </p:spTree>
    <p:extLst>
      <p:ext uri="{BB962C8B-B14F-4D97-AF65-F5344CB8AC3E}">
        <p14:creationId xmlns:p14="http://schemas.microsoft.com/office/powerpoint/2010/main" val="248547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blue line&#10;&#10;Description automatically generated">
            <a:extLst>
              <a:ext uri="{FF2B5EF4-FFF2-40B4-BE49-F238E27FC236}">
                <a16:creationId xmlns:a16="http://schemas.microsoft.com/office/drawing/2014/main" id="{B0ACED58-BF0C-B8A6-644F-27D3B18D3498}"/>
              </a:ext>
            </a:extLst>
          </p:cNvPr>
          <p:cNvPicPr>
            <a:picLocks noGrp="1" noChangeAspect="1"/>
          </p:cNvPicPr>
          <p:nvPr>
            <p:ph idx="1"/>
          </p:nvPr>
        </p:nvPicPr>
        <p:blipFill>
          <a:blip r:embed="rId2"/>
          <a:stretch>
            <a:fillRect/>
          </a:stretch>
        </p:blipFill>
        <p:spPr>
          <a:xfrm>
            <a:off x="643467" y="1111673"/>
            <a:ext cx="10905066" cy="4634653"/>
          </a:xfrm>
          <a:prstGeom prst="rect">
            <a:avLst/>
          </a:prstGeom>
        </p:spPr>
      </p:pic>
    </p:spTree>
    <p:extLst>
      <p:ext uri="{BB962C8B-B14F-4D97-AF65-F5344CB8AC3E}">
        <p14:creationId xmlns:p14="http://schemas.microsoft.com/office/powerpoint/2010/main" val="26089994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Predicting Crime Severity:</vt:lpstr>
      <vt:lpstr>Table Of Contents</vt:lpstr>
      <vt:lpstr>Introduction</vt:lpstr>
      <vt:lpstr>PowerPoint Presentation</vt:lpstr>
      <vt:lpstr>Business Question</vt:lpstr>
      <vt:lpstr>Data Processing</vt:lpstr>
      <vt:lpstr>Exploratory Data Analysis</vt:lpstr>
      <vt:lpstr>Crime Distribution</vt:lpstr>
      <vt:lpstr>PowerPoint Presentation</vt:lpstr>
      <vt:lpstr>PowerPoint Presentation</vt:lpstr>
      <vt:lpstr>Crime Severity </vt:lpstr>
      <vt:lpstr>PowerPoint Presentation</vt:lpstr>
      <vt:lpstr>PowerPoint Presentation</vt:lpstr>
      <vt:lpstr>Decision Tree</vt:lpstr>
      <vt:lpstr>ROC Curve for Decision Tree</vt:lpstr>
      <vt:lpstr>Logistic Regression</vt:lpstr>
      <vt:lpstr>ROC Curve for Logistic Regression</vt:lpstr>
      <vt:lpstr>Model Comparision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322</cp:revision>
  <dcterms:created xsi:type="dcterms:W3CDTF">2024-02-13T17:40:41Z</dcterms:created>
  <dcterms:modified xsi:type="dcterms:W3CDTF">2024-02-14T00:44:38Z</dcterms:modified>
</cp:coreProperties>
</file>