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2" r:id="rId17"/>
    <p:sldId id="274"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D4A1DD-3612-4A58-BB50-8D9EFE434424}" v="763" dt="2023-05-15T01:49:46.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95" d="100"/>
          <a:sy n="95" d="100"/>
        </p:scale>
        <p:origin x="4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D3A7C3-034E-485F-9884-4177EE0E075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AF3413D-31FE-4E1B-A664-16C4262BA62D}">
      <dgm:prSet/>
      <dgm:spPr/>
      <dgm:t>
        <a:bodyPr/>
        <a:lstStyle/>
        <a:p>
          <a:r>
            <a:rPr lang="en-US" dirty="0">
              <a:solidFill>
                <a:schemeClr val="tx1"/>
              </a:solidFill>
            </a:rPr>
            <a:t>What are the variations in child poverty rates across different regions in New York? Can we identify areas with notably high or low child poverty rates? What would be predicted Child poverty rate based on different predictors.</a:t>
          </a:r>
        </a:p>
      </dgm:t>
    </dgm:pt>
    <dgm:pt modelId="{170DB37B-56F7-4F7B-8BB6-A84BD0B96683}" type="parTrans" cxnId="{820CE455-5077-4872-AC87-48DD7CBF47EC}">
      <dgm:prSet/>
      <dgm:spPr/>
      <dgm:t>
        <a:bodyPr/>
        <a:lstStyle/>
        <a:p>
          <a:endParaRPr lang="en-US"/>
        </a:p>
      </dgm:t>
    </dgm:pt>
    <dgm:pt modelId="{EA5C0ACF-15C0-4112-B61F-30CFFB9410BD}" type="sibTrans" cxnId="{820CE455-5077-4872-AC87-48DD7CBF47EC}">
      <dgm:prSet/>
      <dgm:spPr/>
      <dgm:t>
        <a:bodyPr/>
        <a:lstStyle/>
        <a:p>
          <a:endParaRPr lang="en-US"/>
        </a:p>
      </dgm:t>
    </dgm:pt>
    <dgm:pt modelId="{4F43B17C-28D3-4CA4-AF84-95E675CFE6D8}">
      <dgm:prSet/>
      <dgm:spPr/>
      <dgm:t>
        <a:bodyPr/>
        <a:lstStyle/>
        <a:p>
          <a:pPr rtl="0"/>
          <a:r>
            <a:rPr lang="en-US" dirty="0">
              <a:solidFill>
                <a:schemeClr val="tx1"/>
              </a:solidFill>
            </a:rPr>
            <a:t>Which factors are associated with higher levels of child poverty? For instance, is there a correlation between </a:t>
          </a:r>
          <a:r>
            <a:rPr lang="en-US" dirty="0">
              <a:solidFill>
                <a:schemeClr val="tx1"/>
              </a:solidFill>
              <a:latin typeface="Calibri Light" panose="020F0302020204030204"/>
            </a:rPr>
            <a:t>lower Income</a:t>
          </a:r>
          <a:r>
            <a:rPr lang="en-US" dirty="0">
              <a:solidFill>
                <a:schemeClr val="tx1"/>
              </a:solidFill>
            </a:rPr>
            <a:t> or</a:t>
          </a:r>
          <a:r>
            <a:rPr lang="en-US" dirty="0">
              <a:solidFill>
                <a:schemeClr val="tx1"/>
              </a:solidFill>
              <a:latin typeface="Calibri Light" panose="020F0302020204030204"/>
            </a:rPr>
            <a:t> Gender difference or Transportation medium difference </a:t>
          </a:r>
          <a:r>
            <a:rPr lang="en-US" dirty="0">
              <a:solidFill>
                <a:schemeClr val="tx1"/>
              </a:solidFill>
            </a:rPr>
            <a:t>and increased child poverty</a:t>
          </a:r>
          <a:r>
            <a:rPr lang="en-US" dirty="0">
              <a:solidFill>
                <a:schemeClr val="tx1"/>
              </a:solidFill>
              <a:latin typeface="Calibri Light" panose="020F0302020204030204"/>
            </a:rPr>
            <a:t> </a:t>
          </a:r>
          <a:r>
            <a:rPr lang="en-US" dirty="0">
              <a:solidFill>
                <a:schemeClr val="tx1"/>
              </a:solidFill>
            </a:rPr>
            <a:t> rates in specific areas?</a:t>
          </a:r>
        </a:p>
      </dgm:t>
    </dgm:pt>
    <dgm:pt modelId="{FBEA4B4D-4A03-4E5A-85D1-8DA6E1A7E2BF}" type="parTrans" cxnId="{4E37BFBD-7F19-4CB5-A67D-03B6AF56F58A}">
      <dgm:prSet/>
      <dgm:spPr/>
      <dgm:t>
        <a:bodyPr/>
        <a:lstStyle/>
        <a:p>
          <a:endParaRPr lang="en-US"/>
        </a:p>
      </dgm:t>
    </dgm:pt>
    <dgm:pt modelId="{22C001AA-35AB-4801-B5F1-571FA8D861B5}" type="sibTrans" cxnId="{4E37BFBD-7F19-4CB5-A67D-03B6AF56F58A}">
      <dgm:prSet/>
      <dgm:spPr/>
      <dgm:t>
        <a:bodyPr/>
        <a:lstStyle/>
        <a:p>
          <a:endParaRPr lang="en-US"/>
        </a:p>
      </dgm:t>
    </dgm:pt>
    <dgm:pt modelId="{50C8791A-7DD0-4D3A-9C76-FE4ADF498EBE}">
      <dgm:prSet/>
      <dgm:spPr/>
      <dgm:t>
        <a:bodyPr/>
        <a:lstStyle/>
        <a:p>
          <a:r>
            <a:rPr lang="en-US" dirty="0">
              <a:solidFill>
                <a:schemeClr val="tx1"/>
              </a:solidFill>
            </a:rPr>
            <a:t>How has child poverty evolved over time in the United States? Are there specific time periods or policy changes that have significantly influenced child poverty rates?</a:t>
          </a:r>
        </a:p>
      </dgm:t>
    </dgm:pt>
    <dgm:pt modelId="{8AE0DC6D-494B-4067-B479-2CCE382BD50F}" type="parTrans" cxnId="{C32AEA70-E511-48C5-B274-B8A50FD6C61E}">
      <dgm:prSet/>
      <dgm:spPr/>
      <dgm:t>
        <a:bodyPr/>
        <a:lstStyle/>
        <a:p>
          <a:endParaRPr lang="en-US"/>
        </a:p>
      </dgm:t>
    </dgm:pt>
    <dgm:pt modelId="{94BD89D0-B86E-4166-A2DE-7959C3D2E589}" type="sibTrans" cxnId="{C32AEA70-E511-48C5-B274-B8A50FD6C61E}">
      <dgm:prSet/>
      <dgm:spPr/>
      <dgm:t>
        <a:bodyPr/>
        <a:lstStyle/>
        <a:p>
          <a:endParaRPr lang="en-US"/>
        </a:p>
      </dgm:t>
    </dgm:pt>
    <dgm:pt modelId="{FA238E14-316A-410A-A4B7-17707B3419D2}" type="pres">
      <dgm:prSet presAssocID="{52D3A7C3-034E-485F-9884-4177EE0E0756}" presName="vert0" presStyleCnt="0">
        <dgm:presLayoutVars>
          <dgm:dir/>
          <dgm:animOne val="branch"/>
          <dgm:animLvl val="lvl"/>
        </dgm:presLayoutVars>
      </dgm:prSet>
      <dgm:spPr/>
    </dgm:pt>
    <dgm:pt modelId="{D0AB6D3A-C1A7-4A4C-8E83-9ECEA8E01555}" type="pres">
      <dgm:prSet presAssocID="{0AF3413D-31FE-4E1B-A664-16C4262BA62D}" presName="thickLine" presStyleLbl="alignNode1" presStyleIdx="0" presStyleCnt="3"/>
      <dgm:spPr/>
    </dgm:pt>
    <dgm:pt modelId="{C8E3A9DF-D707-47CB-8230-4F0E54C6968C}" type="pres">
      <dgm:prSet presAssocID="{0AF3413D-31FE-4E1B-A664-16C4262BA62D}" presName="horz1" presStyleCnt="0"/>
      <dgm:spPr/>
    </dgm:pt>
    <dgm:pt modelId="{2364B9A9-CF11-419E-8C98-7379CDBE1E71}" type="pres">
      <dgm:prSet presAssocID="{0AF3413D-31FE-4E1B-A664-16C4262BA62D}" presName="tx1" presStyleLbl="revTx" presStyleIdx="0" presStyleCnt="3"/>
      <dgm:spPr/>
    </dgm:pt>
    <dgm:pt modelId="{2BDD541C-1FF8-4741-BCA1-19B48E0E92AB}" type="pres">
      <dgm:prSet presAssocID="{0AF3413D-31FE-4E1B-A664-16C4262BA62D}" presName="vert1" presStyleCnt="0"/>
      <dgm:spPr/>
    </dgm:pt>
    <dgm:pt modelId="{AB6CBF95-4537-42CF-80D5-4A4FEE6CF192}" type="pres">
      <dgm:prSet presAssocID="{4F43B17C-28D3-4CA4-AF84-95E675CFE6D8}" presName="thickLine" presStyleLbl="alignNode1" presStyleIdx="1" presStyleCnt="3"/>
      <dgm:spPr/>
    </dgm:pt>
    <dgm:pt modelId="{FC189992-5173-46B3-89FF-12E8FFC13365}" type="pres">
      <dgm:prSet presAssocID="{4F43B17C-28D3-4CA4-AF84-95E675CFE6D8}" presName="horz1" presStyleCnt="0"/>
      <dgm:spPr/>
    </dgm:pt>
    <dgm:pt modelId="{DAB80804-054B-4E93-8F84-4FAA3F9EB37C}" type="pres">
      <dgm:prSet presAssocID="{4F43B17C-28D3-4CA4-AF84-95E675CFE6D8}" presName="tx1" presStyleLbl="revTx" presStyleIdx="1" presStyleCnt="3"/>
      <dgm:spPr/>
    </dgm:pt>
    <dgm:pt modelId="{C8598750-0966-4AF7-ADE1-84E0E64AC665}" type="pres">
      <dgm:prSet presAssocID="{4F43B17C-28D3-4CA4-AF84-95E675CFE6D8}" presName="vert1" presStyleCnt="0"/>
      <dgm:spPr/>
    </dgm:pt>
    <dgm:pt modelId="{2B793212-933F-4B44-B5D8-3B42FD42115A}" type="pres">
      <dgm:prSet presAssocID="{50C8791A-7DD0-4D3A-9C76-FE4ADF498EBE}" presName="thickLine" presStyleLbl="alignNode1" presStyleIdx="2" presStyleCnt="3"/>
      <dgm:spPr/>
    </dgm:pt>
    <dgm:pt modelId="{A1A6CD6C-9C39-403D-81F9-BDB1E638965E}" type="pres">
      <dgm:prSet presAssocID="{50C8791A-7DD0-4D3A-9C76-FE4ADF498EBE}" presName="horz1" presStyleCnt="0"/>
      <dgm:spPr/>
    </dgm:pt>
    <dgm:pt modelId="{AE9EAB00-E353-42B3-93B2-3C78E0628E8E}" type="pres">
      <dgm:prSet presAssocID="{50C8791A-7DD0-4D3A-9C76-FE4ADF498EBE}" presName="tx1" presStyleLbl="revTx" presStyleIdx="2" presStyleCnt="3"/>
      <dgm:spPr/>
    </dgm:pt>
    <dgm:pt modelId="{12937007-932F-478F-86DB-5758C1A23451}" type="pres">
      <dgm:prSet presAssocID="{50C8791A-7DD0-4D3A-9C76-FE4ADF498EBE}" presName="vert1" presStyleCnt="0"/>
      <dgm:spPr/>
    </dgm:pt>
  </dgm:ptLst>
  <dgm:cxnLst>
    <dgm:cxn modelId="{820CE455-5077-4872-AC87-48DD7CBF47EC}" srcId="{52D3A7C3-034E-485F-9884-4177EE0E0756}" destId="{0AF3413D-31FE-4E1B-A664-16C4262BA62D}" srcOrd="0" destOrd="0" parTransId="{170DB37B-56F7-4F7B-8BB6-A84BD0B96683}" sibTransId="{EA5C0ACF-15C0-4112-B61F-30CFFB9410BD}"/>
    <dgm:cxn modelId="{0BA87763-10D7-4F73-B5C0-563C38BE1A1D}" type="presOf" srcId="{4F43B17C-28D3-4CA4-AF84-95E675CFE6D8}" destId="{DAB80804-054B-4E93-8F84-4FAA3F9EB37C}" srcOrd="0" destOrd="0" presId="urn:microsoft.com/office/officeart/2008/layout/LinedList"/>
    <dgm:cxn modelId="{C32AEA70-E511-48C5-B274-B8A50FD6C61E}" srcId="{52D3A7C3-034E-485F-9884-4177EE0E0756}" destId="{50C8791A-7DD0-4D3A-9C76-FE4ADF498EBE}" srcOrd="2" destOrd="0" parTransId="{8AE0DC6D-494B-4067-B479-2CCE382BD50F}" sibTransId="{94BD89D0-B86E-4166-A2DE-7959C3D2E589}"/>
    <dgm:cxn modelId="{4E37BFBD-7F19-4CB5-A67D-03B6AF56F58A}" srcId="{52D3A7C3-034E-485F-9884-4177EE0E0756}" destId="{4F43B17C-28D3-4CA4-AF84-95E675CFE6D8}" srcOrd="1" destOrd="0" parTransId="{FBEA4B4D-4A03-4E5A-85D1-8DA6E1A7E2BF}" sibTransId="{22C001AA-35AB-4801-B5F1-571FA8D861B5}"/>
    <dgm:cxn modelId="{EAE563BE-05B3-4C5D-8D73-AB63CF0F5096}" type="presOf" srcId="{52D3A7C3-034E-485F-9884-4177EE0E0756}" destId="{FA238E14-316A-410A-A4B7-17707B3419D2}" srcOrd="0" destOrd="0" presId="urn:microsoft.com/office/officeart/2008/layout/LinedList"/>
    <dgm:cxn modelId="{46D9E6D9-47DC-4E96-BCBB-4B0B1112E19B}" type="presOf" srcId="{0AF3413D-31FE-4E1B-A664-16C4262BA62D}" destId="{2364B9A9-CF11-419E-8C98-7379CDBE1E71}" srcOrd="0" destOrd="0" presId="urn:microsoft.com/office/officeart/2008/layout/LinedList"/>
    <dgm:cxn modelId="{AE368CDE-BBA0-4883-90B6-A3AC922DC250}" type="presOf" srcId="{50C8791A-7DD0-4D3A-9C76-FE4ADF498EBE}" destId="{AE9EAB00-E353-42B3-93B2-3C78E0628E8E}" srcOrd="0" destOrd="0" presId="urn:microsoft.com/office/officeart/2008/layout/LinedList"/>
    <dgm:cxn modelId="{A1F7773D-D875-4934-B060-B0AFC7B6FA35}" type="presParOf" srcId="{FA238E14-316A-410A-A4B7-17707B3419D2}" destId="{D0AB6D3A-C1A7-4A4C-8E83-9ECEA8E01555}" srcOrd="0" destOrd="0" presId="urn:microsoft.com/office/officeart/2008/layout/LinedList"/>
    <dgm:cxn modelId="{FDD96EC3-4B28-4B36-A1B0-87CC8A2E825E}" type="presParOf" srcId="{FA238E14-316A-410A-A4B7-17707B3419D2}" destId="{C8E3A9DF-D707-47CB-8230-4F0E54C6968C}" srcOrd="1" destOrd="0" presId="urn:microsoft.com/office/officeart/2008/layout/LinedList"/>
    <dgm:cxn modelId="{52424829-60B5-451A-8471-6A073321B601}" type="presParOf" srcId="{C8E3A9DF-D707-47CB-8230-4F0E54C6968C}" destId="{2364B9A9-CF11-419E-8C98-7379CDBE1E71}" srcOrd="0" destOrd="0" presId="urn:microsoft.com/office/officeart/2008/layout/LinedList"/>
    <dgm:cxn modelId="{2FD6B323-2A0B-4878-82F3-131886946517}" type="presParOf" srcId="{C8E3A9DF-D707-47CB-8230-4F0E54C6968C}" destId="{2BDD541C-1FF8-4741-BCA1-19B48E0E92AB}" srcOrd="1" destOrd="0" presId="urn:microsoft.com/office/officeart/2008/layout/LinedList"/>
    <dgm:cxn modelId="{2407E42C-76E7-4AAC-B366-EC8B32414205}" type="presParOf" srcId="{FA238E14-316A-410A-A4B7-17707B3419D2}" destId="{AB6CBF95-4537-42CF-80D5-4A4FEE6CF192}" srcOrd="2" destOrd="0" presId="urn:microsoft.com/office/officeart/2008/layout/LinedList"/>
    <dgm:cxn modelId="{42DC0DD4-1A58-463B-8F27-B7DBFA021A05}" type="presParOf" srcId="{FA238E14-316A-410A-A4B7-17707B3419D2}" destId="{FC189992-5173-46B3-89FF-12E8FFC13365}" srcOrd="3" destOrd="0" presId="urn:microsoft.com/office/officeart/2008/layout/LinedList"/>
    <dgm:cxn modelId="{D86B8CD9-6171-4E4F-8BBD-C928AE368525}" type="presParOf" srcId="{FC189992-5173-46B3-89FF-12E8FFC13365}" destId="{DAB80804-054B-4E93-8F84-4FAA3F9EB37C}" srcOrd="0" destOrd="0" presId="urn:microsoft.com/office/officeart/2008/layout/LinedList"/>
    <dgm:cxn modelId="{605861FC-BFC7-405F-AD79-CAC5ADE513AA}" type="presParOf" srcId="{FC189992-5173-46B3-89FF-12E8FFC13365}" destId="{C8598750-0966-4AF7-ADE1-84E0E64AC665}" srcOrd="1" destOrd="0" presId="urn:microsoft.com/office/officeart/2008/layout/LinedList"/>
    <dgm:cxn modelId="{2E17B7A8-705D-44BE-8183-29C7D816285A}" type="presParOf" srcId="{FA238E14-316A-410A-A4B7-17707B3419D2}" destId="{2B793212-933F-4B44-B5D8-3B42FD42115A}" srcOrd="4" destOrd="0" presId="urn:microsoft.com/office/officeart/2008/layout/LinedList"/>
    <dgm:cxn modelId="{C07C2EB9-BBE1-4EDB-A389-DC22A1CD6AD6}" type="presParOf" srcId="{FA238E14-316A-410A-A4B7-17707B3419D2}" destId="{A1A6CD6C-9C39-403D-81F9-BDB1E638965E}" srcOrd="5" destOrd="0" presId="urn:microsoft.com/office/officeart/2008/layout/LinedList"/>
    <dgm:cxn modelId="{1E4B1EC3-8345-4998-91D4-7E3F69546836}" type="presParOf" srcId="{A1A6CD6C-9C39-403D-81F9-BDB1E638965E}" destId="{AE9EAB00-E353-42B3-93B2-3C78E0628E8E}" srcOrd="0" destOrd="0" presId="urn:microsoft.com/office/officeart/2008/layout/LinedList"/>
    <dgm:cxn modelId="{FD12EC80-4BE7-49BC-93F4-921FDE02E7B1}" type="presParOf" srcId="{A1A6CD6C-9C39-403D-81F9-BDB1E638965E}" destId="{12937007-932F-478F-86DB-5758C1A234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DF102E-4EEC-4D74-9C7D-44E1859D167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543E9E6-54B5-4400-89D3-6E7C5237217B}">
      <dgm:prSet/>
      <dgm:spPr/>
      <dgm:t>
        <a:bodyPr/>
        <a:lstStyle/>
        <a:p>
          <a:r>
            <a:rPr lang="en-US"/>
            <a:t>During the model construction process, I utilized XGBoost (eXtreme Gradient Boosting), which is known for its complexity, adaptability, and effectiveness in model-building and prediction. XGBoost has been successful in various contests and offers several advantages over other packages, such as parallel data processing and the flexibility to handle missing values. </a:t>
          </a:r>
        </a:p>
      </dgm:t>
    </dgm:pt>
    <dgm:pt modelId="{7155E5AB-BB1E-49B6-909E-667EE26038D0}" type="parTrans" cxnId="{93B93D52-FB67-43A2-86D9-610BD066CCC8}">
      <dgm:prSet/>
      <dgm:spPr/>
      <dgm:t>
        <a:bodyPr/>
        <a:lstStyle/>
        <a:p>
          <a:endParaRPr lang="en-US"/>
        </a:p>
      </dgm:t>
    </dgm:pt>
    <dgm:pt modelId="{A0A63176-56EB-4490-AC0C-813F2FA17011}" type="sibTrans" cxnId="{93B93D52-FB67-43A2-86D9-610BD066CCC8}">
      <dgm:prSet/>
      <dgm:spPr/>
      <dgm:t>
        <a:bodyPr/>
        <a:lstStyle/>
        <a:p>
          <a:endParaRPr lang="en-US"/>
        </a:p>
      </dgm:t>
    </dgm:pt>
    <dgm:pt modelId="{31540174-B71C-40D9-8435-349E101CECD5}">
      <dgm:prSet/>
      <dgm:spPr/>
      <dgm:t>
        <a:bodyPr/>
        <a:lstStyle/>
        <a:p>
          <a:r>
            <a:rPr lang="en-US"/>
            <a:t>Unlike most Random Forest packages, XGBoost continues to split nodes until reaching the specified maximum level and then backtracks and prunes if a larger positive loss follows a negative loss. This flexibility and customizability make XGBoost a valuable tool for machine learning, providing more transparency.</a:t>
          </a:r>
        </a:p>
      </dgm:t>
    </dgm:pt>
    <dgm:pt modelId="{1C92C53A-F4A9-4F55-9D28-532D832AC177}" type="parTrans" cxnId="{0EE454F2-26CF-4032-A221-4476D919ECC6}">
      <dgm:prSet/>
      <dgm:spPr/>
      <dgm:t>
        <a:bodyPr/>
        <a:lstStyle/>
        <a:p>
          <a:endParaRPr lang="en-US"/>
        </a:p>
      </dgm:t>
    </dgm:pt>
    <dgm:pt modelId="{D3BB34BF-55B3-40C0-BCBF-5E3E9816ED2E}" type="sibTrans" cxnId="{0EE454F2-26CF-4032-A221-4476D919ECC6}">
      <dgm:prSet/>
      <dgm:spPr/>
      <dgm:t>
        <a:bodyPr/>
        <a:lstStyle/>
        <a:p>
          <a:endParaRPr lang="en-US"/>
        </a:p>
      </dgm:t>
    </dgm:pt>
    <dgm:pt modelId="{755C54D3-67EC-4D4C-9A7F-B4D0B5B9FA25}" type="pres">
      <dgm:prSet presAssocID="{82DF102E-4EEC-4D74-9C7D-44E1859D1676}" presName="linear" presStyleCnt="0">
        <dgm:presLayoutVars>
          <dgm:animLvl val="lvl"/>
          <dgm:resizeHandles val="exact"/>
        </dgm:presLayoutVars>
      </dgm:prSet>
      <dgm:spPr/>
    </dgm:pt>
    <dgm:pt modelId="{3A74F0DB-EE5F-43C2-A584-1F1AB544F3BB}" type="pres">
      <dgm:prSet presAssocID="{1543E9E6-54B5-4400-89D3-6E7C5237217B}" presName="parentText" presStyleLbl="node1" presStyleIdx="0" presStyleCnt="2">
        <dgm:presLayoutVars>
          <dgm:chMax val="0"/>
          <dgm:bulletEnabled val="1"/>
        </dgm:presLayoutVars>
      </dgm:prSet>
      <dgm:spPr/>
    </dgm:pt>
    <dgm:pt modelId="{03844217-F467-4816-8BBA-B1608E37CCD2}" type="pres">
      <dgm:prSet presAssocID="{A0A63176-56EB-4490-AC0C-813F2FA17011}" presName="spacer" presStyleCnt="0"/>
      <dgm:spPr/>
    </dgm:pt>
    <dgm:pt modelId="{996D6414-106A-42AD-8A2E-2CADDD002019}" type="pres">
      <dgm:prSet presAssocID="{31540174-B71C-40D9-8435-349E101CECD5}" presName="parentText" presStyleLbl="node1" presStyleIdx="1" presStyleCnt="2">
        <dgm:presLayoutVars>
          <dgm:chMax val="0"/>
          <dgm:bulletEnabled val="1"/>
        </dgm:presLayoutVars>
      </dgm:prSet>
      <dgm:spPr/>
    </dgm:pt>
  </dgm:ptLst>
  <dgm:cxnLst>
    <dgm:cxn modelId="{BB1FB34D-07F4-4E4B-871D-5D3D680EED8E}" type="presOf" srcId="{82DF102E-4EEC-4D74-9C7D-44E1859D1676}" destId="{755C54D3-67EC-4D4C-9A7F-B4D0B5B9FA25}" srcOrd="0" destOrd="0" presId="urn:microsoft.com/office/officeart/2005/8/layout/vList2"/>
    <dgm:cxn modelId="{93B93D52-FB67-43A2-86D9-610BD066CCC8}" srcId="{82DF102E-4EEC-4D74-9C7D-44E1859D1676}" destId="{1543E9E6-54B5-4400-89D3-6E7C5237217B}" srcOrd="0" destOrd="0" parTransId="{7155E5AB-BB1E-49B6-909E-667EE26038D0}" sibTransId="{A0A63176-56EB-4490-AC0C-813F2FA17011}"/>
    <dgm:cxn modelId="{2A4CBA93-0C84-4E07-8841-74F45FBB0562}" type="presOf" srcId="{1543E9E6-54B5-4400-89D3-6E7C5237217B}" destId="{3A74F0DB-EE5F-43C2-A584-1F1AB544F3BB}" srcOrd="0" destOrd="0" presId="urn:microsoft.com/office/officeart/2005/8/layout/vList2"/>
    <dgm:cxn modelId="{82C139BE-8427-421F-9DA1-7C9B9EAF3397}" type="presOf" srcId="{31540174-B71C-40D9-8435-349E101CECD5}" destId="{996D6414-106A-42AD-8A2E-2CADDD002019}" srcOrd="0" destOrd="0" presId="urn:microsoft.com/office/officeart/2005/8/layout/vList2"/>
    <dgm:cxn modelId="{0EE454F2-26CF-4032-A221-4476D919ECC6}" srcId="{82DF102E-4EEC-4D74-9C7D-44E1859D1676}" destId="{31540174-B71C-40D9-8435-349E101CECD5}" srcOrd="1" destOrd="0" parTransId="{1C92C53A-F4A9-4F55-9D28-532D832AC177}" sibTransId="{D3BB34BF-55B3-40C0-BCBF-5E3E9816ED2E}"/>
    <dgm:cxn modelId="{0A62CBCD-60CF-4D1F-B585-23FD0BD0FA9D}" type="presParOf" srcId="{755C54D3-67EC-4D4C-9A7F-B4D0B5B9FA25}" destId="{3A74F0DB-EE5F-43C2-A584-1F1AB544F3BB}" srcOrd="0" destOrd="0" presId="urn:microsoft.com/office/officeart/2005/8/layout/vList2"/>
    <dgm:cxn modelId="{919A00F9-2A8C-4D6A-A7C8-5D18BC0D2043}" type="presParOf" srcId="{755C54D3-67EC-4D4C-9A7F-B4D0B5B9FA25}" destId="{03844217-F467-4816-8BBA-B1608E37CCD2}" srcOrd="1" destOrd="0" presId="urn:microsoft.com/office/officeart/2005/8/layout/vList2"/>
    <dgm:cxn modelId="{D09798B9-813B-48EF-85B3-969058247E8E}" type="presParOf" srcId="{755C54D3-67EC-4D4C-9A7F-B4D0B5B9FA25}" destId="{996D6414-106A-42AD-8A2E-2CADDD00201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183A14-D9E7-4C0E-BDCA-51CD480A038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3192CF8-6F28-4DBB-BFC5-00FCEE32A8FD}">
      <dgm:prSet/>
      <dgm:spPr/>
      <dgm:t>
        <a:bodyPr/>
        <a:lstStyle/>
        <a:p>
          <a:r>
            <a:rPr lang="en-US">
              <a:latin typeface="Calibri Light" panose="020F0302020204030204"/>
            </a:rPr>
            <a:t>In</a:t>
          </a:r>
          <a:r>
            <a:rPr lang="en-US"/>
            <a:t> order to flag problems like overfitting or selection </a:t>
          </a:r>
          <a:r>
            <a:rPr lang="en-US">
              <a:latin typeface="Calibri Light" panose="020F0302020204030204"/>
            </a:rPr>
            <a:t>bias we</a:t>
          </a:r>
          <a:r>
            <a:rPr lang="en-US"/>
            <a:t> are running a </a:t>
          </a:r>
          <a:r>
            <a:rPr lang="en-US">
              <a:latin typeface="Calibri Light" panose="020F0302020204030204"/>
            </a:rPr>
            <a:t>K Fold cross-validation</a:t>
          </a:r>
          <a:r>
            <a:rPr lang="en-US"/>
            <a:t> process first. </a:t>
          </a:r>
        </a:p>
      </dgm:t>
    </dgm:pt>
    <dgm:pt modelId="{59353533-1B22-40B3-90AE-70EB74BC5571}" type="parTrans" cxnId="{B56CD61E-7615-4EE4-9B65-5DD70A240CC7}">
      <dgm:prSet/>
      <dgm:spPr/>
      <dgm:t>
        <a:bodyPr/>
        <a:lstStyle/>
        <a:p>
          <a:endParaRPr lang="en-US"/>
        </a:p>
      </dgm:t>
    </dgm:pt>
    <dgm:pt modelId="{11277C7F-BA46-41B5-990F-7B910B215330}" type="sibTrans" cxnId="{B56CD61E-7615-4EE4-9B65-5DD70A240CC7}">
      <dgm:prSet/>
      <dgm:spPr/>
      <dgm:t>
        <a:bodyPr/>
        <a:lstStyle/>
        <a:p>
          <a:endParaRPr lang="en-US"/>
        </a:p>
      </dgm:t>
    </dgm:pt>
    <dgm:pt modelId="{0FD44E4C-8867-42A1-8075-11E252E54164}">
      <dgm:prSet/>
      <dgm:spPr/>
      <dgm:t>
        <a:bodyPr/>
        <a:lstStyle/>
        <a:p>
          <a:r>
            <a:rPr lang="en-US"/>
            <a:t>In cross-validation instead of evaluating the training data against the test data, the training data is itself repeatedly split up into training and test data, and tested against itself until the whole of it has at some point been tested on. </a:t>
          </a:r>
        </a:p>
      </dgm:t>
    </dgm:pt>
    <dgm:pt modelId="{8C325501-050C-445C-91A3-29076954F09E}" type="parTrans" cxnId="{9819D200-4337-4808-996F-EFFB4A3B6E34}">
      <dgm:prSet/>
      <dgm:spPr/>
      <dgm:t>
        <a:bodyPr/>
        <a:lstStyle/>
        <a:p>
          <a:endParaRPr lang="en-US"/>
        </a:p>
      </dgm:t>
    </dgm:pt>
    <dgm:pt modelId="{3EE0FC7D-C348-4F6E-8378-D77FB59741F9}" type="sibTrans" cxnId="{9819D200-4337-4808-996F-EFFB4A3B6E34}">
      <dgm:prSet/>
      <dgm:spPr/>
      <dgm:t>
        <a:bodyPr/>
        <a:lstStyle/>
        <a:p>
          <a:endParaRPr lang="en-US"/>
        </a:p>
      </dgm:t>
    </dgm:pt>
    <dgm:pt modelId="{1A7B449B-A7DB-460A-B5FE-DAB48EFF7A26}">
      <dgm:prSet/>
      <dgm:spPr/>
      <dgm:t>
        <a:bodyPr/>
        <a:lstStyle/>
        <a:p>
          <a:r>
            <a:rPr lang="en-US"/>
            <a:t>For example in 5-fold cross validation, 80% of the training data would be used to train a model and tested on the remaining 20%. </a:t>
          </a:r>
        </a:p>
      </dgm:t>
    </dgm:pt>
    <dgm:pt modelId="{2AEB966F-55F4-41C8-A998-ADADBD1EEB14}" type="parTrans" cxnId="{D0B45F55-03BC-4D05-9CF2-0EE4E04A92CE}">
      <dgm:prSet/>
      <dgm:spPr/>
      <dgm:t>
        <a:bodyPr/>
        <a:lstStyle/>
        <a:p>
          <a:endParaRPr lang="en-US"/>
        </a:p>
      </dgm:t>
    </dgm:pt>
    <dgm:pt modelId="{43FEFF6B-9535-43F9-98F5-6DAEDEAF3D4C}" type="sibTrans" cxnId="{D0B45F55-03BC-4D05-9CF2-0EE4E04A92CE}">
      <dgm:prSet/>
      <dgm:spPr/>
      <dgm:t>
        <a:bodyPr/>
        <a:lstStyle/>
        <a:p>
          <a:endParaRPr lang="en-US"/>
        </a:p>
      </dgm:t>
    </dgm:pt>
    <dgm:pt modelId="{D1F8F424-7C92-4D77-9324-5D5C3AABF911}">
      <dgm:prSet/>
      <dgm:spPr/>
      <dgm:t>
        <a:bodyPr/>
        <a:lstStyle/>
        <a:p>
          <a:r>
            <a:rPr lang="en-US"/>
            <a:t>This process would be repeated four more times until all the training data has been tested on, the model being refined at each stage. This process can be extremely time-consuming and is generally reserved for smaller datasets as a result.</a:t>
          </a:r>
        </a:p>
      </dgm:t>
    </dgm:pt>
    <dgm:pt modelId="{E8BE581A-DB07-4DF5-B4E2-5C9DD69E8984}" type="parTrans" cxnId="{21CBD267-1C3D-47BB-8209-A13094AB509C}">
      <dgm:prSet/>
      <dgm:spPr/>
      <dgm:t>
        <a:bodyPr/>
        <a:lstStyle/>
        <a:p>
          <a:endParaRPr lang="en-US"/>
        </a:p>
      </dgm:t>
    </dgm:pt>
    <dgm:pt modelId="{1E060A42-1AAC-41DD-8DAF-92EEF05CD8BB}" type="sibTrans" cxnId="{21CBD267-1C3D-47BB-8209-A13094AB509C}">
      <dgm:prSet/>
      <dgm:spPr/>
      <dgm:t>
        <a:bodyPr/>
        <a:lstStyle/>
        <a:p>
          <a:endParaRPr lang="en-US"/>
        </a:p>
      </dgm:t>
    </dgm:pt>
    <dgm:pt modelId="{333581FF-E99E-4635-B2E9-1D60149B1C4D}" type="pres">
      <dgm:prSet presAssocID="{72183A14-D9E7-4C0E-BDCA-51CD480A0380}" presName="linear" presStyleCnt="0">
        <dgm:presLayoutVars>
          <dgm:animLvl val="lvl"/>
          <dgm:resizeHandles val="exact"/>
        </dgm:presLayoutVars>
      </dgm:prSet>
      <dgm:spPr/>
    </dgm:pt>
    <dgm:pt modelId="{427A1AF8-46AC-4E6B-8173-3EC2F61C6DEC}" type="pres">
      <dgm:prSet presAssocID="{33192CF8-6F28-4DBB-BFC5-00FCEE32A8FD}" presName="parentText" presStyleLbl="node1" presStyleIdx="0" presStyleCnt="4">
        <dgm:presLayoutVars>
          <dgm:chMax val="0"/>
          <dgm:bulletEnabled val="1"/>
        </dgm:presLayoutVars>
      </dgm:prSet>
      <dgm:spPr/>
    </dgm:pt>
    <dgm:pt modelId="{FEC1DE58-4D24-43F0-A0E1-0075F30030AA}" type="pres">
      <dgm:prSet presAssocID="{11277C7F-BA46-41B5-990F-7B910B215330}" presName="spacer" presStyleCnt="0"/>
      <dgm:spPr/>
    </dgm:pt>
    <dgm:pt modelId="{27DBC6F3-FCE8-4186-945F-DED2575D3625}" type="pres">
      <dgm:prSet presAssocID="{0FD44E4C-8867-42A1-8075-11E252E54164}" presName="parentText" presStyleLbl="node1" presStyleIdx="1" presStyleCnt="4">
        <dgm:presLayoutVars>
          <dgm:chMax val="0"/>
          <dgm:bulletEnabled val="1"/>
        </dgm:presLayoutVars>
      </dgm:prSet>
      <dgm:spPr/>
    </dgm:pt>
    <dgm:pt modelId="{42B35DA7-3C05-40E0-B8BF-B449D6263F94}" type="pres">
      <dgm:prSet presAssocID="{3EE0FC7D-C348-4F6E-8378-D77FB59741F9}" presName="spacer" presStyleCnt="0"/>
      <dgm:spPr/>
    </dgm:pt>
    <dgm:pt modelId="{A3BA4272-CFA0-4E8B-AAC9-EF391A6E8F12}" type="pres">
      <dgm:prSet presAssocID="{1A7B449B-A7DB-460A-B5FE-DAB48EFF7A26}" presName="parentText" presStyleLbl="node1" presStyleIdx="2" presStyleCnt="4">
        <dgm:presLayoutVars>
          <dgm:chMax val="0"/>
          <dgm:bulletEnabled val="1"/>
        </dgm:presLayoutVars>
      </dgm:prSet>
      <dgm:spPr/>
    </dgm:pt>
    <dgm:pt modelId="{BD419CA6-8513-4AE1-AC1A-9ABDE414AC7C}" type="pres">
      <dgm:prSet presAssocID="{43FEFF6B-9535-43F9-98F5-6DAEDEAF3D4C}" presName="spacer" presStyleCnt="0"/>
      <dgm:spPr/>
    </dgm:pt>
    <dgm:pt modelId="{8FDF0757-4CCE-45F9-9A7B-89E07222D1EC}" type="pres">
      <dgm:prSet presAssocID="{D1F8F424-7C92-4D77-9324-5D5C3AABF911}" presName="parentText" presStyleLbl="node1" presStyleIdx="3" presStyleCnt="4">
        <dgm:presLayoutVars>
          <dgm:chMax val="0"/>
          <dgm:bulletEnabled val="1"/>
        </dgm:presLayoutVars>
      </dgm:prSet>
      <dgm:spPr/>
    </dgm:pt>
  </dgm:ptLst>
  <dgm:cxnLst>
    <dgm:cxn modelId="{9819D200-4337-4808-996F-EFFB4A3B6E34}" srcId="{72183A14-D9E7-4C0E-BDCA-51CD480A0380}" destId="{0FD44E4C-8867-42A1-8075-11E252E54164}" srcOrd="1" destOrd="0" parTransId="{8C325501-050C-445C-91A3-29076954F09E}" sibTransId="{3EE0FC7D-C348-4F6E-8378-D77FB59741F9}"/>
    <dgm:cxn modelId="{93D5D21C-4129-460B-9642-B26969C8A42D}" type="presOf" srcId="{33192CF8-6F28-4DBB-BFC5-00FCEE32A8FD}" destId="{427A1AF8-46AC-4E6B-8173-3EC2F61C6DEC}" srcOrd="0" destOrd="0" presId="urn:microsoft.com/office/officeart/2005/8/layout/vList2"/>
    <dgm:cxn modelId="{B56CD61E-7615-4EE4-9B65-5DD70A240CC7}" srcId="{72183A14-D9E7-4C0E-BDCA-51CD480A0380}" destId="{33192CF8-6F28-4DBB-BFC5-00FCEE32A8FD}" srcOrd="0" destOrd="0" parTransId="{59353533-1B22-40B3-90AE-70EB74BC5571}" sibTransId="{11277C7F-BA46-41B5-990F-7B910B215330}"/>
    <dgm:cxn modelId="{D0B45F55-03BC-4D05-9CF2-0EE4E04A92CE}" srcId="{72183A14-D9E7-4C0E-BDCA-51CD480A0380}" destId="{1A7B449B-A7DB-460A-B5FE-DAB48EFF7A26}" srcOrd="2" destOrd="0" parTransId="{2AEB966F-55F4-41C8-A998-ADADBD1EEB14}" sibTransId="{43FEFF6B-9535-43F9-98F5-6DAEDEAF3D4C}"/>
    <dgm:cxn modelId="{21CBD267-1C3D-47BB-8209-A13094AB509C}" srcId="{72183A14-D9E7-4C0E-BDCA-51CD480A0380}" destId="{D1F8F424-7C92-4D77-9324-5D5C3AABF911}" srcOrd="3" destOrd="0" parTransId="{E8BE581A-DB07-4DF5-B4E2-5C9DD69E8984}" sibTransId="{1E060A42-1AAC-41DD-8DAF-92EEF05CD8BB}"/>
    <dgm:cxn modelId="{007AD9A3-FAF1-4703-B924-F4B191F886AA}" type="presOf" srcId="{1A7B449B-A7DB-460A-B5FE-DAB48EFF7A26}" destId="{A3BA4272-CFA0-4E8B-AAC9-EF391A6E8F12}" srcOrd="0" destOrd="0" presId="urn:microsoft.com/office/officeart/2005/8/layout/vList2"/>
    <dgm:cxn modelId="{475B59AE-EE3E-401C-AE52-B16899247F3A}" type="presOf" srcId="{72183A14-D9E7-4C0E-BDCA-51CD480A0380}" destId="{333581FF-E99E-4635-B2E9-1D60149B1C4D}" srcOrd="0" destOrd="0" presId="urn:microsoft.com/office/officeart/2005/8/layout/vList2"/>
    <dgm:cxn modelId="{0388B7B1-7727-4F2A-992B-965001D01104}" type="presOf" srcId="{D1F8F424-7C92-4D77-9324-5D5C3AABF911}" destId="{8FDF0757-4CCE-45F9-9A7B-89E07222D1EC}" srcOrd="0" destOrd="0" presId="urn:microsoft.com/office/officeart/2005/8/layout/vList2"/>
    <dgm:cxn modelId="{4B91B9F9-3AC7-4059-A1E5-C1F61001ECCC}" type="presOf" srcId="{0FD44E4C-8867-42A1-8075-11E252E54164}" destId="{27DBC6F3-FCE8-4186-945F-DED2575D3625}" srcOrd="0" destOrd="0" presId="urn:microsoft.com/office/officeart/2005/8/layout/vList2"/>
    <dgm:cxn modelId="{F204433D-B6FA-4C7B-A5E4-0966A1DF9F18}" type="presParOf" srcId="{333581FF-E99E-4635-B2E9-1D60149B1C4D}" destId="{427A1AF8-46AC-4E6B-8173-3EC2F61C6DEC}" srcOrd="0" destOrd="0" presId="urn:microsoft.com/office/officeart/2005/8/layout/vList2"/>
    <dgm:cxn modelId="{38C8E592-EE44-4714-99AF-62B0BDA4AA4A}" type="presParOf" srcId="{333581FF-E99E-4635-B2E9-1D60149B1C4D}" destId="{FEC1DE58-4D24-43F0-A0E1-0075F30030AA}" srcOrd="1" destOrd="0" presId="urn:microsoft.com/office/officeart/2005/8/layout/vList2"/>
    <dgm:cxn modelId="{77DAFE87-EAC4-4E66-AA74-7504BA9D36F8}" type="presParOf" srcId="{333581FF-E99E-4635-B2E9-1D60149B1C4D}" destId="{27DBC6F3-FCE8-4186-945F-DED2575D3625}" srcOrd="2" destOrd="0" presId="urn:microsoft.com/office/officeart/2005/8/layout/vList2"/>
    <dgm:cxn modelId="{A38FDBBE-1B68-45FD-ABFE-95F84EAE9083}" type="presParOf" srcId="{333581FF-E99E-4635-B2E9-1D60149B1C4D}" destId="{42B35DA7-3C05-40E0-B8BF-B449D6263F94}" srcOrd="3" destOrd="0" presId="urn:microsoft.com/office/officeart/2005/8/layout/vList2"/>
    <dgm:cxn modelId="{2C18BE1D-6C67-4153-A7EC-1C88452CA5B0}" type="presParOf" srcId="{333581FF-E99E-4635-B2E9-1D60149B1C4D}" destId="{A3BA4272-CFA0-4E8B-AAC9-EF391A6E8F12}" srcOrd="4" destOrd="0" presId="urn:microsoft.com/office/officeart/2005/8/layout/vList2"/>
    <dgm:cxn modelId="{21811B4E-CDDB-4F78-8A00-8B3A45141C26}" type="presParOf" srcId="{333581FF-E99E-4635-B2E9-1D60149B1C4D}" destId="{BD419CA6-8513-4AE1-AC1A-9ABDE414AC7C}" srcOrd="5" destOrd="0" presId="urn:microsoft.com/office/officeart/2005/8/layout/vList2"/>
    <dgm:cxn modelId="{CCD61A80-0B08-412F-AB20-507EE85E7B8E}" type="presParOf" srcId="{333581FF-E99E-4635-B2E9-1D60149B1C4D}" destId="{8FDF0757-4CCE-45F9-9A7B-89E07222D1E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B6D3A-C1A7-4A4C-8E83-9ECEA8E01555}">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64B9A9-CF11-419E-8C98-7379CDBE1E71}">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What are the variations in child poverty rates across different regions in New York? Can we identify areas with notably high or low child poverty rates? What would be predicted Child poverty rate based on different predictors.</a:t>
          </a:r>
        </a:p>
      </dsp:txBody>
      <dsp:txXfrm>
        <a:off x="0" y="2703"/>
        <a:ext cx="6900512" cy="1843578"/>
      </dsp:txXfrm>
    </dsp:sp>
    <dsp:sp modelId="{AB6CBF95-4537-42CF-80D5-4A4FEE6CF192}">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B80804-054B-4E93-8F84-4FAA3F9EB37C}">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solidFill>
                <a:schemeClr val="tx1"/>
              </a:solidFill>
            </a:rPr>
            <a:t>Which factors are associated with higher levels of child poverty? For instance, is there a correlation between </a:t>
          </a:r>
          <a:r>
            <a:rPr lang="en-US" sz="2300" kern="1200" dirty="0">
              <a:solidFill>
                <a:schemeClr val="tx1"/>
              </a:solidFill>
              <a:latin typeface="Calibri Light" panose="020F0302020204030204"/>
            </a:rPr>
            <a:t>lower Income</a:t>
          </a:r>
          <a:r>
            <a:rPr lang="en-US" sz="2300" kern="1200" dirty="0">
              <a:solidFill>
                <a:schemeClr val="tx1"/>
              </a:solidFill>
            </a:rPr>
            <a:t> or</a:t>
          </a:r>
          <a:r>
            <a:rPr lang="en-US" sz="2300" kern="1200" dirty="0">
              <a:solidFill>
                <a:schemeClr val="tx1"/>
              </a:solidFill>
              <a:latin typeface="Calibri Light" panose="020F0302020204030204"/>
            </a:rPr>
            <a:t> Gender difference or Transportation medium difference </a:t>
          </a:r>
          <a:r>
            <a:rPr lang="en-US" sz="2300" kern="1200" dirty="0">
              <a:solidFill>
                <a:schemeClr val="tx1"/>
              </a:solidFill>
            </a:rPr>
            <a:t>and increased child poverty</a:t>
          </a:r>
          <a:r>
            <a:rPr lang="en-US" sz="2300" kern="1200" dirty="0">
              <a:solidFill>
                <a:schemeClr val="tx1"/>
              </a:solidFill>
              <a:latin typeface="Calibri Light" panose="020F0302020204030204"/>
            </a:rPr>
            <a:t> </a:t>
          </a:r>
          <a:r>
            <a:rPr lang="en-US" sz="2300" kern="1200" dirty="0">
              <a:solidFill>
                <a:schemeClr val="tx1"/>
              </a:solidFill>
            </a:rPr>
            <a:t> rates in specific areas?</a:t>
          </a:r>
        </a:p>
      </dsp:txBody>
      <dsp:txXfrm>
        <a:off x="0" y="1846281"/>
        <a:ext cx="6900512" cy="1843578"/>
      </dsp:txXfrm>
    </dsp:sp>
    <dsp:sp modelId="{2B793212-933F-4B44-B5D8-3B42FD42115A}">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EAB00-E353-42B3-93B2-3C78E0628E8E}">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How has child poverty evolved over time in the United States? Are there specific time periods or policy changes that have significantly influenced child poverty rates?</a:t>
          </a:r>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4F0DB-EE5F-43C2-A584-1F1AB544F3BB}">
      <dsp:nvSpPr>
        <dsp:cNvPr id="0" name=""/>
        <dsp:cNvSpPr/>
      </dsp:nvSpPr>
      <dsp:spPr>
        <a:xfrm>
          <a:off x="0" y="121279"/>
          <a:ext cx="6666833" cy="2574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During the model construction process, I utilized XGBoost (eXtreme Gradient Boosting), which is known for its complexity, adaptability, and effectiveness in model-building and prediction. XGBoost has been successful in various contests and offers several advantages over other packages, such as parallel data processing and the flexibility to handle missing values. </a:t>
          </a:r>
        </a:p>
      </dsp:txBody>
      <dsp:txXfrm>
        <a:off x="125652" y="246931"/>
        <a:ext cx="6415529" cy="2322696"/>
      </dsp:txXfrm>
    </dsp:sp>
    <dsp:sp modelId="{996D6414-106A-42AD-8A2E-2CADDD002019}">
      <dsp:nvSpPr>
        <dsp:cNvPr id="0" name=""/>
        <dsp:cNvSpPr/>
      </dsp:nvSpPr>
      <dsp:spPr>
        <a:xfrm>
          <a:off x="0" y="2758639"/>
          <a:ext cx="6666833" cy="25740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Unlike most Random Forest packages, XGBoost continues to split nodes until reaching the specified maximum level and then backtracks and prunes if a larger positive loss follows a negative loss. This flexibility and customizability make XGBoost a valuable tool for machine learning, providing more transparency.</a:t>
          </a:r>
        </a:p>
      </dsp:txBody>
      <dsp:txXfrm>
        <a:off x="125652" y="2884291"/>
        <a:ext cx="6415529" cy="23226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A1AF8-46AC-4E6B-8173-3EC2F61C6DEC}">
      <dsp:nvSpPr>
        <dsp:cNvPr id="0" name=""/>
        <dsp:cNvSpPr/>
      </dsp:nvSpPr>
      <dsp:spPr>
        <a:xfrm>
          <a:off x="0" y="98307"/>
          <a:ext cx="6666833" cy="127544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Calibri Light" panose="020F0302020204030204"/>
            </a:rPr>
            <a:t>In</a:t>
          </a:r>
          <a:r>
            <a:rPr lang="en-US" sz="1800" kern="1200"/>
            <a:t> order to flag problems like overfitting or selection </a:t>
          </a:r>
          <a:r>
            <a:rPr lang="en-US" sz="1800" kern="1200">
              <a:latin typeface="Calibri Light" panose="020F0302020204030204"/>
            </a:rPr>
            <a:t>bias we</a:t>
          </a:r>
          <a:r>
            <a:rPr lang="en-US" sz="1800" kern="1200"/>
            <a:t> are running a </a:t>
          </a:r>
          <a:r>
            <a:rPr lang="en-US" sz="1800" kern="1200">
              <a:latin typeface="Calibri Light" panose="020F0302020204030204"/>
            </a:rPr>
            <a:t>K Fold cross-validation</a:t>
          </a:r>
          <a:r>
            <a:rPr lang="en-US" sz="1800" kern="1200"/>
            <a:t> process first. </a:t>
          </a:r>
        </a:p>
      </dsp:txBody>
      <dsp:txXfrm>
        <a:off x="62262" y="160569"/>
        <a:ext cx="6542309" cy="1150922"/>
      </dsp:txXfrm>
    </dsp:sp>
    <dsp:sp modelId="{27DBC6F3-FCE8-4186-945F-DED2575D3625}">
      <dsp:nvSpPr>
        <dsp:cNvPr id="0" name=""/>
        <dsp:cNvSpPr/>
      </dsp:nvSpPr>
      <dsp:spPr>
        <a:xfrm>
          <a:off x="0" y="1425593"/>
          <a:ext cx="6666833" cy="1275446"/>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cross-validation instead of evaluating the training data against the test data, the training data is itself repeatedly split up into training and test data, and tested against itself until the whole of it has at some point been tested on. </a:t>
          </a:r>
        </a:p>
      </dsp:txBody>
      <dsp:txXfrm>
        <a:off x="62262" y="1487855"/>
        <a:ext cx="6542309" cy="1150922"/>
      </dsp:txXfrm>
    </dsp:sp>
    <dsp:sp modelId="{A3BA4272-CFA0-4E8B-AAC9-EF391A6E8F12}">
      <dsp:nvSpPr>
        <dsp:cNvPr id="0" name=""/>
        <dsp:cNvSpPr/>
      </dsp:nvSpPr>
      <dsp:spPr>
        <a:xfrm>
          <a:off x="0" y="2752880"/>
          <a:ext cx="6666833" cy="1275446"/>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For example in 5-fold cross validation, 80% of the training data would be used to train a model and tested on the remaining 20%. </a:t>
          </a:r>
        </a:p>
      </dsp:txBody>
      <dsp:txXfrm>
        <a:off x="62262" y="2815142"/>
        <a:ext cx="6542309" cy="1150922"/>
      </dsp:txXfrm>
    </dsp:sp>
    <dsp:sp modelId="{8FDF0757-4CCE-45F9-9A7B-89E07222D1EC}">
      <dsp:nvSpPr>
        <dsp:cNvPr id="0" name=""/>
        <dsp:cNvSpPr/>
      </dsp:nvSpPr>
      <dsp:spPr>
        <a:xfrm>
          <a:off x="0" y="4080166"/>
          <a:ext cx="6666833" cy="1275446"/>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This process would be repeated four more times until all the training data has been tested on, the model being refined at each stage. This process can be extremely time-consuming and is generally reserved for smaller datasets as a result.</a:t>
          </a:r>
        </a:p>
      </dsp:txBody>
      <dsp:txXfrm>
        <a:off x="62262" y="4142428"/>
        <a:ext cx="6542309" cy="11509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3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829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546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740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436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7837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566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573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5297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838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662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63430578"/>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vidia.com/en-us/glossary/data-science/xgboost/#:~:text=XGBoost%2C%20which%20stands%20for%20Extreme,%2C%20classification%2C%20and%20ranking%20problems" TargetMode="External"/><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hyperlink" Target="https://www.kaggle.com/datasets/muonneutrino/new-york-city-census-data" TargetMode="External"/><Relationship Id="rId4" Type="http://schemas.openxmlformats.org/officeDocument/2006/relationships/hyperlink" Target="https://machinelearningmastery.com/gentle-introduction-xgboost-applied-machine-learnin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320040"/>
            <a:ext cx="6692827" cy="3892669"/>
          </a:xfrm>
        </p:spPr>
        <p:txBody>
          <a:bodyPr>
            <a:normAutofit/>
          </a:bodyPr>
          <a:lstStyle/>
          <a:p>
            <a:pPr algn="l"/>
            <a:r>
              <a:rPr lang="en-US" sz="6600" b="1" dirty="0">
                <a:cs typeface="Calibri Light"/>
              </a:rPr>
              <a:t>ALY-6040-MOD6-FINAL GROUP PRESENTATION</a:t>
            </a:r>
            <a:endParaRPr lang="en-US" sz="6600" b="1" dirty="0"/>
          </a:p>
        </p:txBody>
      </p:sp>
      <p:sp>
        <p:nvSpPr>
          <p:cNvPr id="3" name="Subtitle 2"/>
          <p:cNvSpPr>
            <a:spLocks noGrp="1"/>
          </p:cNvSpPr>
          <p:nvPr>
            <p:ph type="subTitle" idx="1"/>
          </p:nvPr>
        </p:nvSpPr>
        <p:spPr>
          <a:xfrm>
            <a:off x="640080" y="4631161"/>
            <a:ext cx="6692827" cy="1569486"/>
          </a:xfrm>
        </p:spPr>
        <p:txBody>
          <a:bodyPr vert="horz" lIns="91440" tIns="45720" rIns="91440" bIns="45720" rtlCol="0">
            <a:normAutofit/>
          </a:bodyPr>
          <a:lstStyle/>
          <a:p>
            <a:pPr algn="l"/>
            <a:r>
              <a:rPr lang="en-US" sz="1300" dirty="0">
                <a:ea typeface="Meiryo"/>
              </a:rPr>
              <a:t>Submitted To: Hema Seshadri</a:t>
            </a:r>
          </a:p>
          <a:p>
            <a:pPr algn="l"/>
            <a:r>
              <a:rPr lang="en-US" sz="1300" dirty="0">
                <a:ea typeface="Meiryo"/>
              </a:rPr>
              <a:t>Submitted By: Group 9 </a:t>
            </a:r>
          </a:p>
          <a:p>
            <a:pPr algn="l"/>
            <a:r>
              <a:rPr lang="en-US" sz="1300" dirty="0">
                <a:ea typeface="Meiryo"/>
              </a:rPr>
              <a:t>Srishti Singh</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04B3AF27-CA6D-BBF2-FE2C-A2DF73C40F5D}"/>
              </a:ext>
            </a:extLst>
          </p:cNvPr>
          <p:cNvPicPr>
            <a:picLocks noChangeAspect="1"/>
          </p:cNvPicPr>
          <p:nvPr/>
        </p:nvPicPr>
        <p:blipFill rotWithShape="1">
          <a:blip r:embed="rId2"/>
          <a:srcRect t="12214" r="-1" b="7407"/>
          <a:stretch/>
        </p:blipFill>
        <p:spPr>
          <a:xfrm>
            <a:off x="7781544" y="2160889"/>
            <a:ext cx="4087368" cy="2299747"/>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scatter chart&#10;&#10;Description automatically generated">
            <a:extLst>
              <a:ext uri="{FF2B5EF4-FFF2-40B4-BE49-F238E27FC236}">
                <a16:creationId xmlns:a16="http://schemas.microsoft.com/office/drawing/2014/main" id="{B882CBC2-353C-FE11-75BC-88FFC606B6BF}"/>
              </a:ext>
            </a:extLst>
          </p:cNvPr>
          <p:cNvPicPr>
            <a:picLocks noGrp="1" noChangeAspect="1"/>
          </p:cNvPicPr>
          <p:nvPr>
            <p:ph idx="1"/>
          </p:nvPr>
        </p:nvPicPr>
        <p:blipFill rotWithShape="1">
          <a:blip r:embed="rId2"/>
          <a:srcRect t="7647" b="8463"/>
          <a:stretch/>
        </p:blipFill>
        <p:spPr>
          <a:xfrm>
            <a:off x="615790" y="508000"/>
            <a:ext cx="10960420"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189887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Content Placeholder 7">
            <a:extLst>
              <a:ext uri="{FF2B5EF4-FFF2-40B4-BE49-F238E27FC236}">
                <a16:creationId xmlns:a16="http://schemas.microsoft.com/office/drawing/2014/main" id="{647AF095-3655-52FE-F169-B3DE51EECE8C}"/>
              </a:ext>
            </a:extLst>
          </p:cNvPr>
          <p:cNvSpPr>
            <a:spLocks noGrp="1"/>
          </p:cNvSpPr>
          <p:nvPr>
            <p:ph idx="1"/>
          </p:nvPr>
        </p:nvSpPr>
        <p:spPr>
          <a:xfrm>
            <a:off x="862366" y="2194102"/>
            <a:ext cx="3427001" cy="3908586"/>
          </a:xfrm>
        </p:spPr>
        <p:txBody>
          <a:bodyPr>
            <a:normAutofit/>
          </a:bodyPr>
          <a:lstStyle/>
          <a:p>
            <a:r>
              <a:rPr lang="en-US" sz="2000" dirty="0">
                <a:ea typeface="+mn-lt"/>
                <a:cs typeface="+mn-lt"/>
              </a:rPr>
              <a:t>New York as a whole has a slight gender imbalance with the average ratio of men to women being 47.8:52.2 across census tracts. There is a negative correlation between child poverty rates and the percentage of men, and the reverse for women although it is extremely weak in both cases.</a:t>
            </a:r>
            <a:endParaRPr lang="en-US" sz="2000">
              <a:cs typeface="Calibri" panose="020F0502020204030204"/>
            </a:endParaRPr>
          </a:p>
        </p:txBody>
      </p:sp>
      <p:pic>
        <p:nvPicPr>
          <p:cNvPr id="4" name="Picture 4" descr="Chart&#10;&#10;Description automatically generated">
            <a:extLst>
              <a:ext uri="{FF2B5EF4-FFF2-40B4-BE49-F238E27FC236}">
                <a16:creationId xmlns:a16="http://schemas.microsoft.com/office/drawing/2014/main" id="{FBCE1515-1754-DCA6-D31A-CE3B207168AD}"/>
              </a:ext>
            </a:extLst>
          </p:cNvPr>
          <p:cNvPicPr>
            <a:picLocks noChangeAspect="1"/>
          </p:cNvPicPr>
          <p:nvPr/>
        </p:nvPicPr>
        <p:blipFill rotWithShape="1">
          <a:blip r:embed="rId2"/>
          <a:srcRect l="537" r="9275" b="-3"/>
          <a:stretch/>
        </p:blipFill>
        <p:spPr>
          <a:xfrm>
            <a:off x="5445457" y="1333653"/>
            <a:ext cx="6155141" cy="4214434"/>
          </a:xfrm>
          <a:prstGeom prst="rect">
            <a:avLst/>
          </a:prstGeom>
        </p:spPr>
      </p:pic>
    </p:spTree>
    <p:extLst>
      <p:ext uri="{BB962C8B-B14F-4D97-AF65-F5344CB8AC3E}">
        <p14:creationId xmlns:p14="http://schemas.microsoft.com/office/powerpoint/2010/main" val="145634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947DD-1572-6052-AC46-E5F274AA144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Decision Tree Model on Training dataset 1(with NAs)</a:t>
            </a:r>
          </a:p>
        </p:txBody>
      </p:sp>
      <p:pic>
        <p:nvPicPr>
          <p:cNvPr id="4" name="Picture 4" descr="Timeline&#10;&#10;Description automatically generated">
            <a:extLst>
              <a:ext uri="{FF2B5EF4-FFF2-40B4-BE49-F238E27FC236}">
                <a16:creationId xmlns:a16="http://schemas.microsoft.com/office/drawing/2014/main" id="{2CD2053A-E8F8-55B9-CB06-51DB054497D7}"/>
              </a:ext>
            </a:extLst>
          </p:cNvPr>
          <p:cNvPicPr>
            <a:picLocks noGrp="1" noChangeAspect="1"/>
          </p:cNvPicPr>
          <p:nvPr>
            <p:ph idx="1"/>
          </p:nvPr>
        </p:nvPicPr>
        <p:blipFill>
          <a:blip r:embed="rId2"/>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425521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4947DD-1572-6052-AC46-E5F274AA144B}"/>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b="1" kern="1200">
                <a:latin typeface="+mj-lt"/>
                <a:ea typeface="+mj-ea"/>
                <a:cs typeface="+mj-cs"/>
              </a:rPr>
              <a:t>Decision Tree Model on Training dataset 2(with using MICE)</a:t>
            </a:r>
          </a:p>
        </p:txBody>
      </p:sp>
      <p:sp>
        <p:nvSpPr>
          <p:cNvPr id="37" name="Rectangle 3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19">
            <a:extLst>
              <a:ext uri="{FF2B5EF4-FFF2-40B4-BE49-F238E27FC236}">
                <a16:creationId xmlns:a16="http://schemas.microsoft.com/office/drawing/2014/main" id="{B8C77EF2-76F5-1B2E-5865-8BCDDFF0B3DC}"/>
              </a:ext>
            </a:extLst>
          </p:cNvPr>
          <p:cNvSpPr>
            <a:spLocks noGrp="1"/>
          </p:cNvSpPr>
          <p:nvPr>
            <p:ph idx="1"/>
          </p:nvPr>
        </p:nvSpPr>
        <p:spPr>
          <a:xfrm>
            <a:off x="371094" y="2718054"/>
            <a:ext cx="3438906" cy="3207258"/>
          </a:xfrm>
        </p:spPr>
        <p:txBody>
          <a:bodyPr anchor="t">
            <a:normAutofit/>
          </a:bodyPr>
          <a:lstStyle/>
          <a:p>
            <a:pPr marL="0" indent="0" algn="just">
              <a:buNone/>
            </a:pPr>
            <a:r>
              <a:rPr lang="en-US" sz="2400" dirty="0">
                <a:cs typeface="Calibri"/>
              </a:rPr>
              <a:t>Using confusion matrix, we determined the Accuracy of Predicting </a:t>
            </a:r>
            <a:r>
              <a:rPr lang="en-US" sz="2400" dirty="0" err="1">
                <a:cs typeface="Calibri"/>
              </a:rPr>
              <a:t>ChildPoverty</a:t>
            </a:r>
            <a:r>
              <a:rPr lang="en-US" sz="2400" dirty="0">
                <a:cs typeface="Calibri"/>
              </a:rPr>
              <a:t> through Deci-</a:t>
            </a:r>
            <a:r>
              <a:rPr lang="en-US" sz="2400" dirty="0" err="1">
                <a:cs typeface="Calibri"/>
              </a:rPr>
              <a:t>sion</a:t>
            </a:r>
            <a:r>
              <a:rPr lang="en-US" sz="2400" dirty="0">
                <a:cs typeface="Calibri"/>
              </a:rPr>
              <a:t> Tree Model is equal to 71.2% </a:t>
            </a:r>
            <a:endParaRPr lang="en-US" sz="2400"/>
          </a:p>
        </p:txBody>
      </p:sp>
      <p:pic>
        <p:nvPicPr>
          <p:cNvPr id="6" name="Picture 6" descr="Timeline&#10;&#10;Description automatically generated">
            <a:extLst>
              <a:ext uri="{FF2B5EF4-FFF2-40B4-BE49-F238E27FC236}">
                <a16:creationId xmlns:a16="http://schemas.microsoft.com/office/drawing/2014/main" id="{F0338F16-4F39-8D96-56C2-139401C2C3E0}"/>
              </a:ext>
            </a:extLst>
          </p:cNvPr>
          <p:cNvPicPr>
            <a:picLocks noChangeAspect="1"/>
          </p:cNvPicPr>
          <p:nvPr/>
        </p:nvPicPr>
        <p:blipFill>
          <a:blip r:embed="rId2"/>
          <a:stretch>
            <a:fillRect/>
          </a:stretch>
        </p:blipFill>
        <p:spPr>
          <a:xfrm>
            <a:off x="4901184" y="1619002"/>
            <a:ext cx="6922008" cy="3720579"/>
          </a:xfrm>
          <a:prstGeom prst="rect">
            <a:avLst/>
          </a:prstGeom>
        </p:spPr>
      </p:pic>
    </p:spTree>
    <p:extLst>
      <p:ext uri="{BB962C8B-B14F-4D97-AF65-F5344CB8AC3E}">
        <p14:creationId xmlns:p14="http://schemas.microsoft.com/office/powerpoint/2010/main" val="397286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Shape 20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1" name="Rectangle 21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D2562-B698-3219-4D63-ADCE718BBBB3}"/>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cs typeface="Calibri Light"/>
              </a:rPr>
              <a:t>XGBoost Model</a:t>
            </a:r>
            <a:endParaRPr lang="en-US" sz="4000" b="1">
              <a:solidFill>
                <a:srgbClr val="FFFFFF"/>
              </a:solidFill>
            </a:endParaRPr>
          </a:p>
        </p:txBody>
      </p:sp>
      <p:graphicFrame>
        <p:nvGraphicFramePr>
          <p:cNvPr id="197" name="Content Placeholder 2">
            <a:extLst>
              <a:ext uri="{FF2B5EF4-FFF2-40B4-BE49-F238E27FC236}">
                <a16:creationId xmlns:a16="http://schemas.microsoft.com/office/drawing/2014/main" id="{BB4B4761-DA41-F894-0386-DEC49AE6B05B}"/>
              </a:ext>
            </a:extLst>
          </p:cNvPr>
          <p:cNvGraphicFramePr>
            <a:graphicFrameLocks noGrp="1"/>
          </p:cNvGraphicFramePr>
          <p:nvPr>
            <p:ph idx="1"/>
            <p:extLst>
              <p:ext uri="{D42A27DB-BD31-4B8C-83A1-F6EECF244321}">
                <p14:modId xmlns:p14="http://schemas.microsoft.com/office/powerpoint/2010/main" val="9957437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63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F76C8-B318-BBC7-F976-1CEAEA852DD6}"/>
              </a:ext>
            </a:extLst>
          </p:cNvPr>
          <p:cNvSpPr>
            <a:spLocks noGrp="1"/>
          </p:cNvSpPr>
          <p:nvPr>
            <p:ph type="title"/>
          </p:nvPr>
        </p:nvSpPr>
        <p:spPr>
          <a:xfrm>
            <a:off x="586478" y="1683756"/>
            <a:ext cx="3115265" cy="2396359"/>
          </a:xfrm>
        </p:spPr>
        <p:txBody>
          <a:bodyPr anchor="b">
            <a:normAutofit/>
          </a:bodyPr>
          <a:lstStyle/>
          <a:p>
            <a:pPr algn="r"/>
            <a:r>
              <a:rPr lang="en-US" sz="3400">
                <a:solidFill>
                  <a:srgbClr val="FFFFFF"/>
                </a:solidFill>
                <a:cs typeface="Calibri Light"/>
              </a:rPr>
              <a:t>Hyperparameter tuning using K Fold Cross Validation</a:t>
            </a:r>
          </a:p>
        </p:txBody>
      </p:sp>
      <p:graphicFrame>
        <p:nvGraphicFramePr>
          <p:cNvPr id="5" name="Content Placeholder 2">
            <a:extLst>
              <a:ext uri="{FF2B5EF4-FFF2-40B4-BE49-F238E27FC236}">
                <a16:creationId xmlns:a16="http://schemas.microsoft.com/office/drawing/2014/main" id="{738F4520-CBCB-EE34-AF5D-E1331477D306}"/>
              </a:ext>
            </a:extLst>
          </p:cNvPr>
          <p:cNvGraphicFramePr>
            <a:graphicFrameLocks noGrp="1"/>
          </p:cNvGraphicFramePr>
          <p:nvPr>
            <p:ph idx="1"/>
            <p:extLst>
              <p:ext uri="{D42A27DB-BD31-4B8C-83A1-F6EECF244321}">
                <p14:modId xmlns:p14="http://schemas.microsoft.com/office/powerpoint/2010/main" val="126868648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58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1CCAD-BA5F-626B-1557-6E6AAB6CFF3F}"/>
              </a:ext>
            </a:extLst>
          </p:cNvPr>
          <p:cNvSpPr>
            <a:spLocks noGrp="1"/>
          </p:cNvSpPr>
          <p:nvPr>
            <p:ph type="title"/>
          </p:nvPr>
        </p:nvSpPr>
        <p:spPr>
          <a:xfrm>
            <a:off x="818984" y="3413009"/>
            <a:ext cx="4150581" cy="2617249"/>
          </a:xfrm>
        </p:spPr>
        <p:txBody>
          <a:bodyPr anchor="t">
            <a:normAutofit/>
          </a:bodyPr>
          <a:lstStyle/>
          <a:p>
            <a:pPr algn="r"/>
            <a:r>
              <a:rPr lang="en-US" sz="4000" b="1">
                <a:cs typeface="Calibri Light"/>
              </a:rPr>
              <a:t>Model Performance</a:t>
            </a:r>
            <a:endParaRPr lang="en-US" sz="4000" b="1"/>
          </a:p>
        </p:txBody>
      </p:sp>
      <p:pic>
        <p:nvPicPr>
          <p:cNvPr id="4" name="Picture 4" descr="Graphical user interface, text, application&#10;&#10;Description automatically generated">
            <a:extLst>
              <a:ext uri="{FF2B5EF4-FFF2-40B4-BE49-F238E27FC236}">
                <a16:creationId xmlns:a16="http://schemas.microsoft.com/office/drawing/2014/main" id="{4E0C04E1-1490-BE2E-FCF2-9E419C963F73}"/>
              </a:ext>
            </a:extLst>
          </p:cNvPr>
          <p:cNvPicPr>
            <a:picLocks noChangeAspect="1"/>
          </p:cNvPicPr>
          <p:nvPr/>
        </p:nvPicPr>
        <p:blipFill>
          <a:blip r:embed="rId2"/>
          <a:stretch>
            <a:fillRect/>
          </a:stretch>
        </p:blipFill>
        <p:spPr>
          <a:xfrm>
            <a:off x="556592" y="1627874"/>
            <a:ext cx="11139778" cy="1113977"/>
          </a:xfrm>
          <a:prstGeom prst="rect">
            <a:avLst/>
          </a:prstGeom>
        </p:spPr>
      </p:pic>
      <p:sp>
        <p:nvSpPr>
          <p:cNvPr id="3" name="Content Placeholder 2">
            <a:extLst>
              <a:ext uri="{FF2B5EF4-FFF2-40B4-BE49-F238E27FC236}">
                <a16:creationId xmlns:a16="http://schemas.microsoft.com/office/drawing/2014/main" id="{1079EE65-2BEF-262A-716A-63F78C00CA1D}"/>
              </a:ext>
            </a:extLst>
          </p:cNvPr>
          <p:cNvSpPr>
            <a:spLocks noGrp="1"/>
          </p:cNvSpPr>
          <p:nvPr>
            <p:ph idx="1"/>
          </p:nvPr>
        </p:nvSpPr>
        <p:spPr>
          <a:xfrm>
            <a:off x="5246415" y="3110046"/>
            <a:ext cx="6235268" cy="2920212"/>
          </a:xfrm>
        </p:spPr>
        <p:txBody>
          <a:bodyPr vert="horz" lIns="91440" tIns="45720" rIns="91440" bIns="45720" rtlCol="0" anchor="t">
            <a:noAutofit/>
          </a:bodyPr>
          <a:lstStyle/>
          <a:p>
            <a:r>
              <a:rPr lang="en-US" sz="1700">
                <a:ea typeface="+mn-lt"/>
                <a:cs typeface="+mn-lt"/>
              </a:rPr>
              <a:t>The model's accuracy achieved was 84.36% at predicting whether a census tract will exhibit high child poverty and 80.09% at predicting whether it has above average child poverty. In terms of explicit accuracy, the model estimate fell withing the error boundary of the actual child poverty rate only 32.94% of the time, indicating that without information on household income it is extremely difficult to predict specific child poverty rates.</a:t>
            </a:r>
          </a:p>
          <a:p>
            <a:endParaRPr lang="en-US" sz="1700">
              <a:cs typeface="Calibri"/>
            </a:endParaRPr>
          </a:p>
          <a:p>
            <a:endParaRPr lang="en-US" sz="1700">
              <a:cs typeface="Calibri"/>
            </a:endParaRPr>
          </a:p>
        </p:txBody>
      </p:sp>
      <p:sp>
        <p:nvSpPr>
          <p:cNvPr id="20" name="Rectangle 19">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98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BCD028-86D4-AEB2-475B-DD451FF0CD64}"/>
              </a:ext>
            </a:extLst>
          </p:cNvPr>
          <p:cNvSpPr>
            <a:spLocks noGrp="1"/>
          </p:cNvSpPr>
          <p:nvPr>
            <p:ph type="title"/>
          </p:nvPr>
        </p:nvSpPr>
        <p:spPr>
          <a:xfrm>
            <a:off x="838200" y="365125"/>
            <a:ext cx="10515600" cy="1325563"/>
          </a:xfrm>
        </p:spPr>
        <p:txBody>
          <a:bodyPr>
            <a:normAutofit/>
          </a:bodyPr>
          <a:lstStyle/>
          <a:p>
            <a:r>
              <a:rPr lang="en-US" b="1" dirty="0">
                <a:cs typeface="Calibri Light" panose="020F0302020204030204"/>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C1D5E5-7D5C-2EA4-79F8-144D91A7CF6A}"/>
              </a:ext>
            </a:extLst>
          </p:cNvPr>
          <p:cNvSpPr>
            <a:spLocks noGrp="1"/>
          </p:cNvSpPr>
          <p:nvPr>
            <p:ph idx="1"/>
          </p:nvPr>
        </p:nvSpPr>
        <p:spPr>
          <a:xfrm>
            <a:off x="838200" y="1476758"/>
            <a:ext cx="10506420" cy="4700205"/>
          </a:xfrm>
        </p:spPr>
        <p:txBody>
          <a:bodyPr vert="horz" lIns="91440" tIns="45720" rIns="91440" bIns="45720" rtlCol="0" anchor="t">
            <a:normAutofit/>
          </a:bodyPr>
          <a:lstStyle/>
          <a:p>
            <a:pPr algn="just"/>
            <a:r>
              <a:rPr lang="en-US" sz="1800" dirty="0">
                <a:ea typeface="+mn-lt"/>
                <a:cs typeface="+mn-lt"/>
              </a:rPr>
              <a:t>There is a strong inverse relationship between household income and child poverty, where child poverty rates sharply decrease when household income reaches around $45,000 and per capita income reaches around $30,000. The decline in child poverty becomes more gradual thereafter until it approaches 0%. </a:t>
            </a:r>
            <a:endParaRPr lang="en-US" sz="1800">
              <a:ea typeface="+mn-lt"/>
              <a:cs typeface="+mn-lt"/>
            </a:endParaRPr>
          </a:p>
          <a:p>
            <a:pPr algn="just"/>
            <a:r>
              <a:rPr lang="en-US" sz="1800" dirty="0">
                <a:ea typeface="+mn-lt"/>
                <a:cs typeface="+mn-lt"/>
              </a:rPr>
              <a:t>It's important to note that the correlation between child poverty rates and overall poverty rates is very strong, but the relative increase in each variable varies due to differences in average household composition.</a:t>
            </a:r>
            <a:endParaRPr lang="en-US" sz="1800" dirty="0">
              <a:cs typeface="Calibri" panose="020F0502020204030204"/>
            </a:endParaRPr>
          </a:p>
          <a:p>
            <a:pPr algn="just"/>
            <a:r>
              <a:rPr lang="en-US" sz="1800" dirty="0">
                <a:ea typeface="+mn-lt"/>
                <a:cs typeface="+mn-lt"/>
              </a:rPr>
              <a:t>Demographics: Child poverty tends to increase with a higher proportion of women in the population and decrease with a higher proportion of males, although the correlation with gender is weak.</a:t>
            </a:r>
          </a:p>
          <a:p>
            <a:pPr algn="just"/>
            <a:r>
              <a:rPr lang="en-US" sz="1800" dirty="0">
                <a:ea typeface="+mn-lt"/>
                <a:cs typeface="+mn-lt"/>
              </a:rPr>
              <a:t>Via multiple imputation and boosted regression it was possible to model the estimated child poverty rates for census tracts in New York City without any household or personal income data.</a:t>
            </a:r>
            <a:endParaRPr lang="en-US" sz="1800" dirty="0">
              <a:cs typeface="Calibri" panose="020F0502020204030204"/>
            </a:endParaRPr>
          </a:p>
          <a:p>
            <a:pPr algn="just"/>
            <a:r>
              <a:rPr lang="en-US" sz="1800" dirty="0">
                <a:ea typeface="+mn-lt"/>
                <a:cs typeface="+mn-lt"/>
              </a:rPr>
              <a:t>Decision Tree Model fails to deliver the prediction in Child Poverty due to missing values in the Dataset.</a:t>
            </a:r>
          </a:p>
          <a:p>
            <a:pPr algn="just"/>
            <a:r>
              <a:rPr lang="en-US" sz="1800" dirty="0">
                <a:ea typeface="+mn-lt"/>
                <a:cs typeface="+mn-lt"/>
              </a:rPr>
              <a:t>The model successfully predicted the condition of High Child Poverty (child poverty rates in the upper quartile of the city as a whole) with a minimum of 80% accuracy.</a:t>
            </a:r>
            <a:endParaRPr lang="en-US" sz="1800" dirty="0">
              <a:cs typeface="Calibri" panose="020F0502020204030204"/>
            </a:endParaRPr>
          </a:p>
          <a:p>
            <a:pPr algn="just"/>
            <a:r>
              <a:rPr lang="en-US" sz="1800" dirty="0">
                <a:ea typeface="+mn-lt"/>
                <a:cs typeface="+mn-lt"/>
              </a:rPr>
              <a:t>The model successfully predicted the condition of Above Average Child Poverty (child poverty rates above the median of the city as a whole) with a minimum of 75% accuracy.</a:t>
            </a:r>
            <a:endParaRPr lang="en-US" sz="1800" dirty="0">
              <a:cs typeface="Calibri" panose="020F0502020204030204"/>
            </a:endParaRPr>
          </a:p>
          <a:p>
            <a:pPr algn="just"/>
            <a:endParaRPr lang="en-US" sz="1800">
              <a:cs typeface="Calibri" panose="020F0502020204030204"/>
            </a:endParaRPr>
          </a:p>
        </p:txBody>
      </p:sp>
    </p:spTree>
    <p:extLst>
      <p:ext uri="{BB962C8B-B14F-4D97-AF65-F5344CB8AC3E}">
        <p14:creationId xmlns:p14="http://schemas.microsoft.com/office/powerpoint/2010/main" val="74001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CBED7-EF00-7DEC-643C-000F7A6E62ED}"/>
              </a:ext>
            </a:extLst>
          </p:cNvPr>
          <p:cNvSpPr>
            <a:spLocks noGrp="1"/>
          </p:cNvSpPr>
          <p:nvPr>
            <p:ph type="title"/>
          </p:nvPr>
        </p:nvSpPr>
        <p:spPr>
          <a:xfrm>
            <a:off x="5297762" y="329184"/>
            <a:ext cx="6251110" cy="1783080"/>
          </a:xfrm>
        </p:spPr>
        <p:txBody>
          <a:bodyPr anchor="b">
            <a:normAutofit/>
          </a:bodyPr>
          <a:lstStyle/>
          <a:p>
            <a:r>
              <a:rPr lang="en-US" sz="5400" b="1">
                <a:cs typeface="Calibri Light"/>
              </a:rPr>
              <a:t>References</a:t>
            </a:r>
          </a:p>
        </p:txBody>
      </p:sp>
      <p:pic>
        <p:nvPicPr>
          <p:cNvPr id="5" name="Picture 4" descr="Abstract blurred public library with bookshelves">
            <a:extLst>
              <a:ext uri="{FF2B5EF4-FFF2-40B4-BE49-F238E27FC236}">
                <a16:creationId xmlns:a16="http://schemas.microsoft.com/office/drawing/2014/main" id="{81074EA9-765D-3D62-62F1-0732BAB4D610}"/>
              </a:ext>
            </a:extLst>
          </p:cNvPr>
          <p:cNvPicPr>
            <a:picLocks noChangeAspect="1"/>
          </p:cNvPicPr>
          <p:nvPr/>
        </p:nvPicPr>
        <p:blipFill rotWithShape="1">
          <a:blip r:embed="rId2"/>
          <a:srcRect l="16374" r="38298"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5B76C5-19EF-3F88-2E22-EF8DB7A00637}"/>
              </a:ext>
            </a:extLst>
          </p:cNvPr>
          <p:cNvSpPr>
            <a:spLocks noGrp="1"/>
          </p:cNvSpPr>
          <p:nvPr>
            <p:ph idx="1"/>
          </p:nvPr>
        </p:nvSpPr>
        <p:spPr>
          <a:xfrm>
            <a:off x="5297762" y="2706624"/>
            <a:ext cx="6251110" cy="3483864"/>
          </a:xfrm>
        </p:spPr>
        <p:txBody>
          <a:bodyPr vert="horz" lIns="91440" tIns="45720" rIns="91440" bIns="45720" rtlCol="0">
            <a:normAutofit/>
          </a:bodyPr>
          <a:lstStyle/>
          <a:p>
            <a:r>
              <a:rPr lang="en-US" sz="1700">
                <a:ea typeface="+mn-lt"/>
                <a:cs typeface="+mn-lt"/>
              </a:rPr>
              <a:t>1.</a:t>
            </a:r>
            <a:r>
              <a:rPr lang="en-US" sz="1700">
                <a:latin typeface="Times New Roman"/>
                <a:cs typeface="Times New Roman"/>
              </a:rPr>
              <a:t>     </a:t>
            </a:r>
            <a:r>
              <a:rPr lang="en-US" sz="1700">
                <a:ea typeface="+mn-lt"/>
                <a:cs typeface="+mn-lt"/>
              </a:rPr>
              <a:t>What is XGBoost? (n.d.). NVIDIA Data Science Glossary. </a:t>
            </a:r>
            <a:r>
              <a:rPr lang="en-US" sz="1700">
                <a:ea typeface="+mn-lt"/>
                <a:cs typeface="+mn-lt"/>
                <a:hlinkClick r:id="rId3"/>
              </a:rPr>
              <a:t>https://www.nvidia.com/en-us/glossary/data-science/xgboost/#:~:text=XGBoost%2C%20which%20stands%20for%20Extreme,%2C%20classification%2C%20and%20ranking%20problems</a:t>
            </a:r>
            <a:endParaRPr lang="en-US" sz="1700">
              <a:cs typeface="Calibri" panose="020F0502020204030204"/>
            </a:endParaRPr>
          </a:p>
          <a:p>
            <a:r>
              <a:rPr lang="en-US" sz="1700">
                <a:ea typeface="+mn-lt"/>
                <a:cs typeface="+mn-lt"/>
              </a:rPr>
              <a:t>2.</a:t>
            </a:r>
            <a:r>
              <a:rPr lang="en-US" sz="1700">
                <a:latin typeface="Times New Roman"/>
                <a:cs typeface="Times New Roman"/>
              </a:rPr>
              <a:t>     </a:t>
            </a:r>
            <a:r>
              <a:rPr lang="en-US" sz="1700">
                <a:ea typeface="+mn-lt"/>
                <a:cs typeface="+mn-lt"/>
              </a:rPr>
              <a:t>Brownlee, J. (2021). A Gentle Introduction to XGBoost for Applied Machine Learning. MachineLearningMastery.com. </a:t>
            </a:r>
            <a:r>
              <a:rPr lang="en-US" sz="1700">
                <a:ea typeface="+mn-lt"/>
                <a:cs typeface="+mn-lt"/>
                <a:hlinkClick r:id="rId4"/>
              </a:rPr>
              <a:t>https://machinelearningmastery.com/gentle-introduction-xgboost-applied-machine-learning/</a:t>
            </a:r>
            <a:endParaRPr lang="en-US" sz="1700">
              <a:cs typeface="Calibri"/>
            </a:endParaRPr>
          </a:p>
          <a:p>
            <a:r>
              <a:rPr lang="en-US" sz="1700">
                <a:ea typeface="+mn-lt"/>
                <a:cs typeface="+mn-lt"/>
              </a:rPr>
              <a:t>Dataset: New York City Census Data. (2017, August 4). Kaggle. </a:t>
            </a:r>
            <a:r>
              <a:rPr lang="en-US" sz="1700">
                <a:ea typeface="+mn-lt"/>
                <a:cs typeface="+mn-lt"/>
                <a:hlinkClick r:id="rId5"/>
              </a:rPr>
              <a:t>https://www.kaggle.com/datasets/muonneutrino/new-york-city-census-data</a:t>
            </a:r>
            <a:r>
              <a:rPr lang="en-US" sz="1700">
                <a:ea typeface="+mn-lt"/>
                <a:cs typeface="+mn-lt"/>
              </a:rPr>
              <a:t> </a:t>
            </a:r>
          </a:p>
        </p:txBody>
      </p:sp>
    </p:spTree>
    <p:extLst>
      <p:ext uri="{BB962C8B-B14F-4D97-AF65-F5344CB8AC3E}">
        <p14:creationId xmlns:p14="http://schemas.microsoft.com/office/powerpoint/2010/main" val="285896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BE186C7E-761F-41CD-93AA-F2CA99ABFFF3}"/>
              </a:ext>
            </a:extLst>
          </p:cNvPr>
          <p:cNvPicPr>
            <a:picLocks noChangeAspect="1"/>
          </p:cNvPicPr>
          <p:nvPr/>
        </p:nvPicPr>
        <p:blipFill rotWithShape="1">
          <a:blip r:embed="rId2"/>
          <a:srcRect l="30031" t="9090" r="7" b="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334BA6-B732-F9CF-6B79-E9E4715E9DB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 ??</a:t>
            </a:r>
          </a:p>
        </p:txBody>
      </p:sp>
      <p:sp>
        <p:nvSpPr>
          <p:cNvPr id="3" name="Content Placeholder 2">
            <a:extLst>
              <a:ext uri="{FF2B5EF4-FFF2-40B4-BE49-F238E27FC236}">
                <a16:creationId xmlns:a16="http://schemas.microsoft.com/office/drawing/2014/main" id="{F163B0A4-B754-261D-7A94-68F8F2F95C3B}"/>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a:t>Thank you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6171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E1C0D-FC4A-2CC3-9AD2-B929FAC662B4}"/>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dirty="0"/>
              <a:t>Table Of Contents</a:t>
            </a:r>
          </a:p>
        </p:txBody>
      </p:sp>
      <p:sp>
        <p:nvSpPr>
          <p:cNvPr id="2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602AD5B-BDCB-AFAA-FD00-2472B8B7A4E5}"/>
              </a:ext>
            </a:extLst>
          </p:cNvPr>
          <p:cNvSpPr txBox="1">
            <a:spLocks/>
          </p:cNvSpPr>
          <p:nvPr/>
        </p:nvSpPr>
        <p:spPr>
          <a:xfrm>
            <a:off x="640080" y="2872899"/>
            <a:ext cx="4243589" cy="332066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200" dirty="0">
                <a:latin typeface="+mn-lt"/>
                <a:ea typeface="+mn-ea"/>
                <a:cs typeface="+mn-cs"/>
              </a:rPr>
              <a:t>Introduction</a:t>
            </a:r>
          </a:p>
          <a:p>
            <a:pPr indent="-228600">
              <a:spcAft>
                <a:spcPts val="600"/>
              </a:spcAft>
              <a:buFont typeface="Arial" panose="020B0604020202020204" pitchFamily="34" charset="0"/>
              <a:buChar char="•"/>
            </a:pPr>
            <a:r>
              <a:rPr lang="en-US" sz="2200" dirty="0">
                <a:latin typeface="+mn-lt"/>
                <a:ea typeface="+mn-ea"/>
                <a:cs typeface="+mn-cs"/>
              </a:rPr>
              <a:t>Business Questions</a:t>
            </a:r>
            <a:endParaRPr lang="en-US" sz="2200" dirty="0">
              <a:latin typeface="+mn-lt"/>
              <a:ea typeface="+mn-ea"/>
              <a:cs typeface="Calibri"/>
            </a:endParaRPr>
          </a:p>
          <a:p>
            <a:pPr indent="-228600">
              <a:spcAft>
                <a:spcPts val="600"/>
              </a:spcAft>
              <a:buFont typeface="Arial" panose="020B0604020202020204" pitchFamily="34" charset="0"/>
              <a:buChar char="•"/>
            </a:pPr>
            <a:r>
              <a:rPr lang="en-US" sz="2200" dirty="0">
                <a:latin typeface="+mn-lt"/>
                <a:ea typeface="+mn-ea"/>
                <a:cs typeface="+mn-cs"/>
              </a:rPr>
              <a:t>EDA</a:t>
            </a:r>
            <a:endParaRPr lang="en-US" sz="2200" dirty="0">
              <a:latin typeface="+mn-lt"/>
              <a:ea typeface="+mn-ea"/>
              <a:cs typeface="Calibri"/>
            </a:endParaRPr>
          </a:p>
          <a:p>
            <a:pPr indent="-228600">
              <a:spcAft>
                <a:spcPts val="600"/>
              </a:spcAft>
              <a:buFont typeface="Arial" panose="020B0604020202020204" pitchFamily="34" charset="0"/>
              <a:buChar char="•"/>
            </a:pPr>
            <a:r>
              <a:rPr lang="en-US" sz="2200" dirty="0">
                <a:latin typeface="+mn-lt"/>
                <a:ea typeface="+mn-ea"/>
                <a:cs typeface="+mn-cs"/>
              </a:rPr>
              <a:t>Decision Tree Model Performance</a:t>
            </a:r>
            <a:endParaRPr lang="en-US" sz="2200" dirty="0">
              <a:latin typeface="+mn-lt"/>
              <a:ea typeface="+mn-ea"/>
              <a:cs typeface="Calibri"/>
            </a:endParaRPr>
          </a:p>
          <a:p>
            <a:pPr indent="-228600">
              <a:spcAft>
                <a:spcPts val="600"/>
              </a:spcAft>
              <a:buFont typeface="Arial" panose="020B0604020202020204" pitchFamily="34" charset="0"/>
              <a:buChar char="•"/>
            </a:pPr>
            <a:r>
              <a:rPr lang="en-US" sz="2200" dirty="0" err="1">
                <a:latin typeface="+mn-lt"/>
                <a:ea typeface="+mn-ea"/>
                <a:cs typeface="+mn-cs"/>
              </a:rPr>
              <a:t>XgBoost</a:t>
            </a:r>
            <a:r>
              <a:rPr lang="en-US" sz="2200" dirty="0">
                <a:latin typeface="+mn-lt"/>
                <a:ea typeface="+mn-ea"/>
                <a:cs typeface="+mn-cs"/>
              </a:rPr>
              <a:t> Model Performance</a:t>
            </a:r>
            <a:endParaRPr lang="en-US" sz="2200" dirty="0">
              <a:latin typeface="+mn-lt"/>
              <a:ea typeface="+mn-ea"/>
              <a:cs typeface="Calibri"/>
            </a:endParaRPr>
          </a:p>
          <a:p>
            <a:pPr indent="-228600">
              <a:spcAft>
                <a:spcPts val="600"/>
              </a:spcAft>
              <a:buFont typeface="Arial" panose="020B0604020202020204" pitchFamily="34" charset="0"/>
              <a:buChar char="•"/>
            </a:pPr>
            <a:r>
              <a:rPr lang="en-US" sz="2200" dirty="0">
                <a:latin typeface="+mn-lt"/>
                <a:ea typeface="+mn-ea"/>
                <a:cs typeface="+mn-cs"/>
              </a:rPr>
              <a:t>Conclusion</a:t>
            </a:r>
          </a:p>
          <a:p>
            <a:pPr indent="-228600">
              <a:spcAft>
                <a:spcPts val="600"/>
              </a:spcAft>
              <a:buFont typeface="Arial" panose="020B0604020202020204" pitchFamily="34" charset="0"/>
              <a:buChar char="•"/>
            </a:pPr>
            <a:r>
              <a:rPr lang="en-US" sz="2200" dirty="0">
                <a:latin typeface="+mn-lt"/>
                <a:ea typeface="+mn-ea"/>
                <a:cs typeface="+mn-cs"/>
              </a:rPr>
              <a:t>References</a:t>
            </a:r>
          </a:p>
          <a:p>
            <a:pPr indent="-228600">
              <a:spcAft>
                <a:spcPts val="600"/>
              </a:spcAft>
              <a:buFont typeface="Arial" panose="020B0604020202020204" pitchFamily="34" charset="0"/>
              <a:buChar char="•"/>
            </a:pPr>
            <a:endParaRPr lang="en-US" sz="2200">
              <a:latin typeface="+mn-lt"/>
              <a:ea typeface="+mn-ea"/>
              <a:cs typeface="+mn-cs"/>
            </a:endParaRPr>
          </a:p>
          <a:p>
            <a:pPr indent="-228600">
              <a:spcAft>
                <a:spcPts val="600"/>
              </a:spcAft>
              <a:buFont typeface="Arial" panose="020B0604020202020204" pitchFamily="34" charset="0"/>
              <a:buChar char="•"/>
            </a:pPr>
            <a:endParaRPr lang="en-US" sz="2200">
              <a:latin typeface="+mn-lt"/>
              <a:ea typeface="+mn-ea"/>
              <a:cs typeface="+mn-cs"/>
            </a:endParaRPr>
          </a:p>
        </p:txBody>
      </p:sp>
      <p:pic>
        <p:nvPicPr>
          <p:cNvPr id="5" name="Picture 4" descr="Stack of magazines on table">
            <a:extLst>
              <a:ext uri="{FF2B5EF4-FFF2-40B4-BE49-F238E27FC236}">
                <a16:creationId xmlns:a16="http://schemas.microsoft.com/office/drawing/2014/main" id="{962F4B3F-1E1B-01FA-FC61-7A53641F2DE6}"/>
              </a:ext>
            </a:extLst>
          </p:cNvPr>
          <p:cNvPicPr>
            <a:picLocks noChangeAspect="1"/>
          </p:cNvPicPr>
          <p:nvPr/>
        </p:nvPicPr>
        <p:blipFill rotWithShape="1">
          <a:blip r:embed="rId2"/>
          <a:srcRect l="16525" r="1652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3580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57939-E423-DE47-0C17-4110A8046F39}"/>
              </a:ext>
            </a:extLst>
          </p:cNvPr>
          <p:cNvSpPr>
            <a:spLocks noGrp="1"/>
          </p:cNvSpPr>
          <p:nvPr>
            <p:ph type="title"/>
          </p:nvPr>
        </p:nvSpPr>
        <p:spPr>
          <a:xfrm>
            <a:off x="686834" y="1153572"/>
            <a:ext cx="3200400" cy="4461163"/>
          </a:xfrm>
        </p:spPr>
        <p:txBody>
          <a:bodyPr>
            <a:normAutofit/>
          </a:bodyPr>
          <a:lstStyle/>
          <a:p>
            <a:r>
              <a:rPr lang="en-US" sz="3700" b="1">
                <a:solidFill>
                  <a:srgbClr val="FFFFFF"/>
                </a:solidFill>
                <a:cs typeface="Calibri Light"/>
              </a:rPr>
              <a:t>INTRODUCTION</a:t>
            </a:r>
            <a:endParaRPr lang="en-US" sz="3700" b="1">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EC234849-7E98-4B41-53E4-33BFEAAA8307}"/>
              </a:ext>
            </a:extLst>
          </p:cNvPr>
          <p:cNvSpPr>
            <a:spLocks noGrp="1"/>
          </p:cNvSpPr>
          <p:nvPr>
            <p:ph idx="1"/>
          </p:nvPr>
        </p:nvSpPr>
        <p:spPr>
          <a:xfrm>
            <a:off x="4318778" y="591344"/>
            <a:ext cx="7035021" cy="5952847"/>
          </a:xfrm>
        </p:spPr>
        <p:txBody>
          <a:bodyPr vert="horz" lIns="91440" tIns="45720" rIns="91440" bIns="45720" rtlCol="0" anchor="ctr">
            <a:noAutofit/>
          </a:bodyPr>
          <a:lstStyle/>
          <a:p>
            <a:pPr algn="just"/>
            <a:r>
              <a:rPr lang="en-US" sz="2000" dirty="0">
                <a:latin typeface="Times New Roman"/>
                <a:cs typeface="Times New Roman"/>
              </a:rPr>
              <a:t>Child poverty remains an enduring global challenge with far-reaching consequences for the well-being of children, including their health and education. However, accurately measuring child poverty rates can be difficult, especially in low-income countries or regions with limited resources. In such cases, alternative indicators such as income levels can provide valuable insights into estimating child poverty rates and understanding the scale of the issue.</a:t>
            </a:r>
            <a:endParaRPr lang="en-US" sz="2000" dirty="0">
              <a:cs typeface="Calibri" panose="020F0502020204030204"/>
            </a:endParaRPr>
          </a:p>
          <a:p>
            <a:pPr algn="just"/>
            <a:r>
              <a:rPr lang="en-US" sz="2000" dirty="0">
                <a:latin typeface="Times New Roman"/>
                <a:cs typeface="Times New Roman"/>
              </a:rPr>
              <a:t>The US Census dataset is an invaluable source of comprehensive information on the population and demographics of the country. It is widely utilized by government agencies, researchers, businesses, and community organizations to shape policy decisions, planning processes, and community development initiatives. The concept of census tracts ensures that data collected is representative and reliable by designing geographic regions with similar population sizes.</a:t>
            </a:r>
            <a:endParaRPr lang="en-US" sz="2000" dirty="0">
              <a:cs typeface="Calibri" panose="020F0502020204030204"/>
            </a:endParaRPr>
          </a:p>
          <a:p>
            <a:endParaRPr lang="en-US" sz="2000" dirty="0">
              <a:cs typeface="Calibri" panose="020F0502020204030204"/>
            </a:endParaRPr>
          </a:p>
        </p:txBody>
      </p:sp>
    </p:spTree>
    <p:extLst>
      <p:ext uri="{BB962C8B-B14F-4D97-AF65-F5344CB8AC3E}">
        <p14:creationId xmlns:p14="http://schemas.microsoft.com/office/powerpoint/2010/main" val="373237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2F84D-6CB9-0D48-5CC4-EA58973DEA11}"/>
              </a:ext>
            </a:extLst>
          </p:cNvPr>
          <p:cNvSpPr>
            <a:spLocks noGrp="1"/>
          </p:cNvSpPr>
          <p:nvPr>
            <p:ph type="title"/>
          </p:nvPr>
        </p:nvSpPr>
        <p:spPr>
          <a:xfrm>
            <a:off x="635000" y="640823"/>
            <a:ext cx="3418659" cy="5583148"/>
          </a:xfrm>
        </p:spPr>
        <p:txBody>
          <a:bodyPr anchor="ctr">
            <a:normAutofit/>
          </a:bodyPr>
          <a:lstStyle/>
          <a:p>
            <a:r>
              <a:rPr lang="en-US" sz="5400">
                <a:cs typeface="Calibri Light"/>
              </a:rPr>
              <a:t>Business Question</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345C021F-3934-256C-136F-078C9842E311}"/>
              </a:ext>
            </a:extLst>
          </p:cNvPr>
          <p:cNvGraphicFramePr>
            <a:graphicFrameLocks noGrp="1"/>
          </p:cNvGraphicFramePr>
          <p:nvPr>
            <p:ph idx="1"/>
            <p:extLst>
              <p:ext uri="{D42A27DB-BD31-4B8C-83A1-F6EECF244321}">
                <p14:modId xmlns:p14="http://schemas.microsoft.com/office/powerpoint/2010/main" val="278376867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55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CA2C221-D2E3-D106-D3E4-83CE06F749EB}"/>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Exploratory Data Analysis</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14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41F8BEA-1525-2E72-F47D-C179B5D671A1}"/>
              </a:ext>
            </a:extLst>
          </p:cNvPr>
          <p:cNvPicPr>
            <a:picLocks noGrp="1" noChangeAspect="1"/>
          </p:cNvPicPr>
          <p:nvPr>
            <p:ph idx="1"/>
          </p:nvPr>
        </p:nvPicPr>
        <p:blipFill>
          <a:blip r:embed="rId2"/>
          <a:stretch>
            <a:fillRect/>
          </a:stretch>
        </p:blipFill>
        <p:spPr>
          <a:xfrm>
            <a:off x="4211638" y="639763"/>
            <a:ext cx="7337425" cy="931863"/>
          </a:xfrm>
        </p:spPr>
      </p:pic>
      <p:pic>
        <p:nvPicPr>
          <p:cNvPr id="5" name="Picture 5" descr="Chart, histogram&#10;&#10;Description automatically generated">
            <a:extLst>
              <a:ext uri="{FF2B5EF4-FFF2-40B4-BE49-F238E27FC236}">
                <a16:creationId xmlns:a16="http://schemas.microsoft.com/office/drawing/2014/main" id="{B46F8377-9B18-79DB-1E84-D6B10E0EB51F}"/>
              </a:ext>
            </a:extLst>
          </p:cNvPr>
          <p:cNvPicPr>
            <a:picLocks noChangeAspect="1"/>
          </p:cNvPicPr>
          <p:nvPr/>
        </p:nvPicPr>
        <p:blipFill>
          <a:blip r:embed="rId3"/>
          <a:stretch>
            <a:fillRect/>
          </a:stretch>
        </p:blipFill>
        <p:spPr>
          <a:xfrm>
            <a:off x="4211638" y="1639888"/>
            <a:ext cx="7337425" cy="4578350"/>
          </a:xfrm>
          <a:prstGeom prst="rect">
            <a:avLst/>
          </a:prstGeom>
        </p:spPr>
      </p:pic>
      <p:sp>
        <p:nvSpPr>
          <p:cNvPr id="2" name="Title 1">
            <a:extLst>
              <a:ext uri="{FF2B5EF4-FFF2-40B4-BE49-F238E27FC236}">
                <a16:creationId xmlns:a16="http://schemas.microsoft.com/office/drawing/2014/main" id="{27ACB19B-FAC9-0047-AA19-10850F7BC1B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rgbClr val="FFFFFF"/>
                </a:solidFill>
                <a:cs typeface="Calibri Light"/>
              </a:rPr>
              <a:t>Data Distribution</a:t>
            </a:r>
            <a:endParaRPr lang="en-US" sz="3200" b="1" kern="1200" dirty="0">
              <a:solidFill>
                <a:srgbClr val="FFFFFF"/>
              </a:solidFill>
              <a:latin typeface="+mj-lt"/>
              <a:cs typeface="Calibri Light"/>
            </a:endParaRPr>
          </a:p>
        </p:txBody>
      </p:sp>
    </p:spTree>
    <p:extLst>
      <p:ext uri="{BB962C8B-B14F-4D97-AF65-F5344CB8AC3E}">
        <p14:creationId xmlns:p14="http://schemas.microsoft.com/office/powerpoint/2010/main" val="170645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1DBCB-885C-821A-9652-3D300BC99C49}"/>
              </a:ext>
            </a:extLst>
          </p:cNvPr>
          <p:cNvSpPr>
            <a:spLocks noGrp="1"/>
          </p:cNvSpPr>
          <p:nvPr>
            <p:ph type="title"/>
          </p:nvPr>
        </p:nvSpPr>
        <p:spPr>
          <a:xfrm>
            <a:off x="630936" y="639520"/>
            <a:ext cx="3429000" cy="1719072"/>
          </a:xfrm>
        </p:spPr>
        <p:txBody>
          <a:bodyPr anchor="b">
            <a:normAutofit/>
          </a:bodyPr>
          <a:lstStyle/>
          <a:p>
            <a:r>
              <a:rPr lang="en-US" sz="4600">
                <a:cs typeface="Calibri Light"/>
              </a:rPr>
              <a:t>Population by NYC Areas</a:t>
            </a:r>
            <a:endParaRPr lang="en-US" sz="4600"/>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14">
            <a:extLst>
              <a:ext uri="{FF2B5EF4-FFF2-40B4-BE49-F238E27FC236}">
                <a16:creationId xmlns:a16="http://schemas.microsoft.com/office/drawing/2014/main" id="{74CB7C5B-1B9D-BD63-51B5-533FCB8248E9}"/>
              </a:ext>
            </a:extLst>
          </p:cNvPr>
          <p:cNvSpPr>
            <a:spLocks noGrp="1"/>
          </p:cNvSpPr>
          <p:nvPr>
            <p:ph idx="1"/>
          </p:nvPr>
        </p:nvSpPr>
        <p:spPr>
          <a:xfrm>
            <a:off x="640116" y="2807208"/>
            <a:ext cx="3787048" cy="3410712"/>
          </a:xfrm>
        </p:spPr>
        <p:txBody>
          <a:bodyPr vert="horz" lIns="91440" tIns="45720" rIns="91440" bIns="45720" rtlCol="0" anchor="t">
            <a:noAutofit/>
          </a:bodyPr>
          <a:lstStyle/>
          <a:p>
            <a:pPr algn="just"/>
            <a:r>
              <a:rPr lang="en-US" sz="1800" dirty="0">
                <a:latin typeface="Times New Roman"/>
                <a:cs typeface="Times New Roman"/>
              </a:rPr>
              <a:t>the visualization reveals that Brooklyn is relatively close to the median population distribution of NYC, while other boroughs like Manhattan may exhibit different patterns.</a:t>
            </a:r>
            <a:endParaRPr lang="en-US" sz="1800">
              <a:cs typeface="Calibri" panose="020F0502020204030204"/>
            </a:endParaRPr>
          </a:p>
          <a:p>
            <a:pPr algn="just"/>
            <a:r>
              <a:rPr lang="en-US" sz="1800" dirty="0">
                <a:latin typeface="Times New Roman"/>
                <a:cs typeface="Times New Roman"/>
              </a:rPr>
              <a:t>By identifying areas with unique population characteristics and needs, decision-makers can allocate resources and support more effectively, ensuring that the diverse needs of different communities are adequately addressed</a:t>
            </a:r>
            <a:endParaRPr lang="en-US" sz="1400" dirty="0">
              <a:cs typeface="Calibri"/>
            </a:endParaRPr>
          </a:p>
        </p:txBody>
      </p:sp>
      <p:pic>
        <p:nvPicPr>
          <p:cNvPr id="11" name="Picture 11" descr="Chart, box and whisker chart&#10;&#10;Description automatically generated">
            <a:extLst>
              <a:ext uri="{FF2B5EF4-FFF2-40B4-BE49-F238E27FC236}">
                <a16:creationId xmlns:a16="http://schemas.microsoft.com/office/drawing/2014/main" id="{EE0D764E-A741-9720-DD16-0B0D50BC1E2F}"/>
              </a:ext>
            </a:extLst>
          </p:cNvPr>
          <p:cNvPicPr>
            <a:picLocks noChangeAspect="1"/>
          </p:cNvPicPr>
          <p:nvPr/>
        </p:nvPicPr>
        <p:blipFill>
          <a:blip r:embed="rId2"/>
          <a:stretch>
            <a:fillRect/>
          </a:stretch>
        </p:blipFill>
        <p:spPr>
          <a:xfrm>
            <a:off x="4654296" y="1271587"/>
            <a:ext cx="6903720" cy="4314825"/>
          </a:xfrm>
          <a:prstGeom prst="rect">
            <a:avLst/>
          </a:prstGeom>
        </p:spPr>
      </p:pic>
    </p:spTree>
    <p:extLst>
      <p:ext uri="{BB962C8B-B14F-4D97-AF65-F5344CB8AC3E}">
        <p14:creationId xmlns:p14="http://schemas.microsoft.com/office/powerpoint/2010/main" val="339131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A6959E-F7AE-11B7-8AF7-9C8C288472BB}"/>
              </a:ext>
            </a:extLst>
          </p:cNvPr>
          <p:cNvSpPr>
            <a:spLocks noGrp="1"/>
          </p:cNvSpPr>
          <p:nvPr>
            <p:ph type="title"/>
          </p:nvPr>
        </p:nvSpPr>
        <p:spPr>
          <a:xfrm>
            <a:off x="630936" y="457200"/>
            <a:ext cx="4343400" cy="1929384"/>
          </a:xfrm>
        </p:spPr>
        <p:txBody>
          <a:bodyPr anchor="ctr">
            <a:normAutofit/>
          </a:bodyPr>
          <a:lstStyle/>
          <a:p>
            <a:r>
              <a:rPr lang="en-US" sz="4800">
                <a:cs typeface="Calibri Light"/>
              </a:rPr>
              <a:t>Child Poverty Distribution</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10EEE747-813D-722D-EA65-85A4B3A35EBF}"/>
              </a:ext>
            </a:extLst>
          </p:cNvPr>
          <p:cNvSpPr>
            <a:spLocks noGrp="1"/>
          </p:cNvSpPr>
          <p:nvPr>
            <p:ph idx="1"/>
          </p:nvPr>
        </p:nvSpPr>
        <p:spPr>
          <a:xfrm>
            <a:off x="5541263" y="457200"/>
            <a:ext cx="6007608" cy="1929384"/>
          </a:xfrm>
        </p:spPr>
        <p:txBody>
          <a:bodyPr anchor="ctr">
            <a:normAutofit/>
          </a:bodyPr>
          <a:lstStyle/>
          <a:p>
            <a:pPr algn="just"/>
            <a:r>
              <a:rPr lang="en-US" sz="2400" dirty="0">
                <a:ea typeface="+mn-lt"/>
                <a:cs typeface="+mn-lt"/>
              </a:rPr>
              <a:t>The distribution of child poverty rates closely resembles a negative linear relationship. The frequency of child poverty rates decreases consistently in accordance with their size.</a:t>
            </a:r>
            <a:endParaRPr lang="en-US" sz="2400" dirty="0">
              <a:cs typeface="Calibri" panose="020F0502020204030204"/>
            </a:endParaRPr>
          </a:p>
        </p:txBody>
      </p:sp>
      <p:pic>
        <p:nvPicPr>
          <p:cNvPr id="6" name="Picture 6" descr="Chart, line chart&#10;&#10;Description automatically generated">
            <a:extLst>
              <a:ext uri="{FF2B5EF4-FFF2-40B4-BE49-F238E27FC236}">
                <a16:creationId xmlns:a16="http://schemas.microsoft.com/office/drawing/2014/main" id="{D1F7A9E6-B887-9C4B-629D-A588AB333712}"/>
              </a:ext>
            </a:extLst>
          </p:cNvPr>
          <p:cNvPicPr>
            <a:picLocks noChangeAspect="1"/>
          </p:cNvPicPr>
          <p:nvPr/>
        </p:nvPicPr>
        <p:blipFill>
          <a:blip r:embed="rId2"/>
          <a:stretch>
            <a:fillRect/>
          </a:stretch>
        </p:blipFill>
        <p:spPr>
          <a:xfrm>
            <a:off x="466344" y="2693312"/>
            <a:ext cx="5468112" cy="3431239"/>
          </a:xfrm>
          <a:prstGeom prst="rect">
            <a:avLst/>
          </a:prstGeom>
        </p:spPr>
      </p:pic>
      <p:pic>
        <p:nvPicPr>
          <p:cNvPr id="7" name="Picture 7" descr="Chart, histogram&#10;&#10;Description automatically generated">
            <a:extLst>
              <a:ext uri="{FF2B5EF4-FFF2-40B4-BE49-F238E27FC236}">
                <a16:creationId xmlns:a16="http://schemas.microsoft.com/office/drawing/2014/main" id="{8B6B980F-B98E-F0E8-D928-98EB5C44E107}"/>
              </a:ext>
            </a:extLst>
          </p:cNvPr>
          <p:cNvPicPr>
            <a:picLocks noChangeAspect="1"/>
          </p:cNvPicPr>
          <p:nvPr/>
        </p:nvPicPr>
        <p:blipFill>
          <a:blip r:embed="rId3"/>
          <a:stretch>
            <a:fillRect/>
          </a:stretch>
        </p:blipFill>
        <p:spPr>
          <a:xfrm>
            <a:off x="6254496" y="2693312"/>
            <a:ext cx="5468112" cy="3431239"/>
          </a:xfrm>
          <a:prstGeom prst="rect">
            <a:avLst/>
          </a:prstGeom>
        </p:spPr>
      </p:pic>
    </p:spTree>
    <p:extLst>
      <p:ext uri="{BB962C8B-B14F-4D97-AF65-F5344CB8AC3E}">
        <p14:creationId xmlns:p14="http://schemas.microsoft.com/office/powerpoint/2010/main" val="120484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496B0-A1C5-9BAB-60AB-384DCDBD26DC}"/>
              </a:ext>
            </a:extLst>
          </p:cNvPr>
          <p:cNvSpPr>
            <a:spLocks noGrp="1"/>
          </p:cNvSpPr>
          <p:nvPr>
            <p:ph type="title"/>
          </p:nvPr>
        </p:nvSpPr>
        <p:spPr>
          <a:xfrm>
            <a:off x="6739128" y="638089"/>
            <a:ext cx="4818888" cy="1476801"/>
          </a:xfrm>
        </p:spPr>
        <p:txBody>
          <a:bodyPr anchor="b">
            <a:normAutofit/>
          </a:bodyPr>
          <a:lstStyle/>
          <a:p>
            <a:br>
              <a:rPr lang="en-US" sz="3000" b="1">
                <a:latin typeface="Times New Roman"/>
                <a:cs typeface="Times New Roman"/>
              </a:rPr>
            </a:br>
            <a:r>
              <a:rPr lang="en-US" sz="3000" b="1">
                <a:latin typeface="Times New Roman"/>
                <a:cs typeface="Times New Roman"/>
              </a:rPr>
              <a:t>Correlation Analysis Between Variables</a:t>
            </a:r>
            <a:endParaRPr lang="en-US" sz="3000" b="1">
              <a:cs typeface="Calibri Light" panose="020F0302020204030204"/>
            </a:endParaRPr>
          </a:p>
          <a:p>
            <a:endParaRPr lang="en-US" sz="3000">
              <a:cs typeface="Calibri Light"/>
            </a:endParaRPr>
          </a:p>
        </p:txBody>
      </p:sp>
      <p:pic>
        <p:nvPicPr>
          <p:cNvPr id="4" name="Picture 4" descr="Chart, scatter chart&#10;&#10;Description automatically generated">
            <a:extLst>
              <a:ext uri="{FF2B5EF4-FFF2-40B4-BE49-F238E27FC236}">
                <a16:creationId xmlns:a16="http://schemas.microsoft.com/office/drawing/2014/main" id="{163E240A-41E1-7E35-0A71-57C66D0B2EEF}"/>
              </a:ext>
            </a:extLst>
          </p:cNvPr>
          <p:cNvPicPr>
            <a:picLocks noChangeAspect="1"/>
          </p:cNvPicPr>
          <p:nvPr/>
        </p:nvPicPr>
        <p:blipFill rotWithShape="1">
          <a:blip r:embed="rId2"/>
          <a:srcRect l="7003" r="-2" b="-2"/>
          <a:stretch/>
        </p:blipFill>
        <p:spPr>
          <a:xfrm>
            <a:off x="630936" y="1014948"/>
            <a:ext cx="5458968" cy="4828104"/>
          </a:xfrm>
          <a:prstGeom prst="rect">
            <a:avLst/>
          </a:prstGeom>
        </p:spPr>
      </p:pic>
      <p:sp>
        <p:nvSpPr>
          <p:cNvPr id="3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D97575E-96F6-A6B5-651D-6D9BB4F0123E}"/>
              </a:ext>
            </a:extLst>
          </p:cNvPr>
          <p:cNvSpPr>
            <a:spLocks noGrp="1"/>
          </p:cNvSpPr>
          <p:nvPr>
            <p:ph idx="1"/>
          </p:nvPr>
        </p:nvSpPr>
        <p:spPr>
          <a:xfrm>
            <a:off x="6739128" y="2664886"/>
            <a:ext cx="4818888" cy="3550789"/>
          </a:xfrm>
        </p:spPr>
        <p:txBody>
          <a:bodyPr vert="horz" lIns="91440" tIns="45720" rIns="91440" bIns="45720" rtlCol="0" anchor="t">
            <a:normAutofit/>
          </a:bodyPr>
          <a:lstStyle/>
          <a:p>
            <a:pPr algn="just"/>
            <a:r>
              <a:rPr lang="en-US" sz="2000" dirty="0">
                <a:latin typeface="Times New Roman"/>
                <a:cs typeface="Times New Roman"/>
              </a:rPr>
              <a:t>The correlation plot reveals that </a:t>
            </a:r>
            <a:r>
              <a:rPr lang="en-US" sz="2000" err="1">
                <a:latin typeface="Times New Roman"/>
                <a:cs typeface="Times New Roman"/>
              </a:rPr>
              <a:t>ChildPoverty</a:t>
            </a:r>
            <a:r>
              <a:rPr lang="en-US" sz="2000" dirty="0">
                <a:latin typeface="Times New Roman"/>
                <a:cs typeface="Times New Roman"/>
              </a:rPr>
              <a:t> exhibits a strong negative correlation with Income, indicating that higher levels of income are associated with lower child poverty rates.</a:t>
            </a:r>
            <a:endParaRPr lang="en-US"/>
          </a:p>
          <a:p>
            <a:pPr algn="just"/>
            <a:r>
              <a:rPr lang="en-US" sz="2000" dirty="0">
                <a:latin typeface="Times New Roman"/>
                <a:cs typeface="Times New Roman"/>
              </a:rPr>
              <a:t>The correlation plot reveals that </a:t>
            </a:r>
            <a:r>
              <a:rPr lang="en-US" sz="2000" err="1">
                <a:latin typeface="Times New Roman"/>
                <a:cs typeface="Times New Roman"/>
              </a:rPr>
              <a:t>ChildPoverty</a:t>
            </a:r>
            <a:r>
              <a:rPr lang="en-US" sz="2000" dirty="0">
                <a:latin typeface="Times New Roman"/>
                <a:cs typeface="Times New Roman"/>
              </a:rPr>
              <a:t> exhibits a strong </a:t>
            </a:r>
            <a:r>
              <a:rPr lang="en-US" sz="2000" err="1">
                <a:latin typeface="Times New Roman"/>
                <a:cs typeface="Times New Roman"/>
              </a:rPr>
              <a:t>postive</a:t>
            </a:r>
            <a:r>
              <a:rPr lang="en-US" sz="2000" dirty="0">
                <a:latin typeface="Times New Roman"/>
                <a:cs typeface="Times New Roman"/>
              </a:rPr>
              <a:t> correlation with Poverty, </a:t>
            </a:r>
            <a:r>
              <a:rPr lang="en-US" sz="2000">
                <a:latin typeface="Times New Roman"/>
                <a:cs typeface="Times New Roman"/>
              </a:rPr>
              <a:t>which aligns with our intuitive understanding of the relationship between poverty and child poverty rates</a:t>
            </a:r>
            <a:endParaRPr lang="en-US" sz="2000" dirty="0">
              <a:latin typeface="Times New Roman"/>
              <a:cs typeface="Times New Roman"/>
            </a:endParaRPr>
          </a:p>
        </p:txBody>
      </p:sp>
    </p:spTree>
    <p:extLst>
      <p:ext uri="{BB962C8B-B14F-4D97-AF65-F5344CB8AC3E}">
        <p14:creationId xmlns:p14="http://schemas.microsoft.com/office/powerpoint/2010/main" val="33258967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4271</TotalTime>
  <Words>1216</Words>
  <Application>Microsoft Macintosh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ALY-6040-MOD6-FINAL GROUP PRESENTATION</vt:lpstr>
      <vt:lpstr>Table Of Contents</vt:lpstr>
      <vt:lpstr>INTRODUCTION</vt:lpstr>
      <vt:lpstr>Business Question</vt:lpstr>
      <vt:lpstr>Exploratory Data Analysis</vt:lpstr>
      <vt:lpstr>Data Distribution</vt:lpstr>
      <vt:lpstr>Population by NYC Areas</vt:lpstr>
      <vt:lpstr>Child Poverty Distribution</vt:lpstr>
      <vt:lpstr> Correlation Analysis Between Variables </vt:lpstr>
      <vt:lpstr>PowerPoint Presentation</vt:lpstr>
      <vt:lpstr>PowerPoint Presentation</vt:lpstr>
      <vt:lpstr>Decision Tree Model on Training dataset 1(with NAs)</vt:lpstr>
      <vt:lpstr>Decision Tree Model on Training dataset 2(with using MICE)</vt:lpstr>
      <vt:lpstr>XGBoost Model</vt:lpstr>
      <vt:lpstr>Hyperparameter tuning using K Fold Cross Validation</vt:lpstr>
      <vt:lpstr>Model Performance</vt:lpstr>
      <vt:lpstr>CONCLUSION</vt:lpstr>
      <vt:lpstr>References</vt:lpstr>
      <vt:lpstr>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371</cp:revision>
  <dcterms:created xsi:type="dcterms:W3CDTF">2023-05-14T23:12:30Z</dcterms:created>
  <dcterms:modified xsi:type="dcterms:W3CDTF">2024-01-20T20:47:16Z</dcterms:modified>
</cp:coreProperties>
</file>