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10/17/2020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10/17/2020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ACCIDENT SEVERITY</a:t>
            </a:r>
            <a:endParaRPr lang="en-US" dirty="0"/>
          </a:p>
        </p:txBody>
      </p:sp>
      <p:sp>
        <p:nvSpPr>
          <p:cNvPr id="3" name="Subtitle 2"/>
          <p:cNvSpPr>
            <a:spLocks noGrp="1"/>
          </p:cNvSpPr>
          <p:nvPr>
            <p:ph type="subTitle" idx="1"/>
          </p:nvPr>
        </p:nvSpPr>
        <p:spPr/>
        <p:txBody>
          <a:bodyPr/>
          <a:lstStyle/>
          <a:p>
            <a:r>
              <a:rPr lang="en-US" dirty="0" smtClean="0"/>
              <a:t>By Sri </a:t>
            </a:r>
            <a:r>
              <a:rPr lang="en-US" dirty="0" err="1" smtClean="0"/>
              <a:t>Soumya</a:t>
            </a:r>
            <a:r>
              <a:rPr lang="en-US" dirty="0" smtClean="0"/>
              <a:t> </a:t>
            </a:r>
            <a:r>
              <a:rPr lang="en-US" dirty="0" err="1" smtClean="0"/>
              <a:t>Gudla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000" dirty="0" smtClean="0">
                <a:latin typeface="Times New Roman" pitchFamily="18" charset="0"/>
                <a:cs typeface="Times New Roman" pitchFamily="18" charset="0"/>
              </a:rPr>
              <a:t>Plot to identify the max. no of accidents occurred at which day of the week for ADDRTPE and </a:t>
            </a:r>
            <a:r>
              <a:rPr lang="en-US" sz="2000" dirty="0" err="1" smtClean="0">
                <a:latin typeface="Times New Roman" pitchFamily="18" charset="0"/>
                <a:cs typeface="Times New Roman" pitchFamily="18" charset="0"/>
              </a:rPr>
              <a:t>CollisionType</a:t>
            </a:r>
            <a:endParaRPr lang="en-US" sz="2000" dirty="0">
              <a:latin typeface="Times New Roman" pitchFamily="18" charset="0"/>
              <a:cs typeface="Times New Roman" pitchFamily="18" charset="0"/>
            </a:endParaRPr>
          </a:p>
        </p:txBody>
      </p:sp>
      <p:pic>
        <p:nvPicPr>
          <p:cNvPr id="5122" name="Picture 2"/>
          <p:cNvPicPr>
            <a:picLocks noGrp="1" noChangeAspect="1" noChangeArrowheads="1"/>
          </p:cNvPicPr>
          <p:nvPr>
            <p:ph sz="quarter" idx="1"/>
          </p:nvPr>
        </p:nvPicPr>
        <p:blipFill>
          <a:blip r:embed="rId2"/>
          <a:stretch>
            <a:fillRect/>
          </a:stretch>
        </p:blipFill>
        <p:spPr bwMode="auto">
          <a:xfrm>
            <a:off x="457200" y="1752600"/>
            <a:ext cx="4041775" cy="3429000"/>
          </a:xfrm>
          <a:prstGeom prst="rect">
            <a:avLst/>
          </a:prstGeom>
          <a:noFill/>
          <a:ln w="9525">
            <a:noFill/>
            <a:miter lim="800000"/>
            <a:headEnd/>
            <a:tailEnd/>
          </a:ln>
          <a:effectLst/>
        </p:spPr>
      </p:pic>
      <p:pic>
        <p:nvPicPr>
          <p:cNvPr id="5123" name="Picture 3"/>
          <p:cNvPicPr>
            <a:picLocks noGrp="1" noChangeAspect="1" noChangeArrowheads="1"/>
          </p:cNvPicPr>
          <p:nvPr>
            <p:ph sz="quarter" idx="2"/>
          </p:nvPr>
        </p:nvPicPr>
        <p:blipFill>
          <a:blip r:embed="rId3"/>
          <a:srcRect/>
          <a:stretch>
            <a:fillRect/>
          </a:stretch>
        </p:blipFill>
        <p:spPr bwMode="auto">
          <a:xfrm>
            <a:off x="4686300" y="1752600"/>
            <a:ext cx="393382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914400"/>
          </a:xfrm>
        </p:spPr>
        <p:txBody>
          <a:bodyPr>
            <a:normAutofit/>
          </a:bodyPr>
          <a:lstStyle/>
          <a:p>
            <a:r>
              <a:rPr lang="en-US" sz="2000" dirty="0" smtClean="0">
                <a:latin typeface="Times New Roman" pitchFamily="18" charset="0"/>
                <a:cs typeface="Times New Roman" pitchFamily="18" charset="0"/>
              </a:rPr>
              <a:t>Pie Charts to observe the weather , road and </a:t>
            </a:r>
            <a:r>
              <a:rPr lang="en-US" sz="2000" dirty="0" err="1" smtClean="0">
                <a:latin typeface="Times New Roman" pitchFamily="18" charset="0"/>
                <a:cs typeface="Times New Roman" pitchFamily="18" charset="0"/>
              </a:rPr>
              <a:t>licgt</a:t>
            </a:r>
            <a:r>
              <a:rPr lang="en-US" sz="2000" dirty="0" smtClean="0">
                <a:latin typeface="Times New Roman" pitchFamily="18" charset="0"/>
                <a:cs typeface="Times New Roman" pitchFamily="18" charset="0"/>
              </a:rPr>
              <a:t> conditions at the time of accidents based on severity code</a:t>
            </a: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533400" y="1371599"/>
            <a:ext cx="7848600" cy="4479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85800" y="762000"/>
            <a:ext cx="7851193" cy="478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60363" y="838201"/>
            <a:ext cx="8423275" cy="4738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So to determine the top 10 accident prone areas, the major factors influencing the accidents are Day of the week, weather, light condition, road condition and address type. Based on these conditions the top most accident prone locations can be identified. Hence </a:t>
            </a:r>
            <a:r>
              <a:rPr lang="en-US" sz="2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used  </a:t>
            </a:r>
            <a:r>
              <a:rPr lang="en-US" sz="2000" dirty="0" smtClean="0">
                <a:latin typeface="Times New Roman" pitchFamily="18" charset="0"/>
                <a:cs typeface="Times New Roman" pitchFamily="18" charset="0"/>
              </a:rPr>
              <a:t>KNN and Decision tree methods to test and train data and evaluate the </a:t>
            </a:r>
            <a:r>
              <a:rPr lang="en-US" sz="2000" dirty="0" smtClean="0">
                <a:latin typeface="Times New Roman" pitchFamily="18" charset="0"/>
                <a:cs typeface="Times New Roman" pitchFamily="18" charset="0"/>
              </a:rPr>
              <a:t>model. Since the accuracy of the data model is high when we use these methods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order to prepare the data for the above mentioned data we need to </a:t>
            </a:r>
            <a:r>
              <a:rPr lang="en-US" sz="2000" dirty="0" smtClean="0">
                <a:latin typeface="Times New Roman" pitchFamily="18" charset="0"/>
                <a:cs typeface="Times New Roman" pitchFamily="18" charset="0"/>
              </a:rPr>
              <a:t>convert </a:t>
            </a:r>
            <a:r>
              <a:rPr lang="en-US" sz="2000" dirty="0" smtClean="0">
                <a:latin typeface="Times New Roman" pitchFamily="18" charset="0"/>
                <a:cs typeface="Times New Roman" pitchFamily="18" charset="0"/>
              </a:rPr>
              <a:t>the categorical data into numerical data</a:t>
            </a:r>
          </a:p>
          <a:p>
            <a:r>
              <a:rPr lang="en-US" sz="2000" dirty="0" smtClean="0">
                <a:latin typeface="Times New Roman" pitchFamily="18" charset="0"/>
                <a:cs typeface="Times New Roman" pitchFamily="18" charset="0"/>
              </a:rPr>
              <a:t>Then divide the data to train and test data, then execute the methods</a:t>
            </a:r>
          </a:p>
          <a:p>
            <a:r>
              <a:rPr lang="en-US" sz="2000" dirty="0" smtClean="0">
                <a:latin typeface="Times New Roman" pitchFamily="18" charset="0"/>
                <a:cs typeface="Times New Roman" pitchFamily="18" charset="0"/>
              </a:rPr>
              <a:t>We will then evaluate the model by calculating f1 score, </a:t>
            </a:r>
            <a:r>
              <a:rPr lang="en-US" sz="2000" dirty="0" smtClean="0">
                <a:latin typeface="Times New Roman" pitchFamily="18" charset="0"/>
                <a:cs typeface="Times New Roman" pitchFamily="18" charset="0"/>
              </a:rPr>
              <a:t>jacquard index</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a:t>
            </a:r>
            <a:endParaRPr lang="en-US" dirty="0"/>
          </a:p>
        </p:txBody>
      </p:sp>
      <p:graphicFrame>
        <p:nvGraphicFramePr>
          <p:cNvPr id="6" name="Content Placeholder 5"/>
          <p:cNvGraphicFramePr>
            <a:graphicFrameLocks noGrp="1"/>
          </p:cNvGraphicFramePr>
          <p:nvPr>
            <p:ph sz="quarter" idx="1"/>
          </p:nvPr>
        </p:nvGraphicFramePr>
        <p:xfrm>
          <a:off x="457200" y="1219200"/>
          <a:ext cx="8229600" cy="1112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Methods</a:t>
                      </a:r>
                      <a:endParaRPr lang="en-US" dirty="0"/>
                    </a:p>
                  </a:txBody>
                  <a:tcPr/>
                </a:tc>
                <a:tc>
                  <a:txBody>
                    <a:bodyPr/>
                    <a:lstStyle/>
                    <a:p>
                      <a:r>
                        <a:rPr lang="en-US" dirty="0" smtClean="0"/>
                        <a:t>F1</a:t>
                      </a:r>
                      <a:r>
                        <a:rPr lang="en-US" baseline="0" dirty="0" smtClean="0"/>
                        <a:t> score</a:t>
                      </a:r>
                      <a:endParaRPr lang="en-US" dirty="0"/>
                    </a:p>
                  </a:txBody>
                  <a:tcPr/>
                </a:tc>
                <a:tc>
                  <a:txBody>
                    <a:bodyPr/>
                    <a:lstStyle/>
                    <a:p>
                      <a:r>
                        <a:rPr lang="en-US" dirty="0" smtClean="0"/>
                        <a:t>Jacquard Index</a:t>
                      </a:r>
                      <a:endParaRPr lang="en-US" dirty="0"/>
                    </a:p>
                  </a:txBody>
                  <a:tcPr/>
                </a:tc>
              </a:tr>
              <a:tr h="370840">
                <a:tc>
                  <a:txBody>
                    <a:bodyPr/>
                    <a:lstStyle/>
                    <a:p>
                      <a:r>
                        <a:rPr lang="en-US" dirty="0" smtClean="0"/>
                        <a:t>KNN</a:t>
                      </a:r>
                      <a:endParaRPr lang="en-US" dirty="0"/>
                    </a:p>
                  </a:txBody>
                  <a:tcPr/>
                </a:tc>
                <a:tc>
                  <a:txBody>
                    <a:bodyPr/>
                    <a:lstStyle/>
                    <a:p>
                      <a:r>
                        <a:rPr lang="en-US" dirty="0" smtClean="0"/>
                        <a:t>0.0060</a:t>
                      </a:r>
                      <a:endParaRPr lang="en-US" dirty="0"/>
                    </a:p>
                  </a:txBody>
                  <a:tcPr/>
                </a:tc>
                <a:tc>
                  <a:txBody>
                    <a:bodyPr/>
                    <a:lstStyle/>
                    <a:p>
                      <a:r>
                        <a:rPr lang="en-US" dirty="0" smtClean="0"/>
                        <a:t>0.0091</a:t>
                      </a:r>
                      <a:endParaRPr lang="en-US" dirty="0"/>
                    </a:p>
                  </a:txBody>
                  <a:tcPr/>
                </a:tc>
              </a:tr>
              <a:tr h="370840">
                <a:tc>
                  <a:txBody>
                    <a:bodyPr/>
                    <a:lstStyle/>
                    <a:p>
                      <a:r>
                        <a:rPr lang="en-US" dirty="0" smtClean="0"/>
                        <a:t>DT</a:t>
                      </a:r>
                      <a:endParaRPr lang="en-US" dirty="0"/>
                    </a:p>
                  </a:txBody>
                  <a:tcPr/>
                </a:tc>
                <a:tc>
                  <a:txBody>
                    <a:bodyPr/>
                    <a:lstStyle/>
                    <a:p>
                      <a:r>
                        <a:rPr lang="en-US" dirty="0" smtClean="0"/>
                        <a:t>0.00072</a:t>
                      </a:r>
                      <a:endParaRPr lang="en-US" dirty="0"/>
                    </a:p>
                  </a:txBody>
                  <a:tcPr/>
                </a:tc>
                <a:tc>
                  <a:txBody>
                    <a:bodyPr/>
                    <a:lstStyle/>
                    <a:p>
                      <a:r>
                        <a:rPr lang="en-US" dirty="0" smtClean="0"/>
                        <a:t>0.0157</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914400"/>
          </a:xfrm>
        </p:spPr>
        <p:txBody>
          <a:bodyPr/>
          <a:lstStyle/>
          <a:p>
            <a:pPr algn="ctr"/>
            <a:r>
              <a:rPr lang="en-US" dirty="0" smtClean="0"/>
              <a:t>THANK-YOU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981200"/>
            <a:ext cx="8229600" cy="3048000"/>
          </a:xfrm>
        </p:spPr>
        <p:txBody>
          <a:bodyPr>
            <a:normAutofit/>
          </a:bodyPr>
          <a:lstStyle/>
          <a:p>
            <a:r>
              <a:rPr lang="en-US" sz="2000" dirty="0" smtClean="0">
                <a:latin typeface="Times New Roman" pitchFamily="18" charset="0"/>
                <a:cs typeface="Times New Roman" pitchFamily="18" charset="0"/>
              </a:rPr>
              <a:t>Considering the traffic conditions in the Seattle city let's consider a business model like installing accident prone areas signboard at the areas where more severe accidents occur. </a:t>
            </a:r>
          </a:p>
          <a:p>
            <a:r>
              <a:rPr lang="en-US" sz="2000" dirty="0" smtClean="0">
                <a:latin typeface="Times New Roman" pitchFamily="18" charset="0"/>
                <a:cs typeface="Times New Roman" pitchFamily="18" charset="0"/>
              </a:rPr>
              <a:t>To predict the top 10 vulnerable locations it is required to collect the accident data. </a:t>
            </a:r>
          </a:p>
          <a:p>
            <a:r>
              <a:rPr lang="en-US" sz="2000" dirty="0" smtClean="0">
                <a:latin typeface="Times New Roman" pitchFamily="18" charset="0"/>
                <a:cs typeface="Times New Roman" pitchFamily="18" charset="0"/>
              </a:rPr>
              <a:t>In order to predict the most vulnerable places where the  accident occur the following factors are considered i.e. time of occurrence, weather, fatalities, traffic delay, property damage etc</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Times New Roman" pitchFamily="18" charset="0"/>
                <a:cs typeface="Times New Roman" pitchFamily="18" charset="0"/>
              </a:rPr>
              <a:t>Dataset</a:t>
            </a:r>
          </a:p>
        </p:txBody>
      </p:sp>
      <p:sp>
        <p:nvSpPr>
          <p:cNvPr id="5" name="Content Placeholder 4"/>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This dataset is about past accident data. The Data-Collisions.csv data set includes details of 194673 accidents from 2004 to 2020. It has a total of 38 fields. </a:t>
            </a:r>
          </a:p>
          <a:p>
            <a:pPr>
              <a:buNone/>
            </a:pPr>
            <a:endParaRPr lang="en-US" sz="2000" dirty="0">
              <a:latin typeface="Times New Roman" pitchFamily="18" charset="0"/>
              <a:cs typeface="Times New Roman" pitchFamily="18" charset="0"/>
            </a:endParaRPr>
          </a:p>
        </p:txBody>
      </p:sp>
      <p:pic>
        <p:nvPicPr>
          <p:cNvPr id="7" name="Picture 6" descr="ds.PNG"/>
          <p:cNvPicPr>
            <a:picLocks noChangeAspect="1"/>
          </p:cNvPicPr>
          <p:nvPr/>
        </p:nvPicPr>
        <p:blipFill>
          <a:blip r:embed="rId2"/>
          <a:stretch>
            <a:fillRect/>
          </a:stretch>
        </p:blipFill>
        <p:spPr>
          <a:xfrm>
            <a:off x="1371600" y="2133600"/>
            <a:ext cx="6287378" cy="398200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b="6529"/>
          <a:stretch>
            <a:fillRect/>
          </a:stretch>
        </p:blipFill>
        <p:spPr bwMode="auto">
          <a:xfrm>
            <a:off x="0" y="0"/>
            <a:ext cx="9144000" cy="3352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28600" y="3429000"/>
            <a:ext cx="8915400" cy="282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 y="242743"/>
            <a:ext cx="8915400" cy="5980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65462" y="381000"/>
            <a:ext cx="8297537"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sz="quarter" idx="1"/>
          </p:nvPr>
        </p:nvSpPr>
        <p:spPr>
          <a:xfrm>
            <a:off x="457200" y="1524000"/>
            <a:ext cx="8229600" cy="3505200"/>
          </a:xfrm>
        </p:spPr>
        <p:txBody>
          <a:bodyPr/>
          <a:lstStyle/>
          <a:p>
            <a:r>
              <a:rPr lang="en-US" sz="2000" dirty="0" smtClean="0">
                <a:latin typeface="Times New Roman" pitchFamily="18" charset="0"/>
                <a:cs typeface="Times New Roman" pitchFamily="18" charset="0"/>
              </a:rPr>
              <a:t> Data Wrangling is the process of converting data from the initial format to a format that may be better for analysis. The steps followed are as shown below.</a:t>
            </a:r>
          </a:p>
          <a:p>
            <a:pPr>
              <a:buNone/>
            </a:pPr>
            <a:r>
              <a:rPr lang="en-US" sz="2000" dirty="0" smtClean="0">
                <a:latin typeface="Times New Roman" pitchFamily="18" charset="0"/>
                <a:cs typeface="Times New Roman" pitchFamily="18" charset="0"/>
              </a:rPr>
              <a:t>* Identifying and handling missing values</a:t>
            </a:r>
          </a:p>
          <a:p>
            <a:pPr>
              <a:buNone/>
            </a:pPr>
            <a:r>
              <a:rPr lang="en-US" sz="2000" dirty="0" smtClean="0">
                <a:latin typeface="Times New Roman" pitchFamily="18" charset="0"/>
                <a:cs typeface="Times New Roman" pitchFamily="18" charset="0"/>
              </a:rPr>
              <a:t>* Data Evaluation</a:t>
            </a:r>
          </a:p>
          <a:p>
            <a:pPr>
              <a:buNone/>
            </a:pPr>
            <a:r>
              <a:rPr lang="en-US" sz="2000" dirty="0" smtClean="0">
                <a:latin typeface="Times New Roman" pitchFamily="18" charset="0"/>
                <a:cs typeface="Times New Roman" pitchFamily="18" charset="0"/>
              </a:rPr>
              <a:t>* Data Standardization</a:t>
            </a:r>
          </a:p>
          <a:p>
            <a:pPr>
              <a:buNone/>
            </a:pP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Once data is cleaned it can be used to visualize and built the model for the business problem stated above.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Identifying and handling missing values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000" dirty="0" smtClean="0">
                <a:latin typeface="Times New Roman" pitchFamily="18" charset="0"/>
                <a:cs typeface="Times New Roman" pitchFamily="18" charset="0"/>
              </a:rPr>
              <a:t>Steps Involved are</a:t>
            </a:r>
          </a:p>
          <a:p>
            <a:pPr lvl="1">
              <a:buFont typeface="Arial" pitchFamily="34" charset="0"/>
              <a:buChar char="•"/>
            </a:pPr>
            <a:r>
              <a:rPr lang="en-US" sz="2000" dirty="0" smtClean="0">
                <a:latin typeface="Times New Roman" pitchFamily="18" charset="0"/>
                <a:cs typeface="Times New Roman" pitchFamily="18" charset="0"/>
              </a:rPr>
              <a:t>Import Libraries</a:t>
            </a:r>
          </a:p>
          <a:p>
            <a:pPr lvl="1">
              <a:buFont typeface="Arial" pitchFamily="34" charset="0"/>
              <a:buChar char="•"/>
            </a:pPr>
            <a:r>
              <a:rPr lang="en-US" sz="2000" dirty="0" smtClean="0">
                <a:latin typeface="Times New Roman" pitchFamily="18" charset="0"/>
                <a:cs typeface="Times New Roman" pitchFamily="18" charset="0"/>
              </a:rPr>
              <a:t>Download and load the data set</a:t>
            </a:r>
          </a:p>
          <a:p>
            <a:pPr lvl="1">
              <a:buFont typeface="Arial" pitchFamily="34" charset="0"/>
              <a:buChar char="•"/>
            </a:pPr>
            <a:r>
              <a:rPr lang="en-US" sz="2000" dirty="0" smtClean="0">
                <a:latin typeface="Times New Roman" pitchFamily="18" charset="0"/>
                <a:cs typeface="Times New Roman" pitchFamily="18" charset="0"/>
              </a:rPr>
              <a:t>Evaluate the missing data:-</a:t>
            </a:r>
          </a:p>
          <a:p>
            <a:pPr lvl="1">
              <a:buNone/>
            </a:pPr>
            <a:r>
              <a:rPr lang="en-US" sz="2000" dirty="0" smtClean="0">
                <a:latin typeface="Times New Roman" pitchFamily="18" charset="0"/>
                <a:cs typeface="Times New Roman" pitchFamily="18" charset="0"/>
              </a:rPr>
              <a:t>         To deal with missing data we either drop the data or replace with mean values or the frequency of its occurrence. </a:t>
            </a:r>
          </a:p>
          <a:p>
            <a:r>
              <a:rPr lang="en-US" sz="2000" dirty="0" smtClean="0">
                <a:latin typeface="Times New Roman" pitchFamily="18" charset="0"/>
                <a:cs typeface="Times New Roman" pitchFamily="18" charset="0"/>
              </a:rPr>
              <a:t>Columns dropped</a:t>
            </a:r>
          </a:p>
          <a:p>
            <a:pPr lvl="1" algn="just">
              <a:buNone/>
            </a:pPr>
            <a:r>
              <a:rPr lang="en-US" sz="1900" dirty="0" smtClean="0">
                <a:latin typeface="Times New Roman" pitchFamily="18" charset="0"/>
                <a:cs typeface="Times New Roman" pitchFamily="18" charset="0"/>
              </a:rPr>
              <a:t>OBJECTID,INCKEY,COLDETKEY,REPORTNO,STATUS,INTKEY,EXCEPTRSNCODE,EXCEPTRSNDESC,SEVERITYCODE.1, SEVERITYDESC,SDOT_COLDESC,INATTENTIONIND,SDOTCOLNUM,SPEEDING,ST_COLDESC,SEGLANEKEY,CROSSWALKKEY,PEDROWNOTGRNT,ST_COLCODE,INCDATE</a:t>
            </a:r>
          </a:p>
          <a:p>
            <a:r>
              <a:rPr lang="en-US" sz="2000" dirty="0" smtClean="0">
                <a:latin typeface="Times New Roman" pitchFamily="18" charset="0"/>
                <a:cs typeface="Times New Roman" pitchFamily="18" charset="0"/>
              </a:rPr>
              <a:t>Columns Modified</a:t>
            </a:r>
          </a:p>
          <a:p>
            <a:pPr lvl="1">
              <a:buNone/>
            </a:pPr>
            <a:r>
              <a:rPr lang="en-US" sz="2000" dirty="0" smtClean="0">
                <a:latin typeface="Times New Roman" pitchFamily="18" charset="0"/>
                <a:cs typeface="Times New Roman" pitchFamily="18" charset="0"/>
              </a:rPr>
              <a:t>ADDRTYPE, LOCATION, COLLISIONTYPE, WEATHER, ROADCOND, LIGHTCOND, INCDTTM</a:t>
            </a:r>
          </a:p>
          <a:p>
            <a:r>
              <a:rPr lang="en-US" sz="2200" dirty="0" smtClean="0">
                <a:latin typeface="Times New Roman" pitchFamily="18" charset="0"/>
                <a:cs typeface="Times New Roman" pitchFamily="18" charset="0"/>
              </a:rPr>
              <a:t>Columns Added</a:t>
            </a:r>
          </a:p>
          <a:p>
            <a:pPr lvl="1">
              <a:buNone/>
            </a:pPr>
            <a:r>
              <a:rPr lang="en-US" sz="2200" dirty="0" err="1" smtClean="0">
                <a:latin typeface="Times New Roman" pitchFamily="18" charset="0"/>
                <a:cs typeface="Times New Roman" pitchFamily="18" charset="0"/>
              </a:rPr>
              <a:t>DayOfWeek</a:t>
            </a:r>
            <a:r>
              <a:rPr lang="en-US" sz="2200" dirty="0" smtClean="0">
                <a:latin typeface="Times New Roman" pitchFamily="18" charset="0"/>
                <a:cs typeface="Times New Roman" pitchFamily="18" charset="0"/>
              </a:rPr>
              <a:t>, Hours</a:t>
            </a:r>
          </a:p>
          <a:p>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VISUALISATION</a:t>
            </a:r>
            <a:endParaRPr lang="en-US" dirty="0"/>
          </a:p>
        </p:txBody>
      </p:sp>
      <p:sp>
        <p:nvSpPr>
          <p:cNvPr id="3" name="Content Placeholder 2"/>
          <p:cNvSpPr>
            <a:spLocks noGrp="1"/>
          </p:cNvSpPr>
          <p:nvPr>
            <p:ph sz="quarter" idx="1"/>
          </p:nvPr>
        </p:nvSpPr>
        <p:spPr>
          <a:xfrm>
            <a:off x="457200" y="1828800"/>
            <a:ext cx="8229600" cy="3200400"/>
          </a:xfrm>
        </p:spPr>
        <p:txBody>
          <a:bodyPr>
            <a:normAutofit/>
          </a:bodyPr>
          <a:lstStyle/>
          <a:p>
            <a:r>
              <a:rPr lang="en-US" sz="2000" dirty="0" smtClean="0">
                <a:latin typeface="Times New Roman" pitchFamily="18" charset="0"/>
                <a:cs typeface="Times New Roman" pitchFamily="18" charset="0"/>
              </a:rPr>
              <a:t>To identify top 10 accident prone locations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am considering location field as a dependent variable for rest of the fields. So in order to observe the pattern of these occurrences am considering Histogram plot to observe the frequency of accidents occurred for each day of the week, most frequent type of collisions and </a:t>
            </a:r>
            <a:r>
              <a:rPr lang="en-US" sz="2000" dirty="0" err="1" smtClean="0">
                <a:latin typeface="Times New Roman" pitchFamily="18" charset="0"/>
                <a:cs typeface="Times New Roman" pitchFamily="18" charset="0"/>
              </a:rPr>
              <a:t>ADDRType</a:t>
            </a:r>
            <a:r>
              <a:rPr lang="en-US" sz="2000" dirty="0" smtClean="0">
                <a:latin typeface="Times New Roman" pitchFamily="18" charset="0"/>
                <a:cs typeface="Times New Roman" pitchFamily="18" charset="0"/>
              </a:rPr>
              <a:t> category based on severity code. While pie chart is used for the visualizing the weather, road condition and light conditions at the time of accident based on severity code.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67</TotalTime>
  <Words>477</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CAR ACCIDENT SEVERITY</vt:lpstr>
      <vt:lpstr>INTRODUCTION</vt:lpstr>
      <vt:lpstr>Dataset</vt:lpstr>
      <vt:lpstr>Slide 4</vt:lpstr>
      <vt:lpstr>Slide 5</vt:lpstr>
      <vt:lpstr>Slide 6</vt:lpstr>
      <vt:lpstr>DATA WRANGLING</vt:lpstr>
      <vt:lpstr>Identifying and handling missing values</vt:lpstr>
      <vt:lpstr>DATA VISUALISATION</vt:lpstr>
      <vt:lpstr>Plot to identify the max. no of accidents occurred at which day of the week for ADDRTPE and CollisionType</vt:lpstr>
      <vt:lpstr>Pie Charts to observe the weather , road and licgt conditions at the time of accidents based on severity code</vt:lpstr>
      <vt:lpstr>Slide 12</vt:lpstr>
      <vt:lpstr>Slide 13</vt:lpstr>
      <vt:lpstr>METHODOLOGY</vt:lpstr>
      <vt:lpstr>Results</vt:lpstr>
      <vt:lpstr>THANK-YOU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Soumya gudla</dc:creator>
  <cp:lastModifiedBy>user</cp:lastModifiedBy>
  <cp:revision>9</cp:revision>
  <dcterms:created xsi:type="dcterms:W3CDTF">2006-08-16T00:00:00Z</dcterms:created>
  <dcterms:modified xsi:type="dcterms:W3CDTF">2020-10-17T13:54:29Z</dcterms:modified>
</cp:coreProperties>
</file>