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embeddedFontLst>
    <p:embeddedFont>
      <p:font typeface="Franklin Gothic" panose="020B0604020202020204" charset="0"/>
      <p:bold r:id="rId17"/>
    </p:embeddedFont>
    <p:embeddedFont>
      <p:font typeface="Libre Franklin"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lQRRB4B/ohng7+UeSHQqyb1pB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f20b88d5b0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f20b88d5b0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20b88d5b0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f20b88d5b0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7" name="Google Shape;27;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8"/>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8"/>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5" name="Google Shape;85;p28"/>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8"/>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8"/>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0" name="Google Shape;90;p2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0"/>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0"/>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2" name="Google Shape;32;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4" name="Google Shape;34;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8" name="Google Shape;38;p21"/>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1" name="Google Shape;41;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5" name="Google Shape;45;p22"/>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22"/>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7" name="Google Shape;47;p22"/>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0" name="Google Shape;50;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5" name="Google Shape;55;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9" name="Google Shape;59;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5"/>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5"/>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4" name="Google Shape;64;p25"/>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5" name="Google Shape;65;p25"/>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7" name="Google Shape;67;p25"/>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a:spLocks noGrp="1"/>
          </p:cNvSpPr>
          <p:nvPr>
            <p:ph type="pic" idx="2"/>
          </p:nvPr>
        </p:nvSpPr>
        <p:spPr>
          <a:xfrm>
            <a:off x="447817" y="641350"/>
            <a:ext cx="11290859" cy="3651249"/>
          </a:xfrm>
          <a:prstGeom prst="rect">
            <a:avLst/>
          </a:prstGeom>
          <a:noFill/>
          <a:ln>
            <a:noFill/>
          </a:ln>
        </p:spPr>
      </p:sp>
      <p:sp>
        <p:nvSpPr>
          <p:cNvPr id="71" name="Google Shape;71;p26"/>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body" idx="1"/>
          </p:nvPr>
        </p:nvSpPr>
        <p:spPr>
          <a:xfrm rot="5400000">
            <a:off x="4269977" y="-1352782"/>
            <a:ext cx="3652047"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8" name="Google Shape;78;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0" name="Google Shape;80;p2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7"/>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7"/>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7"/>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PROJECT TITLE/PROBLEM STATEMENT</a:t>
            </a:r>
            <a:br>
              <a:rPr lang="en-US"/>
            </a:br>
            <a:endParaRPr/>
          </a:p>
        </p:txBody>
      </p:sp>
      <p:sp>
        <p:nvSpPr>
          <p:cNvPr id="108" name="Google Shape;108;p2"/>
          <p:cNvSpPr txBox="1">
            <a:spLocks noGrp="1"/>
          </p:cNvSpPr>
          <p:nvPr>
            <p:ph type="body" idx="1"/>
          </p:nvPr>
        </p:nvSpPr>
        <p:spPr>
          <a:xfrm>
            <a:off x="581192" y="1902607"/>
            <a:ext cx="11029615" cy="363448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b="0" i="0">
                <a:solidFill>
                  <a:srgbClr val="3C4043"/>
                </a:solidFill>
                <a:highlight>
                  <a:srgbClr val="FFFFFF"/>
                </a:highlight>
              </a:rPr>
              <a:t>Employee burnout is a state of physical, emotional and mental exhaustion caused by excessive and prolonged stress. It can have serious consequences on an individual's well-being and can lead to decreased productivity and job performance. In today's fast-paced and constantly connected world, it is increasingly important to recognize and address the signs of burnout in order to maintain the health and well-being of employees.</a:t>
            </a:r>
            <a:endParaRPr/>
          </a:p>
        </p:txBody>
      </p:sp>
      <p:sp>
        <p:nvSpPr>
          <p:cNvPr id="109" name="Google Shape;109;p2"/>
          <p:cNvSpPr txBox="1"/>
          <p:nvPr/>
        </p:nvSpPr>
        <p:spPr>
          <a:xfrm>
            <a:off x="2553419" y="1940754"/>
            <a:ext cx="7164321"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dirty="0">
                <a:solidFill>
                  <a:srgbClr val="202124"/>
                </a:solidFill>
                <a:highlight>
                  <a:srgbClr val="FFFFFF"/>
                </a:highlight>
                <a:latin typeface="Libre Franklin"/>
                <a:ea typeface="Libre Franklin"/>
                <a:cs typeface="Libre Franklin"/>
                <a:sym typeface="Libre Franklin"/>
              </a:rPr>
              <a:t>Employee Burnout prediction</a:t>
            </a:r>
            <a:endParaRPr dirty="0"/>
          </a:p>
          <a:p>
            <a:pPr marL="0" marR="0" lvl="0" indent="0" algn="l" rtl="0">
              <a:spcBef>
                <a:spcPts val="0"/>
              </a:spcBef>
              <a:spcAft>
                <a:spcPts val="0"/>
              </a:spcAft>
              <a:buNone/>
            </a:pPr>
            <a:endParaRPr sz="1800" dirty="0">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RESULTS</a:t>
            </a:r>
            <a:endParaRPr/>
          </a:p>
        </p:txBody>
      </p:sp>
      <p:pic>
        <p:nvPicPr>
          <p:cNvPr id="168" name="Google Shape;168;p11"/>
          <p:cNvPicPr preferRelativeResize="0"/>
          <p:nvPr/>
        </p:nvPicPr>
        <p:blipFill rotWithShape="1">
          <a:blip r:embed="rId3">
            <a:alphaModFix/>
          </a:blip>
          <a:srcRect/>
          <a:stretch/>
        </p:blipFill>
        <p:spPr>
          <a:xfrm>
            <a:off x="651041" y="1422401"/>
            <a:ext cx="5036447" cy="5011638"/>
          </a:xfrm>
          <a:prstGeom prst="rect">
            <a:avLst/>
          </a:prstGeom>
          <a:noFill/>
          <a:ln>
            <a:noFill/>
          </a:ln>
        </p:spPr>
      </p:pic>
      <p:pic>
        <p:nvPicPr>
          <p:cNvPr id="169" name="Google Shape;169;p11"/>
          <p:cNvPicPr preferRelativeResize="0"/>
          <p:nvPr/>
        </p:nvPicPr>
        <p:blipFill rotWithShape="1">
          <a:blip r:embed="rId4">
            <a:alphaModFix/>
          </a:blip>
          <a:srcRect/>
          <a:stretch/>
        </p:blipFill>
        <p:spPr>
          <a:xfrm>
            <a:off x="5910062" y="1482617"/>
            <a:ext cx="6131573" cy="515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RESULTS</a:t>
            </a:r>
            <a:endParaRPr/>
          </a:p>
        </p:txBody>
      </p:sp>
      <p:pic>
        <p:nvPicPr>
          <p:cNvPr id="175" name="Google Shape;175;p12"/>
          <p:cNvPicPr preferRelativeResize="0"/>
          <p:nvPr/>
        </p:nvPicPr>
        <p:blipFill rotWithShape="1">
          <a:blip r:embed="rId3">
            <a:alphaModFix/>
          </a:blip>
          <a:srcRect/>
          <a:stretch/>
        </p:blipFill>
        <p:spPr>
          <a:xfrm>
            <a:off x="1114591" y="1227512"/>
            <a:ext cx="4517859" cy="2136046"/>
          </a:xfrm>
          <a:prstGeom prst="rect">
            <a:avLst/>
          </a:prstGeom>
          <a:noFill/>
          <a:ln>
            <a:noFill/>
          </a:ln>
        </p:spPr>
      </p:pic>
      <p:pic>
        <p:nvPicPr>
          <p:cNvPr id="176" name="Google Shape;176;p12"/>
          <p:cNvPicPr preferRelativeResize="0"/>
          <p:nvPr/>
        </p:nvPicPr>
        <p:blipFill rotWithShape="1">
          <a:blip r:embed="rId4">
            <a:alphaModFix/>
          </a:blip>
          <a:srcRect/>
          <a:stretch/>
        </p:blipFill>
        <p:spPr>
          <a:xfrm>
            <a:off x="6165850" y="1223249"/>
            <a:ext cx="3969135" cy="2114971"/>
          </a:xfrm>
          <a:prstGeom prst="rect">
            <a:avLst/>
          </a:prstGeom>
          <a:noFill/>
          <a:ln>
            <a:noFill/>
          </a:ln>
        </p:spPr>
      </p:pic>
      <p:pic>
        <p:nvPicPr>
          <p:cNvPr id="177" name="Google Shape;177;p12"/>
          <p:cNvPicPr preferRelativeResize="0"/>
          <p:nvPr/>
        </p:nvPicPr>
        <p:blipFill rotWithShape="1">
          <a:blip r:embed="rId5">
            <a:alphaModFix/>
          </a:blip>
          <a:srcRect/>
          <a:stretch/>
        </p:blipFill>
        <p:spPr>
          <a:xfrm>
            <a:off x="1053025" y="3519781"/>
            <a:ext cx="9158849" cy="3166770"/>
          </a:xfrm>
          <a:prstGeom prst="rect">
            <a:avLst/>
          </a:prstGeom>
          <a:noFill/>
          <a:ln>
            <a:noFill/>
          </a:ln>
        </p:spPr>
      </p:pic>
      <p:pic>
        <p:nvPicPr>
          <p:cNvPr id="178" name="Google Shape;178;p12"/>
          <p:cNvPicPr preferRelativeResize="0"/>
          <p:nvPr/>
        </p:nvPicPr>
        <p:blipFill>
          <a:blip r:embed="rId6">
            <a:alphaModFix/>
          </a:blip>
          <a:stretch>
            <a:fillRect/>
          </a:stretch>
        </p:blipFill>
        <p:spPr>
          <a:xfrm>
            <a:off x="0" y="0"/>
            <a:ext cx="12192000" cy="6858000"/>
          </a:xfrm>
          <a:prstGeom prst="rect">
            <a:avLst/>
          </a:prstGeom>
          <a:noFill/>
          <a:ln>
            <a:noFill/>
          </a:ln>
        </p:spPr>
      </p:pic>
      <p:pic>
        <p:nvPicPr>
          <p:cNvPr id="179" name="Google Shape;179;p12"/>
          <p:cNvPicPr preferRelativeResize="0"/>
          <p:nvPr/>
        </p:nvPicPr>
        <p:blipFill>
          <a:blip r:embed="rId7">
            <a:alphaModFix/>
          </a:blip>
          <a:stretch>
            <a:fillRect/>
          </a:stretch>
        </p:blipFill>
        <p:spPr>
          <a:xfrm>
            <a:off x="0" y="0"/>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f20b88d5b0_0_7"/>
          <p:cNvSpPr txBox="1">
            <a:spLocks noGrp="1"/>
          </p:cNvSpPr>
          <p:nvPr>
            <p:ph type="title"/>
          </p:nvPr>
        </p:nvSpPr>
        <p:spPr>
          <a:xfrm>
            <a:off x="581191" y="493812"/>
            <a:ext cx="11029500" cy="1188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RESULTS</a:t>
            </a:r>
            <a:endParaRPr/>
          </a:p>
        </p:txBody>
      </p:sp>
      <p:pic>
        <p:nvPicPr>
          <p:cNvPr id="185" name="Google Shape;185;g2f20b88d5b0_0_7"/>
          <p:cNvPicPr preferRelativeResize="0"/>
          <p:nvPr/>
        </p:nvPicPr>
        <p:blipFill rotWithShape="1">
          <a:blip r:embed="rId3">
            <a:alphaModFix/>
          </a:blip>
          <a:srcRect/>
          <a:stretch/>
        </p:blipFill>
        <p:spPr>
          <a:xfrm>
            <a:off x="1114591" y="1227512"/>
            <a:ext cx="4517861" cy="2136047"/>
          </a:xfrm>
          <a:prstGeom prst="rect">
            <a:avLst/>
          </a:prstGeom>
          <a:noFill/>
          <a:ln>
            <a:noFill/>
          </a:ln>
        </p:spPr>
      </p:pic>
      <p:pic>
        <p:nvPicPr>
          <p:cNvPr id="186" name="Google Shape;186;g2f20b88d5b0_0_7"/>
          <p:cNvPicPr preferRelativeResize="0"/>
          <p:nvPr/>
        </p:nvPicPr>
        <p:blipFill rotWithShape="1">
          <a:blip r:embed="rId4">
            <a:alphaModFix/>
          </a:blip>
          <a:srcRect/>
          <a:stretch/>
        </p:blipFill>
        <p:spPr>
          <a:xfrm>
            <a:off x="6165850" y="1223249"/>
            <a:ext cx="3969135" cy="2114970"/>
          </a:xfrm>
          <a:prstGeom prst="rect">
            <a:avLst/>
          </a:prstGeom>
          <a:noFill/>
          <a:ln>
            <a:noFill/>
          </a:ln>
        </p:spPr>
      </p:pic>
      <p:pic>
        <p:nvPicPr>
          <p:cNvPr id="187" name="Google Shape;187;g2f20b88d5b0_0_7"/>
          <p:cNvPicPr preferRelativeResize="0"/>
          <p:nvPr/>
        </p:nvPicPr>
        <p:blipFill rotWithShape="1">
          <a:blip r:embed="rId5">
            <a:alphaModFix/>
          </a:blip>
          <a:srcRect/>
          <a:stretch/>
        </p:blipFill>
        <p:spPr>
          <a:xfrm>
            <a:off x="1053025" y="3519781"/>
            <a:ext cx="9158848" cy="3166769"/>
          </a:xfrm>
          <a:prstGeom prst="rect">
            <a:avLst/>
          </a:prstGeom>
          <a:noFill/>
          <a:ln>
            <a:noFill/>
          </a:ln>
        </p:spPr>
      </p:pic>
      <p:pic>
        <p:nvPicPr>
          <p:cNvPr id="188" name="Google Shape;188;g2f20b88d5b0_0_7"/>
          <p:cNvPicPr preferRelativeResize="0"/>
          <p:nvPr/>
        </p:nvPicPr>
        <p:blipFill>
          <a:blip r:embed="rId6">
            <a:alphaModFix/>
          </a:blip>
          <a:stretch>
            <a:fillRect/>
          </a:stretch>
        </p:blipFill>
        <p:spPr>
          <a:xfrm>
            <a:off x="0" y="0"/>
            <a:ext cx="12192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f20b88d5b0_0_15"/>
          <p:cNvSpPr txBox="1">
            <a:spLocks noGrp="1"/>
          </p:cNvSpPr>
          <p:nvPr>
            <p:ph type="title"/>
          </p:nvPr>
        </p:nvSpPr>
        <p:spPr>
          <a:xfrm>
            <a:off x="581191" y="493812"/>
            <a:ext cx="11029500" cy="1188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RESULTS</a:t>
            </a:r>
            <a:endParaRPr/>
          </a:p>
        </p:txBody>
      </p:sp>
      <p:pic>
        <p:nvPicPr>
          <p:cNvPr id="194" name="Google Shape;194;g2f20b88d5b0_0_15"/>
          <p:cNvPicPr preferRelativeResize="0"/>
          <p:nvPr/>
        </p:nvPicPr>
        <p:blipFill rotWithShape="1">
          <a:blip r:embed="rId3">
            <a:alphaModFix/>
          </a:blip>
          <a:srcRect/>
          <a:stretch/>
        </p:blipFill>
        <p:spPr>
          <a:xfrm>
            <a:off x="1114591" y="1227512"/>
            <a:ext cx="4517861" cy="2136047"/>
          </a:xfrm>
          <a:prstGeom prst="rect">
            <a:avLst/>
          </a:prstGeom>
          <a:noFill/>
          <a:ln>
            <a:noFill/>
          </a:ln>
        </p:spPr>
      </p:pic>
      <p:pic>
        <p:nvPicPr>
          <p:cNvPr id="195" name="Google Shape;195;g2f20b88d5b0_0_15"/>
          <p:cNvPicPr preferRelativeResize="0"/>
          <p:nvPr/>
        </p:nvPicPr>
        <p:blipFill rotWithShape="1">
          <a:blip r:embed="rId4">
            <a:alphaModFix/>
          </a:blip>
          <a:srcRect/>
          <a:stretch/>
        </p:blipFill>
        <p:spPr>
          <a:xfrm>
            <a:off x="6165850" y="1223249"/>
            <a:ext cx="3969135" cy="2114970"/>
          </a:xfrm>
          <a:prstGeom prst="rect">
            <a:avLst/>
          </a:prstGeom>
          <a:noFill/>
          <a:ln>
            <a:noFill/>
          </a:ln>
        </p:spPr>
      </p:pic>
      <p:pic>
        <p:nvPicPr>
          <p:cNvPr id="196" name="Google Shape;196;g2f20b88d5b0_0_15"/>
          <p:cNvPicPr preferRelativeResize="0"/>
          <p:nvPr/>
        </p:nvPicPr>
        <p:blipFill rotWithShape="1">
          <a:blip r:embed="rId5">
            <a:alphaModFix/>
          </a:blip>
          <a:srcRect/>
          <a:stretch/>
        </p:blipFill>
        <p:spPr>
          <a:xfrm>
            <a:off x="1053025" y="3519781"/>
            <a:ext cx="9158848" cy="3166769"/>
          </a:xfrm>
          <a:prstGeom prst="rect">
            <a:avLst/>
          </a:prstGeom>
          <a:noFill/>
          <a:ln>
            <a:noFill/>
          </a:ln>
        </p:spPr>
      </p:pic>
      <p:pic>
        <p:nvPicPr>
          <p:cNvPr id="197" name="Google Shape;197;g2f20b88d5b0_0_15"/>
          <p:cNvPicPr preferRelativeResize="0"/>
          <p:nvPr/>
        </p:nvPicPr>
        <p:blipFill>
          <a:blip r:embed="rId6">
            <a:alphaModFix/>
          </a:blip>
          <a:stretch>
            <a:fillRect/>
          </a:stretch>
        </p:blipFill>
        <p:spPr>
          <a:xfrm>
            <a:off x="0" y="0"/>
            <a:ext cx="12192000" cy="6858000"/>
          </a:xfrm>
          <a:prstGeom prst="rect">
            <a:avLst/>
          </a:prstGeom>
          <a:noFill/>
          <a:ln>
            <a:noFill/>
          </a:ln>
        </p:spPr>
      </p:pic>
      <p:pic>
        <p:nvPicPr>
          <p:cNvPr id="198" name="Google Shape;198;g2f20b88d5b0_0_15"/>
          <p:cNvPicPr preferRelativeResize="0"/>
          <p:nvPr/>
        </p:nvPicPr>
        <p:blipFill>
          <a:blip r:embed="rId7">
            <a:alphaModFix/>
          </a:blip>
          <a:stretch>
            <a:fillRect/>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LINKS AND REFERENCES</a:t>
            </a:r>
            <a:endParaRPr/>
          </a:p>
        </p:txBody>
      </p:sp>
      <p:sp>
        <p:nvSpPr>
          <p:cNvPr id="204" name="Google Shape;204;p16"/>
          <p:cNvSpPr txBox="1">
            <a:spLocks noGrp="1"/>
          </p:cNvSpPr>
          <p:nvPr>
            <p:ph type="body" idx="1"/>
          </p:nvPr>
        </p:nvSpPr>
        <p:spPr>
          <a:xfrm>
            <a:off x="581191" y="1682532"/>
            <a:ext cx="11029615" cy="363448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Edunet tutorial</a:t>
            </a:r>
            <a:endParaRPr/>
          </a:p>
          <a:p>
            <a:pPr marL="306000" lvl="0" indent="-306000" algn="l" rtl="0">
              <a:lnSpc>
                <a:spcPct val="110000"/>
              </a:lnSpc>
              <a:spcBef>
                <a:spcPts val="940"/>
              </a:spcBef>
              <a:spcAft>
                <a:spcPts val="0"/>
              </a:spcAft>
              <a:buSzPts val="1564"/>
              <a:buChar char="◼"/>
            </a:pPr>
            <a:r>
              <a:rPr lang="en-US"/>
              <a:t>https://www.kaggle.com/datasets/blurredmachine/are-your-employees-burning-out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AGENDA</a:t>
            </a:r>
            <a:endParaRPr/>
          </a:p>
        </p:txBody>
      </p:sp>
      <p:sp>
        <p:nvSpPr>
          <p:cNvPr id="115" name="Google Shape;115;p3"/>
          <p:cNvSpPr txBox="1">
            <a:spLocks noGrp="1"/>
          </p:cNvSpPr>
          <p:nvPr>
            <p:ph type="body" idx="1"/>
          </p:nvPr>
        </p:nvSpPr>
        <p:spPr>
          <a:xfrm>
            <a:off x="581192" y="1536001"/>
            <a:ext cx="11029615" cy="3634486"/>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1564"/>
              <a:buChar char="◼"/>
            </a:pPr>
            <a:r>
              <a:rPr lang="en-US"/>
              <a:t>Introduction</a:t>
            </a:r>
            <a:endParaRPr/>
          </a:p>
          <a:p>
            <a:pPr marL="306000" lvl="0" indent="-306000" algn="l" rtl="0">
              <a:lnSpc>
                <a:spcPct val="110000"/>
              </a:lnSpc>
              <a:spcBef>
                <a:spcPts val="940"/>
              </a:spcBef>
              <a:spcAft>
                <a:spcPts val="0"/>
              </a:spcAft>
              <a:buSzPts val="1564"/>
              <a:buChar char="◼"/>
            </a:pPr>
            <a:r>
              <a:rPr lang="en-US"/>
              <a:t>Project title </a:t>
            </a:r>
            <a:endParaRPr/>
          </a:p>
          <a:p>
            <a:pPr marL="306000" lvl="0" indent="-306000" algn="l" rtl="0">
              <a:lnSpc>
                <a:spcPct val="110000"/>
              </a:lnSpc>
              <a:spcBef>
                <a:spcPts val="940"/>
              </a:spcBef>
              <a:spcAft>
                <a:spcPts val="0"/>
              </a:spcAft>
              <a:buSzPts val="1564"/>
              <a:buChar char="◼"/>
            </a:pPr>
            <a:r>
              <a:rPr lang="en-US"/>
              <a:t>Project overview</a:t>
            </a:r>
            <a:endParaRPr/>
          </a:p>
          <a:p>
            <a:pPr marL="306000" lvl="0" indent="-306000" algn="l" rtl="0">
              <a:lnSpc>
                <a:spcPct val="110000"/>
              </a:lnSpc>
              <a:spcBef>
                <a:spcPts val="940"/>
              </a:spcBef>
              <a:spcAft>
                <a:spcPts val="0"/>
              </a:spcAft>
              <a:buSzPts val="1564"/>
              <a:buChar char="◼"/>
            </a:pPr>
            <a:r>
              <a:rPr lang="en-US"/>
              <a:t>End Users</a:t>
            </a:r>
            <a:endParaRPr/>
          </a:p>
          <a:p>
            <a:pPr marL="306000" lvl="0" indent="-306000" algn="l" rtl="0">
              <a:lnSpc>
                <a:spcPct val="110000"/>
              </a:lnSpc>
              <a:spcBef>
                <a:spcPts val="940"/>
              </a:spcBef>
              <a:spcAft>
                <a:spcPts val="0"/>
              </a:spcAft>
              <a:buSzPts val="1564"/>
              <a:buChar char="◼"/>
            </a:pPr>
            <a:r>
              <a:rPr lang="en-US"/>
              <a:t>Solution and Value Proposition</a:t>
            </a:r>
            <a:endParaRPr/>
          </a:p>
          <a:p>
            <a:pPr marL="306000" lvl="0" indent="-306000" algn="l" rtl="0">
              <a:lnSpc>
                <a:spcPct val="110000"/>
              </a:lnSpc>
              <a:spcBef>
                <a:spcPts val="940"/>
              </a:spcBef>
              <a:spcAft>
                <a:spcPts val="0"/>
              </a:spcAft>
              <a:buSzPts val="1564"/>
              <a:buChar char="◼"/>
            </a:pPr>
            <a:r>
              <a:rPr lang="en-US"/>
              <a:t>Customization</a:t>
            </a:r>
            <a:endParaRPr/>
          </a:p>
          <a:p>
            <a:pPr marL="306000" lvl="0" indent="-306000" algn="l" rtl="0">
              <a:lnSpc>
                <a:spcPct val="110000"/>
              </a:lnSpc>
              <a:spcBef>
                <a:spcPts val="940"/>
              </a:spcBef>
              <a:spcAft>
                <a:spcPts val="0"/>
              </a:spcAft>
              <a:buSzPts val="1564"/>
              <a:buChar char="◼"/>
            </a:pPr>
            <a:r>
              <a:rPr lang="en-US"/>
              <a:t>Modelling</a:t>
            </a:r>
            <a:endParaRPr/>
          </a:p>
          <a:p>
            <a:pPr marL="306000" lvl="0" indent="-306000" algn="l" rtl="0">
              <a:lnSpc>
                <a:spcPct val="110000"/>
              </a:lnSpc>
              <a:spcBef>
                <a:spcPts val="940"/>
              </a:spcBef>
              <a:spcAft>
                <a:spcPts val="0"/>
              </a:spcAft>
              <a:buSzPts val="1564"/>
              <a:buChar char="◼"/>
            </a:pPr>
            <a:r>
              <a:rPr lang="en-US"/>
              <a:t>Results</a:t>
            </a:r>
            <a:endParaRPr/>
          </a:p>
          <a:p>
            <a:pPr marL="306000" lvl="0" indent="-306000" algn="l" rtl="0">
              <a:lnSpc>
                <a:spcPct val="110000"/>
              </a:lnSpc>
              <a:spcBef>
                <a:spcPts val="940"/>
              </a:spcBef>
              <a:spcAft>
                <a:spcPts val="0"/>
              </a:spcAft>
              <a:buSzPts val="1564"/>
              <a:buChar char="◼"/>
            </a:pPr>
            <a:r>
              <a:rPr lang="en-US"/>
              <a:t>Conclusion and Links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sz="2800"/>
              <a:t>WHO ARE THE END USERS OF THIS PROJECT?</a:t>
            </a:r>
            <a:endParaRPr/>
          </a:p>
        </p:txBody>
      </p:sp>
      <p:sp>
        <p:nvSpPr>
          <p:cNvPr id="121" name="Google Shape;121;p5"/>
          <p:cNvSpPr txBox="1">
            <a:spLocks noGrp="1"/>
          </p:cNvSpPr>
          <p:nvPr>
            <p:ph type="body" idx="1"/>
          </p:nvPr>
        </p:nvSpPr>
        <p:spPr>
          <a:xfrm>
            <a:off x="581193" y="1611757"/>
            <a:ext cx="11029615" cy="363448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656"/>
              <a:buChar char="◼"/>
            </a:pPr>
            <a:r>
              <a:rPr lang="en-US" sz="1800"/>
              <a:t>HR Departments: For monitoring employee well-being and planning interventions.</a:t>
            </a:r>
            <a:endParaRPr/>
          </a:p>
          <a:p>
            <a:pPr marL="306000" lvl="0" indent="-306000" algn="l" rtl="0">
              <a:lnSpc>
                <a:spcPct val="110000"/>
              </a:lnSpc>
              <a:spcBef>
                <a:spcPts val="960"/>
              </a:spcBef>
              <a:spcAft>
                <a:spcPts val="0"/>
              </a:spcAft>
              <a:buSzPts val="1656"/>
              <a:buChar char="◼"/>
            </a:pPr>
            <a:r>
              <a:rPr lang="en-US" sz="1800"/>
              <a:t>Management: To understand and mitigate factors leading to burnout.</a:t>
            </a:r>
            <a:endParaRPr/>
          </a:p>
          <a:p>
            <a:pPr marL="306000" lvl="0" indent="-306000" algn="l" rtl="0">
              <a:lnSpc>
                <a:spcPct val="110000"/>
              </a:lnSpc>
              <a:spcBef>
                <a:spcPts val="960"/>
              </a:spcBef>
              <a:spcAft>
                <a:spcPts val="0"/>
              </a:spcAft>
              <a:buSzPts val="1656"/>
              <a:buChar char="◼"/>
            </a:pPr>
            <a:r>
              <a:rPr lang="en-US" sz="1800"/>
              <a:t>Employees: For self-assessment and seeking timely help.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PROJECT  OVERVIEW</a:t>
            </a:r>
            <a:endParaRPr/>
          </a:p>
        </p:txBody>
      </p:sp>
      <p:sp>
        <p:nvSpPr>
          <p:cNvPr id="127" name="Google Shape;127;p4"/>
          <p:cNvSpPr txBox="1">
            <a:spLocks noGrp="1"/>
          </p:cNvSpPr>
          <p:nvPr>
            <p:ph type="body" idx="1"/>
          </p:nvPr>
        </p:nvSpPr>
        <p:spPr>
          <a:xfrm>
            <a:off x="361783" y="1254760"/>
            <a:ext cx="11249025" cy="490108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b="1"/>
              <a:t>Objective:</a:t>
            </a:r>
            <a:r>
              <a:rPr lang="en-US"/>
              <a:t> </a:t>
            </a:r>
            <a:endParaRPr/>
          </a:p>
          <a:p>
            <a:pPr marL="0" lvl="0" indent="0" algn="l" rtl="0">
              <a:lnSpc>
                <a:spcPct val="110000"/>
              </a:lnSpc>
              <a:spcBef>
                <a:spcPts val="940"/>
              </a:spcBef>
              <a:spcAft>
                <a:spcPts val="0"/>
              </a:spcAft>
              <a:buSzPts val="1564"/>
              <a:buNone/>
            </a:pPr>
            <a:r>
              <a:rPr lang="en-US"/>
              <a:t>               The goal of this project is to develop a machine learning model that predicts the risk of employee burnout. By leveraging data on job satisfaction, work-life balance, stress levels, and other relevant factors, the project aims to help organizations identify at-risk employees early and implement targeted interventions to prevent burnout.</a:t>
            </a:r>
            <a:endParaRPr/>
          </a:p>
          <a:p>
            <a:pPr marL="306000" lvl="0" indent="-306000" algn="l" rtl="0">
              <a:lnSpc>
                <a:spcPct val="110000"/>
              </a:lnSpc>
              <a:spcBef>
                <a:spcPts val="940"/>
              </a:spcBef>
              <a:spcAft>
                <a:spcPts val="0"/>
              </a:spcAft>
              <a:buSzPts val="1564"/>
              <a:buChar char="◼"/>
            </a:pPr>
            <a:r>
              <a:rPr lang="en-US" b="1"/>
              <a:t>Key Goals:</a:t>
            </a:r>
            <a:endParaRPr/>
          </a:p>
          <a:p>
            <a:pPr marL="630000" lvl="1" indent="-306000" algn="l" rtl="0">
              <a:spcBef>
                <a:spcPts val="940"/>
              </a:spcBef>
              <a:spcAft>
                <a:spcPts val="0"/>
              </a:spcAft>
              <a:buSzPts val="1564"/>
              <a:buFont typeface="Arial"/>
              <a:buChar char="•"/>
            </a:pPr>
            <a:r>
              <a:rPr lang="en-US" sz="1700"/>
              <a:t>Data Collection</a:t>
            </a:r>
            <a:endParaRPr/>
          </a:p>
          <a:p>
            <a:pPr marL="630000" lvl="1" indent="-306000" algn="l" rtl="0">
              <a:spcBef>
                <a:spcPts val="940"/>
              </a:spcBef>
              <a:spcAft>
                <a:spcPts val="0"/>
              </a:spcAft>
              <a:buSzPts val="1564"/>
              <a:buFont typeface="Arial"/>
              <a:buChar char="•"/>
            </a:pPr>
            <a:r>
              <a:rPr lang="en-US" sz="1700"/>
              <a:t>Data Preprocessing</a:t>
            </a:r>
            <a:endParaRPr/>
          </a:p>
          <a:p>
            <a:pPr marL="630000" lvl="1" indent="-306000" algn="l" rtl="0">
              <a:spcBef>
                <a:spcPts val="940"/>
              </a:spcBef>
              <a:spcAft>
                <a:spcPts val="0"/>
              </a:spcAft>
              <a:buSzPts val="1564"/>
              <a:buFont typeface="Arial"/>
              <a:buChar char="•"/>
            </a:pPr>
            <a:r>
              <a:rPr lang="en-US" sz="1700"/>
              <a:t>Exploratory Data Analysis(EDA)</a:t>
            </a:r>
            <a:endParaRPr/>
          </a:p>
          <a:p>
            <a:pPr marL="630000" lvl="1" indent="-306000" algn="l" rtl="0">
              <a:spcBef>
                <a:spcPts val="940"/>
              </a:spcBef>
              <a:spcAft>
                <a:spcPts val="0"/>
              </a:spcAft>
              <a:buSzPts val="1564"/>
              <a:buFont typeface="Arial"/>
              <a:buChar char="•"/>
            </a:pPr>
            <a:r>
              <a:rPr lang="en-US" sz="1700"/>
              <a:t>Model building</a:t>
            </a:r>
            <a:endParaRPr/>
          </a:p>
          <a:p>
            <a:pPr marL="630000" lvl="1" indent="-306000" algn="l" rtl="0">
              <a:spcBef>
                <a:spcPts val="940"/>
              </a:spcBef>
              <a:spcAft>
                <a:spcPts val="0"/>
              </a:spcAft>
              <a:buSzPts val="1564"/>
              <a:buFont typeface="Arial"/>
              <a:buChar char="•"/>
            </a:pPr>
            <a:r>
              <a:rPr lang="en-US" sz="1700"/>
              <a:t>Model Validation</a:t>
            </a:r>
            <a:endParaRPr/>
          </a:p>
          <a:p>
            <a:pPr marL="630000" lvl="1" indent="-306000" algn="l" rtl="0">
              <a:spcBef>
                <a:spcPts val="940"/>
              </a:spcBef>
              <a:spcAft>
                <a:spcPts val="0"/>
              </a:spcAft>
              <a:buSzPts val="1564"/>
              <a:buFont typeface="Arial"/>
              <a:buChar char="•"/>
            </a:pPr>
            <a:r>
              <a:rPr lang="en-US" sz="1700"/>
              <a:t>Implementation and Documentation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br>
              <a:rPr lang="en-US" sz="2800"/>
            </a:br>
            <a:r>
              <a:rPr lang="en-US" sz="2800"/>
              <a:t>YOUR SOLUTION AND ITS VALUE PROPOSITION</a:t>
            </a:r>
            <a:endParaRPr/>
          </a:p>
        </p:txBody>
      </p:sp>
      <p:sp>
        <p:nvSpPr>
          <p:cNvPr id="133" name="Google Shape;133;p6"/>
          <p:cNvSpPr txBox="1">
            <a:spLocks noGrp="1"/>
          </p:cNvSpPr>
          <p:nvPr>
            <p:ph type="body" idx="1"/>
          </p:nvPr>
        </p:nvSpPr>
        <p:spPr>
          <a:xfrm>
            <a:off x="485940" y="1779370"/>
            <a:ext cx="11029615" cy="43610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To tackle employee burnout, this project uses machine learning to predict when employees might be at risk of burning out. By analyzing various factors like workload and job satisfaction, the project identifies warning signs of burnout. The solution involves collecting and preparing data, training a model to recognize burnout patterns, and using the model to help organizations take action before burnout happens. This helps keep employees healthier and more productive by addressing problems early.</a:t>
            </a:r>
            <a:endParaRPr/>
          </a:p>
          <a:p>
            <a:pPr marL="306000" lvl="0" indent="-306000" algn="l" rtl="0">
              <a:lnSpc>
                <a:spcPct val="110000"/>
              </a:lnSpc>
              <a:spcBef>
                <a:spcPts val="940"/>
              </a:spcBef>
              <a:spcAft>
                <a:spcPts val="0"/>
              </a:spcAft>
              <a:buSzPts val="1564"/>
              <a:buChar char="◼"/>
            </a:pPr>
            <a:r>
              <a:rPr lang="en-US" b="1"/>
              <a:t>Preposition:</a:t>
            </a:r>
            <a:endParaRPr/>
          </a:p>
          <a:p>
            <a:pPr marL="630000" lvl="1" indent="-306000" algn="l" rtl="0">
              <a:spcBef>
                <a:spcPts val="940"/>
              </a:spcBef>
              <a:spcAft>
                <a:spcPts val="0"/>
              </a:spcAft>
              <a:buSzPts val="1564"/>
              <a:buFont typeface="Arial"/>
              <a:buChar char="•"/>
            </a:pPr>
            <a:r>
              <a:rPr lang="en-US" sz="1700"/>
              <a:t>Early Detection </a:t>
            </a:r>
            <a:endParaRPr/>
          </a:p>
          <a:p>
            <a:pPr marL="630000" lvl="1" indent="-306000" algn="l" rtl="0">
              <a:spcBef>
                <a:spcPts val="940"/>
              </a:spcBef>
              <a:spcAft>
                <a:spcPts val="0"/>
              </a:spcAft>
              <a:buSzPts val="1564"/>
              <a:buFont typeface="Arial"/>
              <a:buChar char="•"/>
            </a:pPr>
            <a:r>
              <a:rPr lang="en-US" sz="1700"/>
              <a:t>Improved Well-Being</a:t>
            </a:r>
            <a:endParaRPr/>
          </a:p>
          <a:p>
            <a:pPr marL="630000" lvl="1" indent="-306000" algn="l" rtl="0">
              <a:spcBef>
                <a:spcPts val="940"/>
              </a:spcBef>
              <a:spcAft>
                <a:spcPts val="0"/>
              </a:spcAft>
              <a:buSzPts val="1564"/>
              <a:buFont typeface="Arial"/>
              <a:buChar char="•"/>
            </a:pPr>
            <a:r>
              <a:rPr lang="en-US" sz="1700"/>
              <a:t>Increased Productivity</a:t>
            </a:r>
            <a:endParaRPr/>
          </a:p>
          <a:p>
            <a:pPr marL="630000" lvl="1" indent="-306000" algn="l" rtl="0">
              <a:spcBef>
                <a:spcPts val="940"/>
              </a:spcBef>
              <a:spcAft>
                <a:spcPts val="0"/>
              </a:spcAft>
              <a:buSzPts val="1564"/>
              <a:buFont typeface="Arial"/>
              <a:buChar char="•"/>
            </a:pPr>
            <a:r>
              <a:rPr lang="en-US" sz="1700"/>
              <a:t>Customizable Solutions</a:t>
            </a:r>
            <a:endParaRPr/>
          </a:p>
          <a:p>
            <a:pPr marL="630000" lvl="1" indent="-306000" algn="l" rtl="0">
              <a:spcBef>
                <a:spcPts val="940"/>
              </a:spcBef>
              <a:spcAft>
                <a:spcPts val="0"/>
              </a:spcAft>
              <a:buSzPts val="1564"/>
              <a:buFont typeface="Arial"/>
              <a:buChar char="•"/>
            </a:pPr>
            <a:r>
              <a:rPr lang="en-US" sz="1700"/>
              <a:t>Cost Savings</a:t>
            </a:r>
            <a:endParaRPr/>
          </a:p>
          <a:p>
            <a:pPr marL="630000" lvl="1" indent="-224212" algn="l" rtl="0">
              <a:spcBef>
                <a:spcPts val="880"/>
              </a:spcBef>
              <a:spcAft>
                <a:spcPts val="0"/>
              </a:spcAft>
              <a:buSzPts val="1288"/>
              <a:buFont typeface="Arial"/>
              <a:buNone/>
            </a:pPr>
            <a:endParaRPr b="1"/>
          </a:p>
          <a:p>
            <a:pPr marL="630000" lvl="1" indent="-224212" algn="l" rtl="0">
              <a:spcBef>
                <a:spcPts val="880"/>
              </a:spcBef>
              <a:spcAft>
                <a:spcPts val="0"/>
              </a:spcAft>
              <a:buSzPts val="1288"/>
              <a:buFont typeface="Arial"/>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HOW DID YOU CUSTOMIZE THE PROJECT AND MAKE IT YOUR OWN</a:t>
            </a:r>
            <a:endParaRPr/>
          </a:p>
        </p:txBody>
      </p:sp>
      <p:sp>
        <p:nvSpPr>
          <p:cNvPr id="139" name="Google Shape;139;p7"/>
          <p:cNvSpPr txBox="1">
            <a:spLocks noGrp="1"/>
          </p:cNvSpPr>
          <p:nvPr>
            <p:ph type="body" idx="1"/>
          </p:nvPr>
        </p:nvSpPr>
        <p:spPr>
          <a:xfrm>
            <a:off x="428791" y="1260258"/>
            <a:ext cx="11029615" cy="363448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I used 80 percent of the data to train my model while the remaining 20 percent is used for testing. While I tested with different test size, the more data we feed the machine, the more accurately the result is. That is, R-squared score have increased significantly.</a:t>
            </a:r>
            <a:endParaRPr/>
          </a:p>
          <a:p>
            <a:pPr marL="306000" lvl="0" indent="-306000" algn="l" rtl="0">
              <a:lnSpc>
                <a:spcPct val="110000"/>
              </a:lnSpc>
              <a:spcBef>
                <a:spcPts val="940"/>
              </a:spcBef>
              <a:spcAft>
                <a:spcPts val="0"/>
              </a:spcAft>
              <a:buSzPts val="1564"/>
              <a:buChar char="◼"/>
            </a:pPr>
            <a:r>
              <a:rPr lang="en-US"/>
              <a:t>Visualization: I used ‘matplotlib’ and ‘seaborn’ for data visualization, including pair plots and bar plots to understand the distribution and relationships in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MODELLING</a:t>
            </a:r>
            <a:endParaRPr/>
          </a:p>
        </p:txBody>
      </p:sp>
      <p:sp>
        <p:nvSpPr>
          <p:cNvPr id="145" name="Google Shape;145;p8"/>
          <p:cNvSpPr txBox="1">
            <a:spLocks noGrp="1"/>
          </p:cNvSpPr>
          <p:nvPr>
            <p:ph type="body" idx="1"/>
          </p:nvPr>
        </p:nvSpPr>
        <p:spPr>
          <a:xfrm>
            <a:off x="203201" y="543389"/>
            <a:ext cx="11407606" cy="6314611"/>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b="1"/>
              <a:t>Data Preprocessing:</a:t>
            </a:r>
            <a:endParaRPr/>
          </a:p>
          <a:p>
            <a:pPr marL="630000" lvl="1" indent="-306000" algn="l" rtl="0">
              <a:spcBef>
                <a:spcPts val="940"/>
              </a:spcBef>
              <a:spcAft>
                <a:spcPts val="0"/>
              </a:spcAft>
              <a:buSzPts val="1564"/>
              <a:buFont typeface="Arial"/>
              <a:buChar char="•"/>
            </a:pPr>
            <a:r>
              <a:rPr lang="en-US" sz="1700" b="1"/>
              <a:t>Clean the Data</a:t>
            </a:r>
            <a:r>
              <a:rPr lang="en-US" sz="1700"/>
              <a:t>: Handle missing values, remove duplicates, and correct inconsistencies.</a:t>
            </a:r>
            <a:endParaRPr/>
          </a:p>
          <a:p>
            <a:pPr marL="630000" lvl="1" indent="-306000" algn="l" rtl="0">
              <a:spcBef>
                <a:spcPts val="940"/>
              </a:spcBef>
              <a:spcAft>
                <a:spcPts val="0"/>
              </a:spcAft>
              <a:buSzPts val="1564"/>
              <a:buFont typeface="Arial"/>
              <a:buChar char="•"/>
            </a:pPr>
            <a:r>
              <a:rPr lang="en-US" sz="1700" b="1"/>
              <a:t>Feature Selection</a:t>
            </a:r>
            <a:r>
              <a:rPr lang="en-US" sz="1700"/>
              <a:t>: Choose relevant features that influence burnout, such as job satisfaction, workload, and stress levels.</a:t>
            </a:r>
            <a:endParaRPr/>
          </a:p>
          <a:p>
            <a:pPr marL="630000" lvl="1" indent="-306000" algn="l" rtl="0">
              <a:spcBef>
                <a:spcPts val="940"/>
              </a:spcBef>
              <a:spcAft>
                <a:spcPts val="0"/>
              </a:spcAft>
              <a:buSzPts val="1564"/>
              <a:buFont typeface="Arial"/>
              <a:buChar char="•"/>
            </a:pPr>
            <a:r>
              <a:rPr lang="en-US" sz="1700" b="1"/>
              <a:t>Feature Engineering</a:t>
            </a:r>
            <a:r>
              <a:rPr lang="en-US" sz="1700"/>
              <a:t>: Create new features if necessary, like aggregating work hours or creating indicators for high stress.</a:t>
            </a:r>
            <a:endParaRPr/>
          </a:p>
          <a:p>
            <a:pPr marL="306000" lvl="0" indent="-306000" algn="l" rtl="0">
              <a:lnSpc>
                <a:spcPct val="110000"/>
              </a:lnSpc>
              <a:spcBef>
                <a:spcPts val="940"/>
              </a:spcBef>
              <a:spcAft>
                <a:spcPts val="0"/>
              </a:spcAft>
              <a:buSzPts val="1564"/>
              <a:buFont typeface="Noto Sans Symbols"/>
              <a:buChar char="▪"/>
            </a:pPr>
            <a:r>
              <a:rPr lang="en-US" b="1"/>
              <a:t>Exploratory Data Analysis (EDA)</a:t>
            </a:r>
            <a:r>
              <a:rPr lang="en-US"/>
              <a:t>:</a:t>
            </a:r>
            <a:endParaRPr/>
          </a:p>
          <a:p>
            <a:pPr marL="630000" lvl="1" indent="-306000" algn="l" rtl="0">
              <a:spcBef>
                <a:spcPts val="940"/>
              </a:spcBef>
              <a:spcAft>
                <a:spcPts val="0"/>
              </a:spcAft>
              <a:buSzPts val="1564"/>
              <a:buFont typeface="Arial"/>
              <a:buChar char="•"/>
            </a:pPr>
            <a:r>
              <a:rPr lang="en-US" sz="1700" b="1"/>
              <a:t>Visualize Data</a:t>
            </a:r>
            <a:r>
              <a:rPr lang="en-US" sz="1700"/>
              <a:t>: Use charts and graphs to understand distributions and relationships between features.</a:t>
            </a:r>
            <a:endParaRPr sz="1700"/>
          </a:p>
          <a:p>
            <a:pPr marL="630000" lvl="1" indent="-306000" algn="l" rtl="0">
              <a:spcBef>
                <a:spcPts val="940"/>
              </a:spcBef>
              <a:spcAft>
                <a:spcPts val="0"/>
              </a:spcAft>
              <a:buSzPts val="1564"/>
              <a:buFont typeface="Arial"/>
              <a:buChar char="•"/>
            </a:pPr>
            <a:r>
              <a:rPr lang="en-US" sz="1700" b="1"/>
              <a:t>Correlation Analysis</a:t>
            </a:r>
            <a:r>
              <a:rPr lang="en-US" sz="1700"/>
              <a:t>: Check how features are related to each other and to the target variable (burnout).</a:t>
            </a:r>
            <a:endParaRPr/>
          </a:p>
          <a:p>
            <a:pPr marL="306000" lvl="0" indent="-306000" algn="l" rtl="0">
              <a:lnSpc>
                <a:spcPct val="110000"/>
              </a:lnSpc>
              <a:spcBef>
                <a:spcPts val="940"/>
              </a:spcBef>
              <a:spcAft>
                <a:spcPts val="0"/>
              </a:spcAft>
              <a:buSzPts val="1564"/>
              <a:buChar char="◼"/>
            </a:pPr>
            <a:r>
              <a:rPr lang="en-US" b="1"/>
              <a:t>Model Selection</a:t>
            </a:r>
            <a:r>
              <a:rPr lang="en-US"/>
              <a:t>:</a:t>
            </a:r>
            <a:endParaRPr/>
          </a:p>
          <a:p>
            <a:pPr marL="630000" lvl="1" indent="-306000" algn="l" rtl="0">
              <a:spcBef>
                <a:spcPts val="940"/>
              </a:spcBef>
              <a:spcAft>
                <a:spcPts val="0"/>
              </a:spcAft>
              <a:buSzPts val="1564"/>
              <a:buFont typeface="Arial"/>
              <a:buChar char="•"/>
            </a:pPr>
            <a:r>
              <a:rPr lang="en-US" sz="1700" b="1"/>
              <a:t>Start Simple</a:t>
            </a:r>
            <a:r>
              <a:rPr lang="en-US" sz="1700"/>
              <a:t>: Begin with basic models like Logistic Regression or Decision Trees to establish a baseline.</a:t>
            </a:r>
            <a:endParaRPr/>
          </a:p>
          <a:p>
            <a:pPr marL="630000" lvl="1" indent="-306000" algn="l" rtl="0">
              <a:spcBef>
                <a:spcPts val="940"/>
              </a:spcBef>
              <a:spcAft>
                <a:spcPts val="0"/>
              </a:spcAft>
              <a:buSzPts val="1564"/>
              <a:buFont typeface="Arial"/>
              <a:buChar char="•"/>
            </a:pPr>
            <a:r>
              <a:rPr lang="en-US" sz="1700" b="1"/>
              <a:t>Advanced Models</a:t>
            </a:r>
            <a:r>
              <a:rPr lang="en-US" sz="1700"/>
              <a:t>: Experiment with more complex algorithms such as Random Forests, Gradient Boosting Machines (GBM), or Support Vector Machines (SVM).</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530391" y="67796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MODELLING</a:t>
            </a:r>
            <a:endParaRPr/>
          </a:p>
        </p:txBody>
      </p:sp>
      <p:sp>
        <p:nvSpPr>
          <p:cNvPr id="151" name="Google Shape;151;p9"/>
          <p:cNvSpPr txBox="1">
            <a:spLocks noGrp="1"/>
          </p:cNvSpPr>
          <p:nvPr>
            <p:ph type="body" idx="1"/>
          </p:nvPr>
        </p:nvSpPr>
        <p:spPr>
          <a:xfrm>
            <a:off x="387351" y="1117600"/>
            <a:ext cx="11804649" cy="46228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b="1"/>
              <a:t>Model Training</a:t>
            </a:r>
            <a:r>
              <a:rPr lang="en-US"/>
              <a:t>:</a:t>
            </a:r>
            <a:endParaRPr/>
          </a:p>
          <a:p>
            <a:pPr marL="630000" lvl="1" indent="-306000" algn="l" rtl="0">
              <a:spcBef>
                <a:spcPts val="940"/>
              </a:spcBef>
              <a:spcAft>
                <a:spcPts val="0"/>
              </a:spcAft>
              <a:buSzPts val="1564"/>
              <a:buFont typeface="Arial"/>
              <a:buChar char="•"/>
            </a:pPr>
            <a:r>
              <a:rPr lang="en-US" sz="1700" b="1"/>
              <a:t>Train-Test Split</a:t>
            </a:r>
            <a:r>
              <a:rPr lang="en-US" sz="1700"/>
              <a:t>: Divide your data into training and testing sets to evaluate model performance.</a:t>
            </a:r>
            <a:endParaRPr/>
          </a:p>
          <a:p>
            <a:pPr marL="306000" lvl="0" indent="-306000" algn="l" rtl="0">
              <a:lnSpc>
                <a:spcPct val="110000"/>
              </a:lnSpc>
              <a:spcBef>
                <a:spcPts val="940"/>
              </a:spcBef>
              <a:spcAft>
                <a:spcPts val="0"/>
              </a:spcAft>
              <a:buSzPts val="1564"/>
              <a:buChar char="◼"/>
            </a:pPr>
            <a:r>
              <a:rPr lang="en-US" b="1"/>
              <a:t>Model Evaluation</a:t>
            </a:r>
            <a:r>
              <a:rPr lang="en-US"/>
              <a:t>:</a:t>
            </a:r>
            <a:endParaRPr/>
          </a:p>
          <a:p>
            <a:pPr marL="630000" lvl="1" indent="-306000" algn="l" rtl="0">
              <a:spcBef>
                <a:spcPts val="940"/>
              </a:spcBef>
              <a:spcAft>
                <a:spcPts val="0"/>
              </a:spcAft>
              <a:buSzPts val="1564"/>
              <a:buFont typeface="Arial"/>
              <a:buChar char="•"/>
            </a:pPr>
            <a:r>
              <a:rPr lang="en-US" sz="1700" b="0" i="0" u="none" strike="noStrike" cap="none">
                <a:solidFill>
                  <a:schemeClr val="dk1"/>
                </a:solidFill>
              </a:rPr>
              <a:t>After training, you used the trained model to make predictions (y_pred) on the test set (X_test)</a:t>
            </a:r>
            <a:endParaRPr/>
          </a:p>
          <a:p>
            <a:pPr marL="306000" lvl="0" indent="-306000" algn="l" rtl="0">
              <a:lnSpc>
                <a:spcPct val="110000"/>
              </a:lnSpc>
              <a:spcBef>
                <a:spcPts val="940"/>
              </a:spcBef>
              <a:spcAft>
                <a:spcPts val="0"/>
              </a:spcAft>
              <a:buSzPts val="1564"/>
              <a:buChar char="◼"/>
            </a:pPr>
            <a:r>
              <a:rPr lang="en-US" b="1"/>
              <a:t>Model Interpretation</a:t>
            </a:r>
            <a:r>
              <a:rPr lang="en-US"/>
              <a:t>:</a:t>
            </a:r>
            <a:endParaRPr>
              <a:solidFill>
                <a:schemeClr val="dk1"/>
              </a:solidFill>
            </a:endParaRPr>
          </a:p>
          <a:p>
            <a:pPr marL="630000" lvl="1" indent="-306000" algn="l" rtl="0">
              <a:spcBef>
                <a:spcPts val="940"/>
              </a:spcBef>
              <a:spcAft>
                <a:spcPts val="0"/>
              </a:spcAft>
              <a:buSzPts val="1564"/>
              <a:buFont typeface="Arial"/>
              <a:buChar char="•"/>
            </a:pPr>
            <a:r>
              <a:rPr lang="en-US" sz="1700" b="1"/>
              <a:t>Feature Importance</a:t>
            </a:r>
            <a:r>
              <a:rPr lang="en-US" sz="1700"/>
              <a:t>: Identify which features are most important in predicting burnout.</a:t>
            </a:r>
            <a:endParaRPr sz="1700">
              <a:solidFill>
                <a:schemeClr val="dk1"/>
              </a:solidFill>
            </a:endParaRPr>
          </a:p>
          <a:p>
            <a:pPr marL="630000" lvl="1" indent="-306000" algn="l" rtl="0">
              <a:spcBef>
                <a:spcPts val="940"/>
              </a:spcBef>
              <a:spcAft>
                <a:spcPts val="0"/>
              </a:spcAft>
              <a:buSzPts val="1564"/>
              <a:buFont typeface="Arial"/>
              <a:buChar char="•"/>
            </a:pPr>
            <a:r>
              <a:rPr lang="en-US" sz="1700" b="1"/>
              <a:t>Explainability</a:t>
            </a:r>
            <a:r>
              <a:rPr lang="en-US" sz="1700"/>
              <a:t>: Use tools like SHAP or LIME to interpret complex models and understand their predictions.</a:t>
            </a:r>
            <a:endParaRPr/>
          </a:p>
          <a:p>
            <a:pPr marL="324000" lvl="1" indent="0" algn="l" rtl="0">
              <a:spcBef>
                <a:spcPts val="880"/>
              </a:spcBef>
              <a:spcAft>
                <a:spcPts val="0"/>
              </a:spcAft>
              <a:buSzPts val="1288"/>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RESULTS</a:t>
            </a:r>
            <a:endParaRPr/>
          </a:p>
        </p:txBody>
      </p:sp>
      <p:pic>
        <p:nvPicPr>
          <p:cNvPr id="158" name="Google Shape;158;p10"/>
          <p:cNvPicPr preferRelativeResize="0"/>
          <p:nvPr/>
        </p:nvPicPr>
        <p:blipFill rotWithShape="1">
          <a:blip r:embed="rId3">
            <a:alphaModFix/>
          </a:blip>
          <a:srcRect/>
          <a:stretch/>
        </p:blipFill>
        <p:spPr>
          <a:xfrm>
            <a:off x="130975" y="1484123"/>
            <a:ext cx="7718849" cy="1328927"/>
          </a:xfrm>
          <a:prstGeom prst="rect">
            <a:avLst/>
          </a:prstGeom>
          <a:noFill/>
          <a:ln>
            <a:noFill/>
          </a:ln>
        </p:spPr>
      </p:pic>
      <p:pic>
        <p:nvPicPr>
          <p:cNvPr id="159" name="Google Shape;159;p10"/>
          <p:cNvPicPr preferRelativeResize="0"/>
          <p:nvPr/>
        </p:nvPicPr>
        <p:blipFill rotWithShape="1">
          <a:blip r:embed="rId4">
            <a:alphaModFix/>
          </a:blip>
          <a:srcRect/>
          <a:stretch/>
        </p:blipFill>
        <p:spPr>
          <a:xfrm>
            <a:off x="130975" y="3381765"/>
            <a:ext cx="3834188" cy="2314085"/>
          </a:xfrm>
          <a:prstGeom prst="rect">
            <a:avLst/>
          </a:prstGeom>
          <a:noFill/>
          <a:ln>
            <a:noFill/>
          </a:ln>
        </p:spPr>
      </p:pic>
      <p:pic>
        <p:nvPicPr>
          <p:cNvPr id="160" name="Google Shape;160;p10"/>
          <p:cNvPicPr preferRelativeResize="0"/>
          <p:nvPr/>
        </p:nvPicPr>
        <p:blipFill rotWithShape="1">
          <a:blip r:embed="rId5">
            <a:alphaModFix/>
          </a:blip>
          <a:srcRect/>
          <a:stretch/>
        </p:blipFill>
        <p:spPr>
          <a:xfrm>
            <a:off x="8200450" y="1617374"/>
            <a:ext cx="3794373" cy="1062424"/>
          </a:xfrm>
          <a:prstGeom prst="rect">
            <a:avLst/>
          </a:prstGeom>
          <a:noFill/>
          <a:ln>
            <a:noFill/>
          </a:ln>
        </p:spPr>
      </p:pic>
      <p:pic>
        <p:nvPicPr>
          <p:cNvPr id="161" name="Google Shape;161;p10"/>
          <p:cNvPicPr preferRelativeResize="0"/>
          <p:nvPr/>
        </p:nvPicPr>
        <p:blipFill rotWithShape="1">
          <a:blip r:embed="rId6">
            <a:alphaModFix/>
          </a:blip>
          <a:srcRect/>
          <a:stretch/>
        </p:blipFill>
        <p:spPr>
          <a:xfrm>
            <a:off x="8484758" y="3693069"/>
            <a:ext cx="2786492" cy="1150238"/>
          </a:xfrm>
          <a:prstGeom prst="rect">
            <a:avLst/>
          </a:prstGeom>
          <a:noFill/>
          <a:ln>
            <a:noFill/>
          </a:ln>
        </p:spPr>
      </p:pic>
      <p:pic>
        <p:nvPicPr>
          <p:cNvPr id="162" name="Google Shape;162;p10"/>
          <p:cNvPicPr preferRelativeResize="0"/>
          <p:nvPr/>
        </p:nvPicPr>
        <p:blipFill rotWithShape="1">
          <a:blip r:embed="rId7">
            <a:alphaModFix/>
          </a:blip>
          <a:srcRect/>
          <a:stretch/>
        </p:blipFill>
        <p:spPr>
          <a:xfrm>
            <a:off x="3990399" y="3289300"/>
            <a:ext cx="4661407" cy="2499016"/>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Widescreen</PresentationFormat>
  <Paragraphs>66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Franklin Gothic</vt:lpstr>
      <vt:lpstr>Noto Sans Symbols</vt:lpstr>
      <vt:lpstr>Libre Franklin</vt:lpstr>
      <vt:lpstr>Calibri</vt:lpstr>
      <vt:lpstr>Arial</vt:lpstr>
      <vt:lpstr>DividendVTI</vt:lpstr>
      <vt:lpstr>PROJECT TITLE/PROBLEM STATEMENT </vt:lpstr>
      <vt:lpstr>AGENDA</vt:lpstr>
      <vt:lpstr>WHO ARE THE END USERS OF THIS PROJECT?</vt:lpstr>
      <vt:lpstr>PROJECT  OVERVIEW</vt:lpstr>
      <vt:lpstr> YOUR SOLUTION AND ITS VALUE PROPOSITION</vt:lpstr>
      <vt:lpstr>HOW DID YOU CUSTOMIZE THE PROJECT AND MAKE IT YOUR OWN</vt:lpstr>
      <vt:lpstr>MODELLING</vt:lpstr>
      <vt:lpstr>MODELLING</vt:lpstr>
      <vt:lpstr>RESULTS</vt:lpstr>
      <vt:lpstr>RESULTS</vt:lpstr>
      <vt:lpstr>RESULTS</vt:lpstr>
      <vt:lpstr>RESULTS</vt:lpstr>
      <vt:lpstr>RESULTS</vt:lpstr>
      <vt:lpstr>LINKS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Vaibhav Ostwal</dc:creator>
  <cp:lastModifiedBy>srisowmyagirajala@gmail.com</cp:lastModifiedBy>
  <cp:revision>1</cp:revision>
  <dcterms:created xsi:type="dcterms:W3CDTF">2021-05-26T16:50:10Z</dcterms:created>
  <dcterms:modified xsi:type="dcterms:W3CDTF">2025-08-19T04:04:01Z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