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59745-A69B-4CFE-AF10-D8D87C4B118C}" type="datetimeFigureOut">
              <a:rPr lang="en-IN" smtClean="0"/>
              <a:t>19-03-2022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22429-6F4C-4ED9-9F69-E9B65A4919B1}" type="slidenum">
              <a:rPr lang="en-IN" smtClean="0"/>
              <a:t>‹#›</a:t>
            </a:fld>
            <a:endParaRPr lang="en-IN"/>
          </a:p>
        </p:txBody>
      </p:sp>
    </p:spTree>
    <p:extLst>
      <p:ext uri="{BB962C8B-B14F-4D97-AF65-F5344CB8AC3E}">
        <p14:creationId xmlns:p14="http://schemas.microsoft.com/office/powerpoint/2010/main" val="218119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22429-6F4C-4ED9-9F69-E9B65A4919B1}" type="slidenum">
              <a:rPr lang="en-IN" smtClean="0"/>
              <a:t>9</a:t>
            </a:fld>
            <a:endParaRPr lang="en-IN"/>
          </a:p>
        </p:txBody>
      </p:sp>
    </p:spTree>
    <p:extLst>
      <p:ext uri="{BB962C8B-B14F-4D97-AF65-F5344CB8AC3E}">
        <p14:creationId xmlns:p14="http://schemas.microsoft.com/office/powerpoint/2010/main" val="114320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CD9022-01DD-45FA-A2F9-A3F1ECFE9FF1}"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295640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D9022-01DD-45FA-A2F9-A3F1ECFE9FF1}"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14410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D9022-01DD-45FA-A2F9-A3F1ECFE9FF1}"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218585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CD9022-01DD-45FA-A2F9-A3F1ECFE9FF1}"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410649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CD9022-01DD-45FA-A2F9-A3F1ECFE9FF1}"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211850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CD9022-01DD-45FA-A2F9-A3F1ECFE9FF1}"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202191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CD9022-01DD-45FA-A2F9-A3F1ECFE9FF1}" type="datetimeFigureOut">
              <a:rPr lang="en-IN" smtClean="0"/>
              <a:t>19-03-2022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343320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CD9022-01DD-45FA-A2F9-A3F1ECFE9FF1}"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40662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D9022-01DD-45FA-A2F9-A3F1ECFE9FF1}" type="datetimeFigureOut">
              <a:rPr lang="en-IN" smtClean="0"/>
              <a:t>19-03-2022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8022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D9022-01DD-45FA-A2F9-A3F1ECFE9FF1}"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347753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CD9022-01DD-45FA-A2F9-A3F1ECFE9FF1}"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03647-745A-4D25-8FEB-4F2DCEF5E0A5}" type="slidenum">
              <a:rPr lang="en-IN" smtClean="0"/>
              <a:t>‹#›</a:t>
            </a:fld>
            <a:endParaRPr lang="en-IN"/>
          </a:p>
        </p:txBody>
      </p:sp>
    </p:spTree>
    <p:extLst>
      <p:ext uri="{BB962C8B-B14F-4D97-AF65-F5344CB8AC3E}">
        <p14:creationId xmlns:p14="http://schemas.microsoft.com/office/powerpoint/2010/main" val="268729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D9022-01DD-45FA-A2F9-A3F1ECFE9FF1}" type="datetimeFigureOut">
              <a:rPr lang="en-IN" smtClean="0"/>
              <a:t>19-03-2022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03647-745A-4D25-8FEB-4F2DCEF5E0A5}" type="slidenum">
              <a:rPr lang="en-IN" smtClean="0"/>
              <a:t>‹#›</a:t>
            </a:fld>
            <a:endParaRPr lang="en-IN"/>
          </a:p>
        </p:txBody>
      </p:sp>
    </p:spTree>
    <p:extLst>
      <p:ext uri="{BB962C8B-B14F-4D97-AF65-F5344CB8AC3E}">
        <p14:creationId xmlns:p14="http://schemas.microsoft.com/office/powerpoint/2010/main" val="258479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908720"/>
            <a:ext cx="7776864" cy="432048"/>
          </a:xfrm>
        </p:spPr>
        <p:txBody>
          <a:bodyPr>
            <a:noAutofit/>
          </a:bodyPr>
          <a:lstStyle/>
          <a:p>
            <a:r>
              <a:rPr lang="en-IN" sz="3600" b="1" dirty="0"/>
              <a:t>HOUSING PRICE PROJECT REPOR</a:t>
            </a:r>
            <a:endParaRPr lang="en-IN" sz="3600" dirty="0"/>
          </a:p>
          <a:p>
            <a:endParaRPr lang="en-IN"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49" y="1412776"/>
            <a:ext cx="6851914" cy="513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71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97190"/>
            <a:ext cx="8030583" cy="475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72725" y="401604"/>
            <a:ext cx="5862451" cy="461665"/>
          </a:xfrm>
          <a:prstGeom prst="rect">
            <a:avLst/>
          </a:prstGeom>
        </p:spPr>
        <p:txBody>
          <a:bodyPr wrap="square">
            <a:spAutoFit/>
          </a:bodyPr>
          <a:lstStyle/>
          <a:p>
            <a:r>
              <a:rPr lang="en-US" sz="2400" b="1" dirty="0"/>
              <a:t>#</a:t>
            </a:r>
            <a:r>
              <a:rPr lang="en-US" sz="2400" b="1" dirty="0" err="1"/>
              <a:t>Visualising</a:t>
            </a:r>
            <a:r>
              <a:rPr lang="en-US" sz="2400" b="1" dirty="0"/>
              <a:t> the variables </a:t>
            </a:r>
            <a:r>
              <a:rPr lang="en-US" sz="2400" b="1" dirty="0" err="1"/>
              <a:t>wih</a:t>
            </a:r>
            <a:r>
              <a:rPr lang="en-US" sz="2400" b="1" dirty="0"/>
              <a:t> missing values</a:t>
            </a:r>
            <a:endParaRPr lang="en-IN" sz="2400" b="1" dirty="0"/>
          </a:p>
        </p:txBody>
      </p:sp>
    </p:spTree>
    <p:extLst>
      <p:ext uri="{BB962C8B-B14F-4D97-AF65-F5344CB8AC3E}">
        <p14:creationId xmlns:p14="http://schemas.microsoft.com/office/powerpoint/2010/main" val="41377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1412776"/>
            <a:ext cx="8027738" cy="3693319"/>
          </a:xfrm>
          <a:prstGeom prst="rect">
            <a:avLst/>
          </a:prstGeom>
        </p:spPr>
        <p:txBody>
          <a:bodyPr wrap="square">
            <a:spAutoFit/>
          </a:bodyPr>
          <a:lstStyle/>
          <a:p>
            <a:r>
              <a:rPr lang="en-US" b="1" dirty="0"/>
              <a:t>The boxplot is </a:t>
            </a:r>
            <a:r>
              <a:rPr lang="en-US" b="1" dirty="0" err="1"/>
              <a:t>is</a:t>
            </a:r>
            <a:r>
              <a:rPr lang="en-US" b="1" dirty="0"/>
              <a:t> a convenient way of graphically depicting groups of numerical data through their quartiles. The quartiles are in the box where Q1 is the 25% of the data, Q2 50% of the data, also known as the median (the red line), and Q3 is the 75% of the data. Box plots may also have lines extending vertically from the boxes (whiskers) indicating variability outside the upper and lower quartiles. The end of the whiskers represent respectively the highest data within 1.5 IQR of the upper quartile and the lowest data within 1.5 IQR of the lower quartile. The points plotted outside the whiskers are marked as outliers. Furthermore, the position of the box also indicates how the data are distributed given a variable. If the box is on left, the distribution is skewed on the right, if the box is on the right, the distribution is skewed on the left. So just using the boxplot, I had a better vision of how are structured my data according the variable specified, there are outliers and only number of bedrooms seems to be normally distributed.</a:t>
            </a:r>
            <a:endParaRPr lang="en-IN" b="1" dirty="0"/>
          </a:p>
        </p:txBody>
      </p:sp>
    </p:spTree>
    <p:extLst>
      <p:ext uri="{BB962C8B-B14F-4D97-AF65-F5344CB8AC3E}">
        <p14:creationId xmlns:p14="http://schemas.microsoft.com/office/powerpoint/2010/main" val="294626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184176"/>
            <a:ext cx="6552728" cy="46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994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7170" y="1190693"/>
            <a:ext cx="7728858" cy="2031325"/>
          </a:xfrm>
          <a:prstGeom prst="rect">
            <a:avLst/>
          </a:prstGeom>
        </p:spPr>
        <p:txBody>
          <a:bodyPr wrap="square">
            <a:spAutoFit/>
          </a:bodyPr>
          <a:lstStyle/>
          <a:p>
            <a:pPr algn="just"/>
            <a:r>
              <a:rPr lang="en-US" b="1" dirty="0" smtClean="0"/>
              <a:t>After </a:t>
            </a:r>
            <a:r>
              <a:rPr lang="en-US" b="1" dirty="0"/>
              <a:t>seeing the distribution of my variables, I computed the correlation between the different attributes and how each one is correlated to the price. Indeed, two attributes highly correlated (not using price) could be useless because they will not have a great impact on the regression result and should be reduced to one (</a:t>
            </a:r>
            <a:r>
              <a:rPr lang="en-US" b="1" dirty="0" err="1"/>
              <a:t>cf</a:t>
            </a:r>
            <a:r>
              <a:rPr lang="en-US" b="1" dirty="0"/>
              <a:t>: Principal Component Analysis). On the other hand, an attribute low correlated with the dependent variable (Price) could not be really influent on the result.</a:t>
            </a:r>
            <a:endParaRPr lang="en-IN" b="1" dirty="0"/>
          </a:p>
        </p:txBody>
      </p:sp>
      <p:sp>
        <p:nvSpPr>
          <p:cNvPr id="3" name="Rectangle 2"/>
          <p:cNvSpPr/>
          <p:nvPr/>
        </p:nvSpPr>
        <p:spPr>
          <a:xfrm>
            <a:off x="2356226" y="393959"/>
            <a:ext cx="3890745" cy="369332"/>
          </a:xfrm>
          <a:prstGeom prst="rect">
            <a:avLst/>
          </a:prstGeom>
        </p:spPr>
        <p:txBody>
          <a:bodyPr wrap="none">
            <a:spAutoFit/>
          </a:bodyPr>
          <a:lstStyle/>
          <a:p>
            <a:r>
              <a:rPr lang="en-US" dirty="0"/>
              <a:t>Correlation Analysis And Redundancies </a:t>
            </a:r>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73" y="3222018"/>
            <a:ext cx="37528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071595" y="6479568"/>
            <a:ext cx="3106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212121"/>
                </a:solidFill>
                <a:effectLst/>
                <a:latin typeface="Arial Black" pitchFamily="34" charset="0"/>
                <a:cs typeface="Arial" pitchFamily="34" charset="0"/>
              </a:rPr>
              <a:t>#</a:t>
            </a:r>
            <a:r>
              <a:rPr kumimoji="0" lang="en-US" sz="1400" b="1" i="1" u="none" strike="noStrike" cap="none" normalizeH="0" baseline="0" dirty="0" err="1" smtClean="0">
                <a:ln>
                  <a:noFill/>
                </a:ln>
                <a:solidFill>
                  <a:srgbClr val="212121"/>
                </a:solidFill>
                <a:effectLst/>
                <a:latin typeface="Arial Black" pitchFamily="34" charset="0"/>
                <a:cs typeface="Arial" pitchFamily="34" charset="0"/>
              </a:rPr>
              <a:t>saleprice</a:t>
            </a:r>
            <a:r>
              <a:rPr kumimoji="0" lang="en-US" sz="1400" b="1" i="1" u="none" strike="noStrike" cap="none" normalizeH="0" baseline="0" dirty="0" smtClean="0">
                <a:ln>
                  <a:noFill/>
                </a:ln>
                <a:solidFill>
                  <a:srgbClr val="212121"/>
                </a:solidFill>
                <a:effectLst/>
                <a:latin typeface="Arial Black" pitchFamily="34" charset="0"/>
                <a:cs typeface="Arial" pitchFamily="34" charset="0"/>
              </a:rPr>
              <a:t> correlation matrix</a:t>
            </a:r>
            <a:r>
              <a:rPr kumimoji="0" lang="en-US" sz="1200" b="1" i="0" u="none" strike="noStrike" cap="none" normalizeH="0" baseline="0" dirty="0" smtClean="0">
                <a:ln>
                  <a:noFill/>
                </a:ln>
                <a:solidFill>
                  <a:schemeClr val="tx1"/>
                </a:solidFill>
                <a:effectLst/>
                <a:latin typeface="Arial Black" pitchFamily="34" charset="0"/>
                <a:cs typeface="Arial" pitchFamily="34" charset="0"/>
              </a:rPr>
              <a:t> </a:t>
            </a:r>
            <a:endParaRPr kumimoji="0" lang="en-US" sz="3600" b="1" i="0" u="none" strike="noStrike" cap="none" normalizeH="0" baseline="0" dirty="0" smtClean="0">
              <a:ln>
                <a:noFill/>
              </a:ln>
              <a:solidFill>
                <a:schemeClr val="tx1"/>
              </a:solidFill>
              <a:effectLst/>
              <a:latin typeface="Arial Black" pitchFamily="34" charset="0"/>
              <a:cs typeface="Arial" pitchFamily="34" charset="0"/>
            </a:endParaRPr>
          </a:p>
        </p:txBody>
      </p:sp>
    </p:spTree>
    <p:extLst>
      <p:ext uri="{BB962C8B-B14F-4D97-AF65-F5344CB8AC3E}">
        <p14:creationId xmlns:p14="http://schemas.microsoft.com/office/powerpoint/2010/main" val="1217625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9552" y="1244505"/>
            <a:ext cx="8208911" cy="2308324"/>
          </a:xfrm>
          <a:prstGeom prst="rect">
            <a:avLst/>
          </a:prstGeom>
        </p:spPr>
        <p:txBody>
          <a:bodyPr wrap="square">
            <a:spAutoFit/>
          </a:bodyPr>
          <a:lstStyle/>
          <a:p>
            <a:r>
              <a:rPr lang="en-US" b="1" dirty="0" smtClean="0"/>
              <a:t>Outliers </a:t>
            </a:r>
            <a:r>
              <a:rPr lang="en-US" b="1" dirty="0"/>
              <a:t>Detection According to different measures and charts of my data, there was no doubt about the presence of outliers. The outliers, in my case, are tuple taking abnormal value such as very large or very small, even 0, in one or many of variables. These outliers can affect greatly the results of my learning algorithm. They are several types of outliers : </a:t>
            </a:r>
            <a:endParaRPr lang="en-US" b="1" dirty="0" smtClean="0"/>
          </a:p>
          <a:p>
            <a:pPr marL="342900" indent="-342900">
              <a:buAutoNum type="arabicPeriod"/>
            </a:pPr>
            <a:r>
              <a:rPr lang="en-US" b="1" dirty="0" err="1" smtClean="0"/>
              <a:t>Univariate</a:t>
            </a:r>
            <a:r>
              <a:rPr lang="en-US" b="1" dirty="0"/>
              <a:t>​, outliers having an extreme value on one variable. </a:t>
            </a:r>
            <a:endParaRPr lang="en-US" b="1" dirty="0" smtClean="0"/>
          </a:p>
          <a:p>
            <a:pPr marL="342900" indent="-342900">
              <a:buAutoNum type="arabicPeriod"/>
            </a:pPr>
            <a:r>
              <a:rPr lang="en-US" b="1" dirty="0" smtClean="0"/>
              <a:t>2</a:t>
            </a:r>
            <a:r>
              <a:rPr lang="en-US" b="1" dirty="0"/>
              <a:t>. Multivariate​, outliers having a combination of unusual scores on at least two variables.</a:t>
            </a:r>
            <a:endParaRPr lang="en-IN" b="1" dirty="0"/>
          </a:p>
        </p:txBody>
      </p:sp>
      <p:sp>
        <p:nvSpPr>
          <p:cNvPr id="3" name="Rectangle 2"/>
          <p:cNvSpPr/>
          <p:nvPr/>
        </p:nvSpPr>
        <p:spPr>
          <a:xfrm>
            <a:off x="3289068" y="209293"/>
            <a:ext cx="3292889" cy="584775"/>
          </a:xfrm>
          <a:prstGeom prst="rect">
            <a:avLst/>
          </a:prstGeom>
        </p:spPr>
        <p:txBody>
          <a:bodyPr wrap="none">
            <a:spAutoFit/>
          </a:bodyPr>
          <a:lstStyle/>
          <a:p>
            <a:r>
              <a:rPr lang="en-IN" sz="3200" b="1" dirty="0"/>
              <a:t>Outliers Detection</a:t>
            </a:r>
          </a:p>
        </p:txBody>
      </p:sp>
      <p:sp>
        <p:nvSpPr>
          <p:cNvPr id="4" name="Rectangle 3"/>
          <p:cNvSpPr/>
          <p:nvPr/>
        </p:nvSpPr>
        <p:spPr>
          <a:xfrm>
            <a:off x="323528" y="4293096"/>
            <a:ext cx="8334829" cy="1200329"/>
          </a:xfrm>
          <a:prstGeom prst="rect">
            <a:avLst/>
          </a:prstGeom>
        </p:spPr>
        <p:txBody>
          <a:bodyPr wrap="square">
            <a:spAutoFit/>
          </a:bodyPr>
          <a:lstStyle/>
          <a:p>
            <a:r>
              <a:rPr lang="en-US" dirty="0"/>
              <a:t>Negatively Skewed​, apply power greater than 1 for every value of a given </a:t>
            </a:r>
            <a:r>
              <a:rPr lang="en-US" dirty="0" smtClean="0"/>
              <a:t>attribute ( </a:t>
            </a:r>
            <a:r>
              <a:rPr lang="en-US" dirty="0"/>
              <a:t>x , x , etc..)</a:t>
            </a:r>
          </a:p>
          <a:p>
            <a:r>
              <a:rPr lang="en-US" dirty="0" smtClean="0"/>
              <a:t>● </a:t>
            </a:r>
            <a:r>
              <a:rPr lang="en-US" dirty="0"/>
              <a:t>Positively Skewed​, apply power less than 1 for every value of a given attribute</a:t>
            </a:r>
          </a:p>
          <a:p>
            <a:r>
              <a:rPr lang="en-US" dirty="0"/>
              <a:t>(x , x , x , </a:t>
            </a:r>
            <a:r>
              <a:rPr lang="en-US" dirty="0" err="1"/>
              <a:t>tc</a:t>
            </a:r>
            <a:r>
              <a:rPr lang="en-US" dirty="0"/>
              <a:t>...), or try .</a:t>
            </a:r>
            <a:endParaRPr lang="en-IN" dirty="0"/>
          </a:p>
        </p:txBody>
      </p:sp>
    </p:spTree>
    <p:extLst>
      <p:ext uri="{BB962C8B-B14F-4D97-AF65-F5344CB8AC3E}">
        <p14:creationId xmlns:p14="http://schemas.microsoft.com/office/powerpoint/2010/main" val="2231779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131840" y="393959"/>
            <a:ext cx="2599622" cy="523220"/>
          </a:xfrm>
          <a:prstGeom prst="rect">
            <a:avLst/>
          </a:prstGeom>
        </p:spPr>
        <p:txBody>
          <a:bodyPr wrap="none">
            <a:spAutoFit/>
          </a:bodyPr>
          <a:lstStyle/>
          <a:p>
            <a:r>
              <a:rPr lang="en-IN" sz="2800" dirty="0"/>
              <a:t>Data Exploration</a:t>
            </a:r>
          </a:p>
        </p:txBody>
      </p:sp>
      <p:sp>
        <p:nvSpPr>
          <p:cNvPr id="3" name="Rectangle 2"/>
          <p:cNvSpPr/>
          <p:nvPr/>
        </p:nvSpPr>
        <p:spPr>
          <a:xfrm>
            <a:off x="323528" y="1556791"/>
            <a:ext cx="8568952" cy="3477875"/>
          </a:xfrm>
          <a:prstGeom prst="rect">
            <a:avLst/>
          </a:prstGeom>
        </p:spPr>
        <p:txBody>
          <a:bodyPr wrap="square">
            <a:spAutoFit/>
          </a:bodyPr>
          <a:lstStyle/>
          <a:p>
            <a:r>
              <a:rPr lang="en-US" sz="2000" b="1" dirty="0"/>
              <a:t>Data exploration is the first step in data analysis and typically involves summarizing the main </a:t>
            </a:r>
            <a:r>
              <a:rPr lang="en-US" sz="2000" b="1" dirty="0" smtClean="0"/>
              <a:t>characteristics </a:t>
            </a:r>
            <a:r>
              <a:rPr lang="en-US" sz="2000" b="1" dirty="0"/>
              <a:t>of a data set, including its size, accuracy, initial patterns in the data and other </a:t>
            </a:r>
            <a:r>
              <a:rPr lang="en-US" sz="2000" b="1" dirty="0" smtClean="0"/>
              <a:t>attributes</a:t>
            </a:r>
            <a:r>
              <a:rPr lang="en-US" sz="2000" b="1" dirty="0"/>
              <a:t>. It is commonly conducted by data analysts using visual analytics tools, but it can </a:t>
            </a:r>
            <a:r>
              <a:rPr lang="en-US" sz="2000" b="1" dirty="0" smtClean="0"/>
              <a:t>also </a:t>
            </a:r>
            <a:r>
              <a:rPr lang="en-US" sz="2000" b="1" dirty="0"/>
              <a:t>be done in more advanced statistical software, Python. Before it can conduct analysis on </a:t>
            </a:r>
            <a:r>
              <a:rPr lang="en-US" sz="2000" b="1" dirty="0" smtClean="0"/>
              <a:t>data </a:t>
            </a:r>
            <a:r>
              <a:rPr lang="en-US" sz="2000" b="1" dirty="0"/>
              <a:t>collected by multiple data sources and stored in data warehouses, an organization must </a:t>
            </a:r>
            <a:r>
              <a:rPr lang="en-US" sz="2000" b="1" dirty="0" smtClean="0"/>
              <a:t>know </a:t>
            </a:r>
            <a:r>
              <a:rPr lang="en-US" sz="2000" b="1" dirty="0"/>
              <a:t>how many cases are in a data set, what variables are included, how many missing </a:t>
            </a:r>
            <a:r>
              <a:rPr lang="en-US" sz="2000" b="1" dirty="0" smtClean="0"/>
              <a:t>values </a:t>
            </a:r>
            <a:r>
              <a:rPr lang="en-US" sz="2000" b="1" dirty="0"/>
              <a:t>there are and what general hypotheses the data is likely to support. An initial </a:t>
            </a:r>
            <a:r>
              <a:rPr lang="en-US" sz="2000" b="1" dirty="0" smtClean="0"/>
              <a:t>exploration </a:t>
            </a:r>
            <a:r>
              <a:rPr lang="en-US" sz="2000" b="1" dirty="0"/>
              <a:t>of the data set can help answer these questions by familiarizing analysts with the </a:t>
            </a:r>
            <a:r>
              <a:rPr lang="en-US" sz="2000" b="1" dirty="0" smtClean="0"/>
              <a:t>data </a:t>
            </a:r>
            <a:r>
              <a:rPr lang="en-US" sz="2000" b="1" dirty="0"/>
              <a:t>with which they are working.</a:t>
            </a:r>
            <a:endParaRPr lang="en-IN" sz="2000" b="1" dirty="0"/>
          </a:p>
        </p:txBody>
      </p:sp>
    </p:spTree>
    <p:extLst>
      <p:ext uri="{BB962C8B-B14F-4D97-AF65-F5344CB8AC3E}">
        <p14:creationId xmlns:p14="http://schemas.microsoft.com/office/powerpoint/2010/main" val="4033501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30633" y="1160926"/>
            <a:ext cx="8028384" cy="3693319"/>
          </a:xfrm>
          <a:prstGeom prst="rect">
            <a:avLst/>
          </a:prstGeom>
        </p:spPr>
        <p:txBody>
          <a:bodyPr wrap="square">
            <a:spAutoFit/>
          </a:bodyPr>
          <a:lstStyle/>
          <a:p>
            <a:r>
              <a:rPr lang="en-US" b="1" dirty="0" smtClean="0"/>
              <a:t>Data </a:t>
            </a:r>
            <a:r>
              <a:rPr lang="en-US" b="1" dirty="0"/>
              <a:t>selection is defined as the process of determining the appropriate data </a:t>
            </a:r>
          </a:p>
          <a:p>
            <a:r>
              <a:rPr lang="en-US" b="1" dirty="0"/>
              <a:t>type and source, as well as suitable instruments to collect data. Data selection </a:t>
            </a:r>
          </a:p>
          <a:p>
            <a:r>
              <a:rPr lang="en-US" b="1" dirty="0"/>
              <a:t>precedes the actual practice of data collection. This definition distinguishes data </a:t>
            </a:r>
          </a:p>
          <a:p>
            <a:r>
              <a:rPr lang="en-US" b="1" dirty="0"/>
              <a:t>selection from selective data reporting (selectively excluding data that is not </a:t>
            </a:r>
          </a:p>
          <a:p>
            <a:r>
              <a:rPr lang="en-US" b="1" dirty="0"/>
              <a:t>supportive of a research hypothesis) and interactive/active data selection (using </a:t>
            </a:r>
          </a:p>
          <a:p>
            <a:r>
              <a:rPr lang="en-US" b="1" dirty="0"/>
              <a:t>collected data for monitoring activities/events, or conducting secondary data </a:t>
            </a:r>
          </a:p>
          <a:p>
            <a:r>
              <a:rPr lang="en-US" b="1" dirty="0"/>
              <a:t>analyses). The process of selecting suitable data for a research project can impact data </a:t>
            </a:r>
            <a:r>
              <a:rPr lang="en-US" b="1" dirty="0" smtClean="0"/>
              <a:t>integrity</a:t>
            </a:r>
            <a:r>
              <a:rPr lang="en-US" b="1" dirty="0"/>
              <a:t>. </a:t>
            </a:r>
          </a:p>
          <a:p>
            <a:r>
              <a:rPr lang="en-US" b="1" dirty="0"/>
              <a:t>The primary objective of data selection is the determination of appropriate data type, </a:t>
            </a:r>
            <a:r>
              <a:rPr lang="en-US" b="1" dirty="0" smtClean="0"/>
              <a:t>source</a:t>
            </a:r>
            <a:r>
              <a:rPr lang="en-US" b="1" dirty="0"/>
              <a:t>, and instrument(s) that allow investigators to adequately answer research </a:t>
            </a:r>
            <a:r>
              <a:rPr lang="en-US" b="1" dirty="0" smtClean="0"/>
              <a:t>questions</a:t>
            </a:r>
            <a:r>
              <a:rPr lang="en-US" b="1" dirty="0"/>
              <a:t>. This determination is often discipline-specific and is primarily driven by </a:t>
            </a:r>
            <a:r>
              <a:rPr lang="en-US" b="1" dirty="0" smtClean="0"/>
              <a:t>the </a:t>
            </a:r>
            <a:r>
              <a:rPr lang="en-US" b="1" dirty="0"/>
              <a:t>nature of the investigation, existing literature, and accessibility to necessary data </a:t>
            </a:r>
            <a:r>
              <a:rPr lang="en-US" b="1" dirty="0" smtClean="0"/>
              <a:t>sources</a:t>
            </a:r>
            <a:r>
              <a:rPr lang="en-US" b="1" dirty="0"/>
              <a:t>.</a:t>
            </a:r>
            <a:endParaRPr lang="en-IN" b="1" dirty="0"/>
          </a:p>
        </p:txBody>
      </p:sp>
      <p:sp>
        <p:nvSpPr>
          <p:cNvPr id="3" name="Rectangle 2"/>
          <p:cNvSpPr/>
          <p:nvPr/>
        </p:nvSpPr>
        <p:spPr>
          <a:xfrm>
            <a:off x="3203848" y="578314"/>
            <a:ext cx="2417200" cy="523220"/>
          </a:xfrm>
          <a:prstGeom prst="rect">
            <a:avLst/>
          </a:prstGeom>
        </p:spPr>
        <p:txBody>
          <a:bodyPr wrap="none">
            <a:spAutoFit/>
          </a:bodyPr>
          <a:lstStyle/>
          <a:p>
            <a:r>
              <a:rPr lang="en-US" sz="2800" b="1" dirty="0"/>
              <a:t>Data Selection </a:t>
            </a:r>
            <a:endParaRPr lang="en-US" sz="2800" b="1" dirty="0"/>
          </a:p>
        </p:txBody>
      </p:sp>
    </p:spTree>
    <p:extLst>
      <p:ext uri="{BB962C8B-B14F-4D97-AF65-F5344CB8AC3E}">
        <p14:creationId xmlns:p14="http://schemas.microsoft.com/office/powerpoint/2010/main" val="3726808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7" y="1443841"/>
            <a:ext cx="8616956" cy="2031325"/>
          </a:xfrm>
          <a:prstGeom prst="rect">
            <a:avLst/>
          </a:prstGeom>
        </p:spPr>
        <p:txBody>
          <a:bodyPr wrap="square">
            <a:spAutoFit/>
          </a:bodyPr>
          <a:lstStyle/>
          <a:p>
            <a:pPr algn="just"/>
            <a:r>
              <a:rPr lang="en-US" b="1" dirty="0" smtClean="0"/>
              <a:t>can </a:t>
            </a:r>
            <a:r>
              <a:rPr lang="en-US" b="1" dirty="0"/>
              <a:t>be used to make highly skewed distributions less skewed. This can be valuable both for making patterns in the data more interpretable and for helping to meet the assumptions of inferential statistics. It is hard to discern a pattern in the upper panel whereas the strong relationship is shown clearly in the lower panel. The comparison of the means of log-transformed data is actually a comparison of geometric means. This occurs because, as shown below, the anti-log of the arithmetic mean of log-transformed values is the geometric mean.</a:t>
            </a:r>
            <a:endParaRPr lang="en-IN" b="1" dirty="0"/>
          </a:p>
        </p:txBody>
      </p:sp>
      <p:sp>
        <p:nvSpPr>
          <p:cNvPr id="8" name="Rectangle 7"/>
          <p:cNvSpPr/>
          <p:nvPr/>
        </p:nvSpPr>
        <p:spPr>
          <a:xfrm>
            <a:off x="1672725" y="347792"/>
            <a:ext cx="5872826" cy="461665"/>
          </a:xfrm>
          <a:prstGeom prst="rect">
            <a:avLst/>
          </a:prstGeom>
        </p:spPr>
        <p:txBody>
          <a:bodyPr wrap="none">
            <a:spAutoFit/>
          </a:bodyPr>
          <a:lstStyle/>
          <a:p>
            <a:r>
              <a:rPr lang="en-US" sz="2400" b="1" dirty="0"/>
              <a:t>Data Transformation The log transformation </a:t>
            </a:r>
            <a:endParaRPr lang="en-IN" sz="24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34" y="3305590"/>
            <a:ext cx="35814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410365"/>
            <a:ext cx="37719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852307" y="5905915"/>
            <a:ext cx="1472454" cy="369332"/>
          </a:xfrm>
          <a:prstGeom prst="rect">
            <a:avLst/>
          </a:prstGeom>
        </p:spPr>
        <p:txBody>
          <a:bodyPr wrap="none">
            <a:spAutoFit/>
          </a:bodyPr>
          <a:lstStyle/>
          <a:p>
            <a:r>
              <a:rPr lang="en-IN" dirty="0"/>
              <a:t>Skewed Price </a:t>
            </a:r>
          </a:p>
        </p:txBody>
      </p:sp>
      <p:sp>
        <p:nvSpPr>
          <p:cNvPr id="10" name="Rectangle 9"/>
          <p:cNvSpPr/>
          <p:nvPr/>
        </p:nvSpPr>
        <p:spPr>
          <a:xfrm>
            <a:off x="5574688" y="5964597"/>
            <a:ext cx="1401346" cy="369332"/>
          </a:xfrm>
          <a:prstGeom prst="rect">
            <a:avLst/>
          </a:prstGeom>
        </p:spPr>
        <p:txBody>
          <a:bodyPr wrap="none">
            <a:spAutoFit/>
          </a:bodyPr>
          <a:lstStyle/>
          <a:p>
            <a:r>
              <a:rPr lang="en-IN" dirty="0"/>
              <a:t>Normal Price</a:t>
            </a:r>
          </a:p>
        </p:txBody>
      </p:sp>
    </p:spTree>
    <p:extLst>
      <p:ext uri="{BB962C8B-B14F-4D97-AF65-F5344CB8AC3E}">
        <p14:creationId xmlns:p14="http://schemas.microsoft.com/office/powerpoint/2010/main" val="1732111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55776" y="447771"/>
            <a:ext cx="4083875" cy="461665"/>
          </a:xfrm>
          <a:prstGeom prst="rect">
            <a:avLst/>
          </a:prstGeom>
        </p:spPr>
        <p:txBody>
          <a:bodyPr wrap="none">
            <a:spAutoFit/>
          </a:bodyPr>
          <a:lstStyle/>
          <a:p>
            <a:r>
              <a:rPr lang="en-IN" sz="2400" b="1" dirty="0"/>
              <a:t>Model Building and Evaluation</a:t>
            </a:r>
          </a:p>
        </p:txBody>
      </p:sp>
      <p:sp>
        <p:nvSpPr>
          <p:cNvPr id="3" name="Rectangle 2"/>
          <p:cNvSpPr/>
          <p:nvPr/>
        </p:nvSpPr>
        <p:spPr>
          <a:xfrm>
            <a:off x="2826550" y="1059839"/>
            <a:ext cx="3663119" cy="461665"/>
          </a:xfrm>
          <a:prstGeom prst="rect">
            <a:avLst/>
          </a:prstGeom>
        </p:spPr>
        <p:txBody>
          <a:bodyPr wrap="none">
            <a:spAutoFit/>
          </a:bodyPr>
          <a:lstStyle/>
          <a:p>
            <a:r>
              <a:rPr lang="en-IN" sz="2400" b="1" dirty="0"/>
              <a:t>Ridge and Lasso Regression</a:t>
            </a:r>
          </a:p>
        </p:txBody>
      </p:sp>
      <p:sp>
        <p:nvSpPr>
          <p:cNvPr id="4" name="Rectangle 3"/>
          <p:cNvSpPr/>
          <p:nvPr/>
        </p:nvSpPr>
        <p:spPr>
          <a:xfrm>
            <a:off x="409638" y="1844824"/>
            <a:ext cx="8496944" cy="2308324"/>
          </a:xfrm>
          <a:prstGeom prst="rect">
            <a:avLst/>
          </a:prstGeom>
        </p:spPr>
        <p:txBody>
          <a:bodyPr wrap="square">
            <a:spAutoFit/>
          </a:bodyPr>
          <a:lstStyle/>
          <a:p>
            <a:r>
              <a:rPr lang="en-US" sz="2400" b="1" dirty="0"/>
              <a:t>There are three popular regularization techniques, each of them aiming at decreasing the size of the coefficients: </a:t>
            </a:r>
            <a:endParaRPr lang="en-US" sz="2400" b="1" dirty="0" smtClean="0"/>
          </a:p>
          <a:p>
            <a:r>
              <a:rPr lang="en-US" sz="2400" b="1" dirty="0" smtClean="0"/>
              <a:t>Ridge </a:t>
            </a:r>
            <a:r>
              <a:rPr lang="en-US" sz="2400" b="1" dirty="0"/>
              <a:t>Regression, which penalizes sum of squared coefficients (L2 penalty</a:t>
            </a:r>
            <a:r>
              <a:rPr lang="en-US" sz="2400" b="1" dirty="0" smtClean="0"/>
              <a:t>).</a:t>
            </a:r>
          </a:p>
          <a:p>
            <a:r>
              <a:rPr lang="en-US" sz="2400" b="1" dirty="0" smtClean="0"/>
              <a:t> </a:t>
            </a:r>
            <a:r>
              <a:rPr lang="en-US" sz="2400" b="1" dirty="0"/>
              <a:t>Lasso Regression, which penalizes the sum of absolute values of the coefficients (L1 penalty).</a:t>
            </a:r>
            <a:endParaRPr lang="en-IN" sz="2400" b="1" dirty="0"/>
          </a:p>
        </p:txBody>
      </p:sp>
    </p:spTree>
    <p:extLst>
      <p:ext uri="{BB962C8B-B14F-4D97-AF65-F5344CB8AC3E}">
        <p14:creationId xmlns:p14="http://schemas.microsoft.com/office/powerpoint/2010/main" val="1634787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ChangeArrowheads="1"/>
          </p:cNvSpPr>
          <p:nvPr/>
        </p:nvSpPr>
        <p:spPr bwMode="auto">
          <a:xfrm>
            <a:off x="1835696" y="432383"/>
            <a:ext cx="5524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212121"/>
                </a:solidFill>
                <a:effectLst/>
                <a:latin typeface="Arial Unicode MS" pitchFamily="34" charset="-128"/>
                <a:cs typeface="Arial" pitchFamily="34" charset="0"/>
              </a:rPr>
              <a:t># plotting mean test and train </a:t>
            </a:r>
            <a:r>
              <a:rPr kumimoji="0" lang="en-US" sz="2000" b="1" i="1" u="none" strike="noStrike" cap="none" normalizeH="0" baseline="0" dirty="0" err="1" smtClean="0">
                <a:ln>
                  <a:noFill/>
                </a:ln>
                <a:solidFill>
                  <a:srgbClr val="212121"/>
                </a:solidFill>
                <a:effectLst/>
                <a:latin typeface="Arial Unicode MS" pitchFamily="34" charset="-128"/>
                <a:cs typeface="Arial" pitchFamily="34" charset="0"/>
              </a:rPr>
              <a:t>scoes</a:t>
            </a:r>
            <a:r>
              <a:rPr kumimoji="0" lang="en-US" sz="2000" b="1" i="1" u="none" strike="noStrike" cap="none" normalizeH="0" baseline="0" dirty="0" smtClean="0">
                <a:ln>
                  <a:noFill/>
                </a:ln>
                <a:solidFill>
                  <a:srgbClr val="212121"/>
                </a:solidFill>
                <a:effectLst/>
                <a:latin typeface="Arial Unicode MS" pitchFamily="34" charset="-128"/>
                <a:cs typeface="Arial" pitchFamily="34" charset="0"/>
              </a:rPr>
              <a:t> with alpha </a:t>
            </a:r>
            <a:endParaRPr kumimoji="0" lang="en-US" sz="4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225" y="1244505"/>
            <a:ext cx="5577055" cy="355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29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1259632" y="2060848"/>
            <a:ext cx="6400800" cy="1752600"/>
          </a:xfrm>
        </p:spPr>
        <p:txBody>
          <a:bodyPr>
            <a:normAutofit/>
          </a:bodyPr>
          <a:lstStyle/>
          <a:p>
            <a:r>
              <a:rPr lang="en-IN" sz="4400" b="1" dirty="0">
                <a:solidFill>
                  <a:srgbClr val="FF0000"/>
                </a:solidFill>
                <a:latin typeface="Algerian" pitchFamily="82" charset="0"/>
              </a:rPr>
              <a:t>Submitted by:</a:t>
            </a:r>
          </a:p>
          <a:p>
            <a:r>
              <a:rPr lang="en-IN" sz="4400" b="1" dirty="0">
                <a:solidFill>
                  <a:srgbClr val="FF0000"/>
                </a:solidFill>
                <a:latin typeface="Algerian" pitchFamily="82" charset="0"/>
              </a:rPr>
              <a:t>SRIDHAR N</a:t>
            </a:r>
          </a:p>
          <a:p>
            <a:endParaRPr lang="en-IN" sz="4400" b="1" dirty="0">
              <a:solidFill>
                <a:srgbClr val="FF0000"/>
              </a:solidFill>
              <a:latin typeface="Algerian"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659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29627" y="578625"/>
            <a:ext cx="1225015" cy="646331"/>
          </a:xfrm>
          <a:prstGeom prst="rect">
            <a:avLst/>
          </a:prstGeom>
        </p:spPr>
        <p:txBody>
          <a:bodyPr wrap="none">
            <a:spAutoFit/>
          </a:bodyPr>
          <a:lstStyle/>
          <a:p>
            <a:r>
              <a:rPr lang="en-IN" sz="3600" b="1" dirty="0"/>
              <a:t>Lasso</a:t>
            </a:r>
          </a:p>
        </p:txBody>
      </p:sp>
      <p:sp>
        <p:nvSpPr>
          <p:cNvPr id="3" name="Rectangle 2"/>
          <p:cNvSpPr/>
          <p:nvPr/>
        </p:nvSpPr>
        <p:spPr>
          <a:xfrm>
            <a:off x="395536" y="1397675"/>
            <a:ext cx="8136904" cy="1200329"/>
          </a:xfrm>
          <a:prstGeom prst="rect">
            <a:avLst/>
          </a:prstGeom>
        </p:spPr>
        <p:txBody>
          <a:bodyPr wrap="square">
            <a:spAutoFit/>
          </a:bodyPr>
          <a:lstStyle/>
          <a:p>
            <a:r>
              <a:rPr lang="en-US" b="1" dirty="0"/>
              <a:t>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lang="en-IN"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725" y="2580753"/>
            <a:ext cx="5491563" cy="390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6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47864" y="209293"/>
            <a:ext cx="1473480" cy="400110"/>
          </a:xfrm>
          <a:prstGeom prst="rect">
            <a:avLst/>
          </a:prstGeom>
        </p:spPr>
        <p:txBody>
          <a:bodyPr wrap="none">
            <a:spAutoFit/>
          </a:bodyPr>
          <a:lstStyle/>
          <a:p>
            <a:r>
              <a:rPr lang="en-IN" sz="2000" b="1" dirty="0"/>
              <a:t>Conclusion :</a:t>
            </a:r>
          </a:p>
        </p:txBody>
      </p:sp>
      <p:sp>
        <p:nvSpPr>
          <p:cNvPr id="3" name="Rectangle 2"/>
          <p:cNvSpPr/>
          <p:nvPr/>
        </p:nvSpPr>
        <p:spPr>
          <a:xfrm>
            <a:off x="395536" y="1412776"/>
            <a:ext cx="8136904" cy="3170099"/>
          </a:xfrm>
          <a:prstGeom prst="rect">
            <a:avLst/>
          </a:prstGeom>
        </p:spPr>
        <p:txBody>
          <a:bodyPr wrap="square">
            <a:spAutoFit/>
          </a:bodyPr>
          <a:lstStyle/>
          <a:p>
            <a:pPr algn="ctr"/>
            <a:r>
              <a:rPr lang="en-US" sz="4000" dirty="0"/>
              <a:t>we got a decent score for both Ridge and Lasso regression</a:t>
            </a:r>
            <a:r>
              <a:rPr lang="en-US" sz="4000" dirty="0" smtClean="0"/>
              <a:t>.</a:t>
            </a:r>
          </a:p>
          <a:p>
            <a:pPr algn="ctr"/>
            <a:endParaRPr lang="en-US" sz="4000" dirty="0"/>
          </a:p>
          <a:p>
            <a:pPr algn="ctr"/>
            <a:r>
              <a:rPr lang="en-US" sz="4000" dirty="0"/>
              <a:t>Ridge : Train :91.7 Test :75.8</a:t>
            </a:r>
          </a:p>
          <a:p>
            <a:pPr algn="ctr"/>
            <a:r>
              <a:rPr lang="en-US" sz="4000" dirty="0"/>
              <a:t>Lasso : Train :90.1 Test :74.4</a:t>
            </a:r>
          </a:p>
        </p:txBody>
      </p:sp>
    </p:spTree>
    <p:extLst>
      <p:ext uri="{BB962C8B-B14F-4D97-AF65-F5344CB8AC3E}">
        <p14:creationId xmlns:p14="http://schemas.microsoft.com/office/powerpoint/2010/main" val="2915049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51432" y="1484784"/>
            <a:ext cx="7488832" cy="3970318"/>
          </a:xfrm>
          <a:prstGeom prst="rect">
            <a:avLst/>
          </a:prstGeom>
        </p:spPr>
        <p:txBody>
          <a:bodyPr wrap="square">
            <a:spAutoFit/>
          </a:bodyPr>
          <a:lstStyle/>
          <a:p>
            <a:r>
              <a:rPr lang="en-IN" sz="3600" b="1" dirty="0"/>
              <a:t>Top 5 most significant variables in Ridge are:</a:t>
            </a:r>
          </a:p>
          <a:p>
            <a:r>
              <a:rPr lang="en-IN" sz="3600" dirty="0"/>
              <a:t>('</a:t>
            </a:r>
            <a:r>
              <a:rPr lang="en-IN" sz="3600" dirty="0" err="1"/>
              <a:t>SaleCondition_Partial</a:t>
            </a:r>
            <a:r>
              <a:rPr lang="en-IN" sz="3600" dirty="0"/>
              <a:t>', 0.143)</a:t>
            </a:r>
          </a:p>
          <a:p>
            <a:r>
              <a:rPr lang="en-IN" sz="3600" dirty="0"/>
              <a:t>('</a:t>
            </a:r>
            <a:r>
              <a:rPr lang="en-IN" sz="3600" dirty="0" err="1"/>
              <a:t>SaleCondition_Others</a:t>
            </a:r>
            <a:r>
              <a:rPr lang="en-IN" sz="3600" dirty="0"/>
              <a:t>', 0.105)</a:t>
            </a:r>
          </a:p>
          <a:p>
            <a:r>
              <a:rPr lang="en-IN" sz="3600" dirty="0"/>
              <a:t>('</a:t>
            </a:r>
            <a:r>
              <a:rPr lang="en-IN" sz="3600" dirty="0" err="1"/>
              <a:t>SaleCondition_Normal</a:t>
            </a:r>
            <a:r>
              <a:rPr lang="en-IN" sz="3600" dirty="0"/>
              <a:t>', 0.099)</a:t>
            </a:r>
          </a:p>
          <a:p>
            <a:r>
              <a:rPr lang="en-IN" sz="3600" dirty="0"/>
              <a:t>('</a:t>
            </a:r>
            <a:r>
              <a:rPr lang="en-IN" sz="3600" dirty="0" err="1"/>
              <a:t>GarageFinish_Unf</a:t>
            </a:r>
            <a:r>
              <a:rPr lang="en-IN" sz="3600" dirty="0"/>
              <a:t>', 0.094)</a:t>
            </a:r>
          </a:p>
          <a:p>
            <a:r>
              <a:rPr lang="en-IN" sz="3600" dirty="0"/>
              <a:t>('</a:t>
            </a:r>
            <a:r>
              <a:rPr lang="en-IN" sz="3600" dirty="0" err="1"/>
              <a:t>GarageFinish_RFn</a:t>
            </a:r>
            <a:r>
              <a:rPr lang="en-IN" sz="3600" dirty="0"/>
              <a:t>', 0.092)</a:t>
            </a:r>
          </a:p>
        </p:txBody>
      </p:sp>
      <p:sp>
        <p:nvSpPr>
          <p:cNvPr id="3" name="Rectangle 2"/>
          <p:cNvSpPr/>
          <p:nvPr/>
        </p:nvSpPr>
        <p:spPr>
          <a:xfrm>
            <a:off x="3203848" y="5933568"/>
            <a:ext cx="2164054" cy="646331"/>
          </a:xfrm>
          <a:prstGeom prst="rect">
            <a:avLst/>
          </a:prstGeom>
        </p:spPr>
        <p:txBody>
          <a:bodyPr wrap="none">
            <a:spAutoFit/>
          </a:bodyPr>
          <a:lstStyle/>
          <a:p>
            <a:r>
              <a:rPr lang="en-IN" sz="3600" b="1" dirty="0" smtClean="0"/>
              <a:t>Thank You</a:t>
            </a:r>
            <a:endParaRPr lang="en-IN" sz="36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5787602"/>
            <a:ext cx="1459520" cy="9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784" y="5761523"/>
            <a:ext cx="1459520" cy="9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258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56634" y="476672"/>
            <a:ext cx="7027734" cy="2062103"/>
          </a:xfrm>
          <a:prstGeom prst="rect">
            <a:avLst/>
          </a:prstGeom>
        </p:spPr>
        <p:txBody>
          <a:bodyPr wrap="square">
            <a:spAutoFit/>
          </a:bodyPr>
          <a:lstStyle/>
          <a:p>
            <a:pPr algn="ctr"/>
            <a:r>
              <a:rPr lang="en-US" sz="3200" b="1" dirty="0"/>
              <a:t>These </a:t>
            </a:r>
            <a:r>
              <a:rPr lang="en-US" sz="3200" b="1" dirty="0" err="1"/>
              <a:t>Varaiables</a:t>
            </a:r>
            <a:r>
              <a:rPr lang="en-US" sz="3200" b="1" dirty="0"/>
              <a:t> are directly proportional to each other.</a:t>
            </a:r>
          </a:p>
          <a:p>
            <a:pPr algn="ctr"/>
            <a:r>
              <a:rPr lang="en-US" sz="3200" b="1" dirty="0"/>
              <a:t>Optimal Value of </a:t>
            </a:r>
            <a:r>
              <a:rPr lang="en-US" sz="3200" b="1" dirty="0" err="1"/>
              <a:t>lamda</a:t>
            </a:r>
            <a:r>
              <a:rPr lang="en-US" sz="3200" b="1" dirty="0"/>
              <a:t> for ridge : 10</a:t>
            </a:r>
          </a:p>
          <a:p>
            <a:pPr algn="ctr"/>
            <a:r>
              <a:rPr lang="en-US" sz="3200" b="1" dirty="0"/>
              <a:t>Optimal Value of </a:t>
            </a:r>
            <a:r>
              <a:rPr lang="en-US" sz="3200" b="1" dirty="0" err="1"/>
              <a:t>lamda</a:t>
            </a:r>
            <a:r>
              <a:rPr lang="en-US" sz="3200" b="1" dirty="0"/>
              <a:t> for Lasso : 0.001</a:t>
            </a:r>
            <a:endParaRPr lang="en-IN" sz="3200" b="1" dirty="0"/>
          </a:p>
        </p:txBody>
      </p:sp>
      <p:sp>
        <p:nvSpPr>
          <p:cNvPr id="3" name="Rectangle 2"/>
          <p:cNvSpPr/>
          <p:nvPr/>
        </p:nvSpPr>
        <p:spPr>
          <a:xfrm>
            <a:off x="1115616" y="3105835"/>
            <a:ext cx="6768752" cy="1569660"/>
          </a:xfrm>
          <a:prstGeom prst="rect">
            <a:avLst/>
          </a:prstGeom>
        </p:spPr>
        <p:txBody>
          <a:bodyPr wrap="square">
            <a:spAutoFit/>
          </a:bodyPr>
          <a:lstStyle/>
          <a:p>
            <a:r>
              <a:rPr lang="en-US" sz="3200" b="1" dirty="0"/>
              <a:t>Because of Feature selection as well we can choose Lasso regression in this case.</a:t>
            </a:r>
          </a:p>
        </p:txBody>
      </p:sp>
    </p:spTree>
    <p:extLst>
      <p:ext uri="{BB962C8B-B14F-4D97-AF65-F5344CB8AC3E}">
        <p14:creationId xmlns:p14="http://schemas.microsoft.com/office/powerpoint/2010/main" val="4294044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1115616" y="1556792"/>
            <a:ext cx="7488832" cy="345638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1259631" y="1628800"/>
            <a:ext cx="7091635" cy="3384376"/>
          </a:xfrm>
        </p:spPr>
        <p:txBody>
          <a:bodyPr>
            <a:normAutofit fontScale="70000" lnSpcReduction="20000"/>
          </a:bodyPr>
          <a:lstStyle/>
          <a:p>
            <a:r>
              <a:rPr lang="en-IN" sz="4400" b="1" dirty="0">
                <a:solidFill>
                  <a:schemeClr val="bg1"/>
                </a:solidFill>
              </a:rPr>
              <a:t>ACKNOWLEDGMENT</a:t>
            </a:r>
            <a:endParaRPr lang="en-IN" sz="4400" dirty="0">
              <a:solidFill>
                <a:schemeClr val="bg1"/>
              </a:solidFill>
            </a:endParaRPr>
          </a:p>
          <a:p>
            <a:pPr algn="just"/>
            <a:r>
              <a:rPr lang="en-IN" sz="4400" dirty="0" smtClean="0">
                <a:solidFill>
                  <a:schemeClr val="bg1"/>
                </a:solidFill>
              </a:rPr>
              <a:t>I </a:t>
            </a:r>
            <a:r>
              <a:rPr lang="en-IN" sz="4400" dirty="0">
                <a:solidFill>
                  <a:schemeClr val="bg1"/>
                </a:solidFill>
              </a:rPr>
              <a:t>wish to express </a:t>
            </a:r>
            <a:r>
              <a:rPr lang="en-IN" sz="4400" dirty="0" smtClean="0">
                <a:solidFill>
                  <a:schemeClr val="bg1"/>
                </a:solidFill>
              </a:rPr>
              <a:t>my sincere </a:t>
            </a:r>
            <a:r>
              <a:rPr lang="en-IN" sz="4400" dirty="0">
                <a:solidFill>
                  <a:schemeClr val="bg1"/>
                </a:solidFill>
              </a:rPr>
              <a:t>thanks to the following </a:t>
            </a:r>
            <a:r>
              <a:rPr lang="en-IN" sz="4400" dirty="0" smtClean="0">
                <a:solidFill>
                  <a:schemeClr val="bg1"/>
                </a:solidFill>
              </a:rPr>
              <a:t>person, </a:t>
            </a:r>
            <a:r>
              <a:rPr lang="en-IN" sz="4400" dirty="0">
                <a:solidFill>
                  <a:schemeClr val="bg1"/>
                </a:solidFill>
              </a:rPr>
              <a:t>without </a:t>
            </a:r>
            <a:r>
              <a:rPr lang="en-IN" sz="4400" dirty="0" smtClean="0">
                <a:solidFill>
                  <a:schemeClr val="bg1"/>
                </a:solidFill>
              </a:rPr>
              <a:t>him I </a:t>
            </a:r>
            <a:r>
              <a:rPr lang="en-IN" sz="4400" dirty="0">
                <a:solidFill>
                  <a:schemeClr val="bg1"/>
                </a:solidFill>
              </a:rPr>
              <a:t>would not have </a:t>
            </a:r>
            <a:r>
              <a:rPr lang="en-IN" sz="4400" dirty="0" smtClean="0">
                <a:solidFill>
                  <a:schemeClr val="bg1"/>
                </a:solidFill>
              </a:rPr>
              <a:t> </a:t>
            </a:r>
            <a:r>
              <a:rPr lang="en-IN" sz="4400" dirty="0">
                <a:solidFill>
                  <a:schemeClr val="bg1"/>
                </a:solidFill>
              </a:rPr>
              <a:t>able to complete this project; </a:t>
            </a:r>
            <a:endParaRPr lang="en-IN" sz="4400" dirty="0" smtClean="0">
              <a:solidFill>
                <a:schemeClr val="bg1"/>
              </a:solidFill>
            </a:endParaRPr>
          </a:p>
          <a:p>
            <a:pPr algn="just"/>
            <a:r>
              <a:rPr lang="en-IN" sz="4400" b="1" dirty="0" smtClean="0">
                <a:solidFill>
                  <a:srgbClr val="FFFF00"/>
                </a:solidFill>
              </a:rPr>
              <a:t>Dr </a:t>
            </a:r>
            <a:r>
              <a:rPr lang="en-IN" sz="4400" b="1" dirty="0" err="1" smtClean="0">
                <a:solidFill>
                  <a:srgbClr val="FFFF00"/>
                </a:solidFill>
              </a:rPr>
              <a:t>Harsha</a:t>
            </a:r>
            <a:r>
              <a:rPr lang="en-IN" sz="4400" b="1" dirty="0" smtClean="0">
                <a:solidFill>
                  <a:srgbClr val="FFFF00"/>
                </a:solidFill>
              </a:rPr>
              <a:t> </a:t>
            </a:r>
            <a:r>
              <a:rPr lang="en-IN" sz="4400" b="1" dirty="0" err="1" smtClean="0">
                <a:solidFill>
                  <a:srgbClr val="FFFF00"/>
                </a:solidFill>
              </a:rPr>
              <a:t>Burri</a:t>
            </a:r>
            <a:r>
              <a:rPr lang="en-IN" sz="4400" b="1" dirty="0" smtClean="0">
                <a:solidFill>
                  <a:srgbClr val="FFFF00"/>
                </a:solidFill>
              </a:rPr>
              <a:t> Reddy</a:t>
            </a:r>
            <a:r>
              <a:rPr lang="en-IN" sz="4400" dirty="0" smtClean="0">
                <a:solidFill>
                  <a:srgbClr val="FFFF00"/>
                </a:solidFill>
              </a:rPr>
              <a:t> </a:t>
            </a:r>
            <a:r>
              <a:rPr lang="en-IN" sz="4400" dirty="0">
                <a:solidFill>
                  <a:schemeClr val="bg1"/>
                </a:solidFill>
              </a:rPr>
              <a:t>, whose insight and knowledge in this subject guide us throughout this project. </a:t>
            </a:r>
          </a:p>
          <a:p>
            <a:endParaRPr lang="en-IN" sz="4400" b="1" dirty="0">
              <a:solidFill>
                <a:srgbClr val="FF0000"/>
              </a:solidFill>
              <a:latin typeface="Algerian"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098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856634" y="1244505"/>
            <a:ext cx="7891830" cy="440016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71600" y="1628800"/>
            <a:ext cx="7494632" cy="3816424"/>
          </a:xfrm>
        </p:spPr>
        <p:txBody>
          <a:bodyPr>
            <a:normAutofit fontScale="70000" lnSpcReduction="20000"/>
          </a:bodyPr>
          <a:lstStyle/>
          <a:p>
            <a:r>
              <a:rPr lang="en-IN" sz="3600" dirty="0">
                <a:solidFill>
                  <a:srgbClr val="002060"/>
                </a:solidFill>
                <a:latin typeface="Algerian" pitchFamily="82" charset="0"/>
              </a:rPr>
              <a:t>Business Problem Framing</a:t>
            </a:r>
          </a:p>
          <a:p>
            <a:pPr lvl="0" algn="just"/>
            <a:r>
              <a:rPr lang="en-IN" sz="3600" dirty="0">
                <a:solidFill>
                  <a:schemeClr val="bg1"/>
                </a:solidFill>
              </a:rPr>
              <a:t>The real estate sector is an important industry with many stakeholders ranging from regulatory bodies to private companies and investors. Among these stakeholders, there is a high demand for a better understanding of the industry operational mechanism and driving factors. Today there is a large amount of data available on relevant statistics as well as on additional contextual factors, and it is natural to try to make use of these in order to improve our understanding of the industry</a:t>
            </a:r>
          </a:p>
          <a:p>
            <a:endParaRPr lang="en-IN" sz="4400" b="1" dirty="0">
              <a:solidFill>
                <a:schemeClr val="bg1"/>
              </a:solidFill>
              <a:latin typeface="Algerian"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27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evel 3"/>
          <p:cNvSpPr/>
          <p:nvPr/>
        </p:nvSpPr>
        <p:spPr>
          <a:xfrm>
            <a:off x="1280761" y="554353"/>
            <a:ext cx="6582478" cy="5312010"/>
          </a:xfrm>
          <a:prstGeom prst="bevel">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bg2">
                    <a:lumMod val="10000"/>
                  </a:schemeClr>
                </a:solidFill>
              </a:rPr>
              <a:t>Being extremely interested in everything having a relation with the Machine Learning,</a:t>
            </a:r>
          </a:p>
          <a:p>
            <a:pPr algn="just"/>
            <a:r>
              <a:rPr lang="en-US" sz="2000" dirty="0" smtClean="0">
                <a:solidFill>
                  <a:schemeClr val="bg2">
                    <a:lumMod val="10000"/>
                  </a:schemeClr>
                </a:solidFill>
              </a:rPr>
              <a:t>the </a:t>
            </a:r>
            <a:r>
              <a:rPr lang="en-US" sz="2000" dirty="0" err="1" smtClean="0">
                <a:solidFill>
                  <a:schemeClr val="bg2">
                    <a:lumMod val="10000"/>
                  </a:schemeClr>
                </a:solidFill>
              </a:rPr>
              <a:t>independant</a:t>
            </a:r>
            <a:r>
              <a:rPr lang="en-US" sz="2000" dirty="0" smtClean="0">
                <a:solidFill>
                  <a:schemeClr val="bg2">
                    <a:lumMod val="10000"/>
                  </a:schemeClr>
                </a:solidFill>
              </a:rPr>
              <a:t> project was a great occasion to give me the time to learn and confirm my</a:t>
            </a:r>
          </a:p>
          <a:p>
            <a:pPr algn="just"/>
            <a:r>
              <a:rPr lang="en-US" sz="2000" dirty="0" smtClean="0">
                <a:solidFill>
                  <a:schemeClr val="bg2">
                    <a:lumMod val="10000"/>
                  </a:schemeClr>
                </a:solidFill>
              </a:rPr>
              <a:t>interest for this field. The fact that we can make estimations, predictions and give the ability</a:t>
            </a:r>
          </a:p>
          <a:p>
            <a:pPr algn="just"/>
            <a:r>
              <a:rPr lang="en-US" sz="2000" dirty="0" smtClean="0">
                <a:solidFill>
                  <a:schemeClr val="bg2">
                    <a:lumMod val="10000"/>
                  </a:schemeClr>
                </a:solidFill>
              </a:rPr>
              <a:t>for machines to learn by themselves is both powerful and limitless in term of application</a:t>
            </a:r>
          </a:p>
          <a:p>
            <a:pPr algn="just"/>
            <a:r>
              <a:rPr lang="en-US" sz="2000" dirty="0" smtClean="0">
                <a:solidFill>
                  <a:schemeClr val="bg2">
                    <a:lumMod val="10000"/>
                  </a:schemeClr>
                </a:solidFill>
              </a:rPr>
              <a:t>possibilities. We can use Machine Learning in Finance, Medicine, almost everywhere. That’s</a:t>
            </a:r>
          </a:p>
          <a:p>
            <a:pPr algn="just"/>
            <a:r>
              <a:rPr lang="en-US" sz="2000" dirty="0" smtClean="0">
                <a:solidFill>
                  <a:schemeClr val="bg2">
                    <a:lumMod val="10000"/>
                  </a:schemeClr>
                </a:solidFill>
              </a:rPr>
              <a:t>why I decided to conduct my project around the Machine Learning.</a:t>
            </a:r>
            <a:endParaRPr lang="en-IN" sz="2000" dirty="0">
              <a:solidFill>
                <a:schemeClr val="bg2">
                  <a:lumMod val="10000"/>
                </a:schemeClr>
              </a:solidFill>
            </a:endParaRPr>
          </a:p>
        </p:txBody>
      </p:sp>
      <p:sp>
        <p:nvSpPr>
          <p:cNvPr id="8" name="Rectangle 7"/>
          <p:cNvSpPr/>
          <p:nvPr/>
        </p:nvSpPr>
        <p:spPr>
          <a:xfrm>
            <a:off x="2411760" y="632437"/>
            <a:ext cx="4320480" cy="646331"/>
          </a:xfrm>
          <a:prstGeom prst="rect">
            <a:avLst/>
          </a:prstGeom>
        </p:spPr>
        <p:txBody>
          <a:bodyPr wrap="square">
            <a:spAutoFit/>
          </a:bodyPr>
          <a:lstStyle/>
          <a:p>
            <a:pPr algn="ctr"/>
            <a:r>
              <a:rPr lang="en-US" sz="3600" b="1" dirty="0">
                <a:solidFill>
                  <a:schemeClr val="bg2">
                    <a:lumMod val="10000"/>
                  </a:schemeClr>
                </a:solidFill>
                <a:latin typeface="Arial Black" pitchFamily="34" charset="0"/>
              </a:rPr>
              <a:t>Motivations</a:t>
            </a:r>
            <a:endParaRPr lang="en-US" sz="3600" b="1" dirty="0">
              <a:solidFill>
                <a:schemeClr val="bg2">
                  <a:lumMod val="10000"/>
                </a:schemeClr>
              </a:solidFill>
              <a:latin typeface="Arial Black" pitchFamily="34" charset="0"/>
            </a:endParaRPr>
          </a:p>
        </p:txBody>
      </p:sp>
    </p:spTree>
    <p:extLst>
      <p:ext uri="{BB962C8B-B14F-4D97-AF65-F5344CB8AC3E}">
        <p14:creationId xmlns:p14="http://schemas.microsoft.com/office/powerpoint/2010/main" val="3982520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1032308" y="958087"/>
            <a:ext cx="7307659" cy="4686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smtClean="0">
                <a:solidFill>
                  <a:srgbClr val="FFFF00"/>
                </a:solidFill>
              </a:rPr>
              <a:t>As </a:t>
            </a:r>
            <a:r>
              <a:rPr lang="en-US" sz="2400" b="1" dirty="0">
                <a:solidFill>
                  <a:srgbClr val="FFFF00"/>
                </a:solidFill>
              </a:rPr>
              <a:t>a first experience, I wanted to make my project as much didactic as possible by approaching every different steps of the machine learning process and trying to understand them deeply. Known as “toy problem” defining the problems that are not immediate scientific interest but useful to illustrate and practice, I chose to take Real Estate Prediction as approach. The goal was to predict the price of a given apartment according to the market prices taking into account different “features” that will be developed in the following sections.</a:t>
            </a:r>
            <a:endParaRPr lang="en-IN" sz="2400" b="1" dirty="0">
              <a:solidFill>
                <a:srgbClr val="FFFF00"/>
              </a:solidFill>
            </a:endParaRPr>
          </a:p>
        </p:txBody>
      </p:sp>
      <p:sp>
        <p:nvSpPr>
          <p:cNvPr id="3" name="Rectangle 2"/>
          <p:cNvSpPr/>
          <p:nvPr/>
        </p:nvSpPr>
        <p:spPr>
          <a:xfrm>
            <a:off x="3707904" y="260648"/>
            <a:ext cx="166981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Idea </a:t>
            </a:r>
            <a:endParaRPr lang="en-I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endParaRPr>
          </a:p>
        </p:txBody>
      </p:sp>
    </p:spTree>
    <p:extLst>
      <p:ext uri="{BB962C8B-B14F-4D97-AF65-F5344CB8AC3E}">
        <p14:creationId xmlns:p14="http://schemas.microsoft.com/office/powerpoint/2010/main" val="195611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71800" y="64303"/>
            <a:ext cx="2578335" cy="369332"/>
          </a:xfrm>
          <a:prstGeom prst="rect">
            <a:avLst/>
          </a:prstGeom>
        </p:spPr>
        <p:txBody>
          <a:bodyPr wrap="none">
            <a:spAutoFit/>
          </a:bodyPr>
          <a:lstStyle/>
          <a:p>
            <a:r>
              <a:rPr lang="en-IN" dirty="0"/>
              <a:t>Basic Statistical Measures</a:t>
            </a:r>
          </a:p>
        </p:txBody>
      </p:sp>
      <p:graphicFrame>
        <p:nvGraphicFramePr>
          <p:cNvPr id="4" name="Table 3"/>
          <p:cNvGraphicFramePr>
            <a:graphicFrameLocks noGrp="1"/>
          </p:cNvGraphicFramePr>
          <p:nvPr>
            <p:extLst>
              <p:ext uri="{D42A27DB-BD31-4B8C-83A1-F6EECF244321}">
                <p14:modId xmlns:p14="http://schemas.microsoft.com/office/powerpoint/2010/main" val="1754854615"/>
              </p:ext>
            </p:extLst>
          </p:nvPr>
        </p:nvGraphicFramePr>
        <p:xfrm>
          <a:off x="323528" y="2352826"/>
          <a:ext cx="8229600" cy="3291840"/>
        </p:xfrm>
        <a:graphic>
          <a:graphicData uri="http://schemas.openxmlformats.org/drawingml/2006/table">
            <a:tbl>
              <a:tblPr/>
              <a:tblGrid>
                <a:gridCol w="2057400"/>
                <a:gridCol w="2057400"/>
                <a:gridCol w="2057400"/>
                <a:gridCol w="2057400"/>
              </a:tblGrid>
              <a:tr h="0">
                <a:tc>
                  <a:txBody>
                    <a:bodyPr/>
                    <a:lstStyle/>
                    <a:p>
                      <a:pPr algn="r" fontAlgn="ctr"/>
                      <a:r>
                        <a:rPr lang="en-IN" b="1">
                          <a:effectLst/>
                        </a:rPr>
                        <a:t>LotFrontage</a:t>
                      </a:r>
                    </a:p>
                  </a:txBody>
                  <a:tcPr anchor="ctr">
                    <a:lnL>
                      <a:noFill/>
                    </a:lnL>
                    <a:lnR>
                      <a:noFill/>
                    </a:lnR>
                    <a:lnT>
                      <a:noFill/>
                    </a:lnT>
                    <a:lnB>
                      <a:noFill/>
                    </a:lnB>
                  </a:tcPr>
                </a:tc>
                <a:tc>
                  <a:txBody>
                    <a:bodyPr/>
                    <a:lstStyle/>
                    <a:p>
                      <a:pPr algn="r" fontAlgn="ctr"/>
                      <a:r>
                        <a:rPr lang="en-IN" b="1">
                          <a:effectLst/>
                        </a:rPr>
                        <a:t>MasVnrArea</a:t>
                      </a:r>
                    </a:p>
                  </a:txBody>
                  <a:tcPr anchor="ctr">
                    <a:lnL>
                      <a:noFill/>
                    </a:lnL>
                    <a:lnR>
                      <a:noFill/>
                    </a:lnR>
                    <a:lnT>
                      <a:noFill/>
                    </a:lnT>
                    <a:lnB>
                      <a:noFill/>
                    </a:lnB>
                  </a:tcPr>
                </a:tc>
                <a:tc>
                  <a:txBody>
                    <a:bodyPr/>
                    <a:lstStyle/>
                    <a:p>
                      <a:pPr algn="r" fontAlgn="ctr"/>
                      <a:r>
                        <a:rPr lang="en-IN" b="1">
                          <a:effectLst/>
                        </a:rPr>
                        <a:t>GarageYrBlt</a:t>
                      </a:r>
                    </a:p>
                  </a:txBody>
                  <a:tcPr anchor="ctr">
                    <a:lnL>
                      <a:noFill/>
                    </a:lnL>
                    <a:lnR>
                      <a:noFill/>
                    </a:lnR>
                    <a:lnT>
                      <a:noFill/>
                    </a:lnT>
                    <a:lnB>
                      <a:noFill/>
                    </a:lnB>
                  </a:tcPr>
                </a:tc>
                <a:tc>
                  <a:txBody>
                    <a:bodyPr/>
                    <a:lstStyle/>
                    <a:p>
                      <a:endParaRPr lang="en-IN"/>
                    </a:p>
                  </a:txBody>
                  <a:tcPr>
                    <a:lnL>
                      <a:noFill/>
                    </a:lnL>
                  </a:tcPr>
                </a:tc>
              </a:tr>
              <a:tr h="0">
                <a:tc>
                  <a:txBody>
                    <a:bodyPr/>
                    <a:lstStyle/>
                    <a:p>
                      <a:pPr algn="r" fontAlgn="ctr"/>
                      <a:r>
                        <a:rPr lang="en-IN" b="1">
                          <a:effectLst/>
                        </a:rPr>
                        <a:t>count</a:t>
                      </a:r>
                    </a:p>
                  </a:txBody>
                  <a:tcPr anchor="ctr">
                    <a:lnL>
                      <a:noFill/>
                    </a:lnL>
                    <a:lnR>
                      <a:noFill/>
                    </a:lnR>
                    <a:lnT>
                      <a:noFill/>
                    </a:lnT>
                    <a:lnB>
                      <a:noFill/>
                    </a:lnB>
                  </a:tcPr>
                </a:tc>
                <a:tc>
                  <a:txBody>
                    <a:bodyPr/>
                    <a:lstStyle/>
                    <a:p>
                      <a:pPr algn="r" fontAlgn="ctr"/>
                      <a:r>
                        <a:rPr lang="en-IN">
                          <a:effectLst/>
                        </a:rPr>
                        <a:t>954.00000</a:t>
                      </a:r>
                    </a:p>
                  </a:txBody>
                  <a:tcPr anchor="ctr">
                    <a:lnL>
                      <a:noFill/>
                    </a:lnL>
                    <a:lnR>
                      <a:noFill/>
                    </a:lnR>
                    <a:lnT>
                      <a:noFill/>
                    </a:lnT>
                    <a:lnB>
                      <a:noFill/>
                    </a:lnB>
                  </a:tcPr>
                </a:tc>
                <a:tc>
                  <a:txBody>
                    <a:bodyPr/>
                    <a:lstStyle/>
                    <a:p>
                      <a:pPr algn="r" fontAlgn="ctr"/>
                      <a:r>
                        <a:rPr lang="en-IN">
                          <a:effectLst/>
                        </a:rPr>
                        <a:t>1161.000000</a:t>
                      </a:r>
                    </a:p>
                  </a:txBody>
                  <a:tcPr anchor="ctr">
                    <a:lnL>
                      <a:noFill/>
                    </a:lnL>
                    <a:lnR>
                      <a:noFill/>
                    </a:lnR>
                    <a:lnT>
                      <a:noFill/>
                    </a:lnT>
                    <a:lnB>
                      <a:noFill/>
                    </a:lnB>
                  </a:tcPr>
                </a:tc>
                <a:tc>
                  <a:txBody>
                    <a:bodyPr/>
                    <a:lstStyle/>
                    <a:p>
                      <a:pPr algn="r" fontAlgn="ctr"/>
                      <a:r>
                        <a:rPr lang="en-IN">
                          <a:effectLst/>
                        </a:rPr>
                        <a:t>1104.000000</a:t>
                      </a:r>
                    </a:p>
                  </a:txBody>
                  <a:tcPr anchor="ctr">
                    <a:lnL>
                      <a:noFill/>
                    </a:lnL>
                    <a:lnR>
                      <a:noFill/>
                    </a:lnR>
                    <a:lnB>
                      <a:noFill/>
                    </a:lnB>
                  </a:tcPr>
                </a:tc>
              </a:tr>
              <a:tr h="0">
                <a:tc>
                  <a:txBody>
                    <a:bodyPr/>
                    <a:lstStyle/>
                    <a:p>
                      <a:pPr algn="r" fontAlgn="ctr"/>
                      <a:r>
                        <a:rPr lang="en-IN" b="1">
                          <a:effectLst/>
                        </a:rPr>
                        <a:t>mean</a:t>
                      </a:r>
                    </a:p>
                  </a:txBody>
                  <a:tcPr anchor="ctr">
                    <a:lnL>
                      <a:noFill/>
                    </a:lnL>
                    <a:lnR>
                      <a:noFill/>
                    </a:lnR>
                    <a:lnT>
                      <a:noFill/>
                    </a:lnT>
                    <a:lnB>
                      <a:noFill/>
                    </a:lnB>
                  </a:tcPr>
                </a:tc>
                <a:tc>
                  <a:txBody>
                    <a:bodyPr/>
                    <a:lstStyle/>
                    <a:p>
                      <a:pPr algn="r" fontAlgn="ctr"/>
                      <a:r>
                        <a:rPr lang="en-IN">
                          <a:effectLst/>
                        </a:rPr>
                        <a:t>70.98847</a:t>
                      </a:r>
                    </a:p>
                  </a:txBody>
                  <a:tcPr anchor="ctr">
                    <a:lnL>
                      <a:noFill/>
                    </a:lnL>
                    <a:lnR>
                      <a:noFill/>
                    </a:lnR>
                    <a:lnT>
                      <a:noFill/>
                    </a:lnT>
                    <a:lnB>
                      <a:noFill/>
                    </a:lnB>
                  </a:tcPr>
                </a:tc>
                <a:tc>
                  <a:txBody>
                    <a:bodyPr/>
                    <a:lstStyle/>
                    <a:p>
                      <a:pPr algn="r" fontAlgn="ctr"/>
                      <a:r>
                        <a:rPr lang="en-IN">
                          <a:effectLst/>
                        </a:rPr>
                        <a:t>102.310078</a:t>
                      </a:r>
                    </a:p>
                  </a:txBody>
                  <a:tcPr anchor="ctr">
                    <a:lnL>
                      <a:noFill/>
                    </a:lnL>
                    <a:lnR>
                      <a:noFill/>
                    </a:lnR>
                    <a:lnT>
                      <a:noFill/>
                    </a:lnT>
                    <a:lnB>
                      <a:noFill/>
                    </a:lnB>
                  </a:tcPr>
                </a:tc>
                <a:tc>
                  <a:txBody>
                    <a:bodyPr/>
                    <a:lstStyle/>
                    <a:p>
                      <a:pPr algn="r" fontAlgn="ctr"/>
                      <a:r>
                        <a:rPr lang="en-IN">
                          <a:effectLst/>
                        </a:rPr>
                        <a:t>1978.193841</a:t>
                      </a:r>
                    </a:p>
                  </a:txBody>
                  <a:tcPr anchor="ctr">
                    <a:lnL>
                      <a:noFill/>
                    </a:lnL>
                    <a:lnR>
                      <a:noFill/>
                    </a:lnR>
                    <a:lnT>
                      <a:noFill/>
                    </a:lnT>
                    <a:lnB>
                      <a:noFill/>
                    </a:lnB>
                  </a:tcPr>
                </a:tc>
              </a:tr>
              <a:tr h="0">
                <a:tc>
                  <a:txBody>
                    <a:bodyPr/>
                    <a:lstStyle/>
                    <a:p>
                      <a:pPr algn="r" fontAlgn="ctr"/>
                      <a:r>
                        <a:rPr lang="en-IN" b="1">
                          <a:effectLst/>
                        </a:rPr>
                        <a:t>std</a:t>
                      </a:r>
                    </a:p>
                  </a:txBody>
                  <a:tcPr anchor="ctr">
                    <a:lnL>
                      <a:noFill/>
                    </a:lnL>
                    <a:lnR>
                      <a:noFill/>
                    </a:lnR>
                    <a:lnT>
                      <a:noFill/>
                    </a:lnT>
                    <a:lnB>
                      <a:noFill/>
                    </a:lnB>
                  </a:tcPr>
                </a:tc>
                <a:tc>
                  <a:txBody>
                    <a:bodyPr/>
                    <a:lstStyle/>
                    <a:p>
                      <a:pPr algn="r" fontAlgn="ctr"/>
                      <a:r>
                        <a:rPr lang="en-IN">
                          <a:effectLst/>
                        </a:rPr>
                        <a:t>24.82875</a:t>
                      </a:r>
                    </a:p>
                  </a:txBody>
                  <a:tcPr anchor="ctr">
                    <a:lnL>
                      <a:noFill/>
                    </a:lnL>
                    <a:lnR>
                      <a:noFill/>
                    </a:lnR>
                    <a:lnT>
                      <a:noFill/>
                    </a:lnT>
                    <a:lnB>
                      <a:noFill/>
                    </a:lnB>
                  </a:tcPr>
                </a:tc>
                <a:tc>
                  <a:txBody>
                    <a:bodyPr/>
                    <a:lstStyle/>
                    <a:p>
                      <a:pPr algn="r" fontAlgn="ctr"/>
                      <a:r>
                        <a:rPr lang="en-IN">
                          <a:effectLst/>
                        </a:rPr>
                        <a:t>182.595606</a:t>
                      </a:r>
                    </a:p>
                  </a:txBody>
                  <a:tcPr anchor="ctr">
                    <a:lnL>
                      <a:noFill/>
                    </a:lnL>
                    <a:lnR>
                      <a:noFill/>
                    </a:lnR>
                    <a:lnT>
                      <a:noFill/>
                    </a:lnT>
                    <a:lnB>
                      <a:noFill/>
                    </a:lnB>
                  </a:tcPr>
                </a:tc>
                <a:tc>
                  <a:txBody>
                    <a:bodyPr/>
                    <a:lstStyle/>
                    <a:p>
                      <a:pPr algn="r" fontAlgn="ctr"/>
                      <a:r>
                        <a:rPr lang="en-IN">
                          <a:effectLst/>
                        </a:rPr>
                        <a:t>24.890704</a:t>
                      </a:r>
                    </a:p>
                  </a:txBody>
                  <a:tcPr anchor="ctr">
                    <a:lnL>
                      <a:noFill/>
                    </a:lnL>
                    <a:lnR>
                      <a:noFill/>
                    </a:lnR>
                    <a:lnT>
                      <a:noFill/>
                    </a:lnT>
                    <a:lnB>
                      <a:noFill/>
                    </a:lnB>
                  </a:tcPr>
                </a:tc>
              </a:tr>
              <a:tr h="0">
                <a:tc>
                  <a:txBody>
                    <a:bodyPr/>
                    <a:lstStyle/>
                    <a:p>
                      <a:pPr algn="r" fontAlgn="ctr"/>
                      <a:r>
                        <a:rPr lang="en-IN" b="1">
                          <a:effectLst/>
                        </a:rPr>
                        <a:t>min</a:t>
                      </a:r>
                    </a:p>
                  </a:txBody>
                  <a:tcPr anchor="ctr">
                    <a:lnL>
                      <a:noFill/>
                    </a:lnL>
                    <a:lnR>
                      <a:noFill/>
                    </a:lnR>
                    <a:lnT>
                      <a:noFill/>
                    </a:lnT>
                    <a:lnB>
                      <a:noFill/>
                    </a:lnB>
                  </a:tcPr>
                </a:tc>
                <a:tc>
                  <a:txBody>
                    <a:bodyPr/>
                    <a:lstStyle/>
                    <a:p>
                      <a:pPr algn="r" fontAlgn="ctr"/>
                      <a:r>
                        <a:rPr lang="en-IN">
                          <a:effectLst/>
                        </a:rPr>
                        <a:t>21.00000</a:t>
                      </a:r>
                    </a:p>
                  </a:txBody>
                  <a:tcPr anchor="ctr">
                    <a:lnL>
                      <a:noFill/>
                    </a:lnL>
                    <a:lnR>
                      <a:noFill/>
                    </a:lnR>
                    <a:lnT>
                      <a:noFill/>
                    </a:lnT>
                    <a:lnB>
                      <a:noFill/>
                    </a:lnB>
                  </a:tcPr>
                </a:tc>
                <a:tc>
                  <a:txBody>
                    <a:bodyPr/>
                    <a:lstStyle/>
                    <a:p>
                      <a:pPr algn="r" fontAlgn="ctr"/>
                      <a:r>
                        <a:rPr lang="en-IN" dirty="0">
                          <a:effectLst/>
                        </a:rPr>
                        <a:t>0.000000</a:t>
                      </a:r>
                    </a:p>
                  </a:txBody>
                  <a:tcPr anchor="ctr">
                    <a:lnL>
                      <a:noFill/>
                    </a:lnL>
                    <a:lnR>
                      <a:noFill/>
                    </a:lnR>
                    <a:lnT>
                      <a:noFill/>
                    </a:lnT>
                    <a:lnB>
                      <a:noFill/>
                    </a:lnB>
                  </a:tcPr>
                </a:tc>
                <a:tc>
                  <a:txBody>
                    <a:bodyPr/>
                    <a:lstStyle/>
                    <a:p>
                      <a:pPr algn="r" fontAlgn="ctr"/>
                      <a:r>
                        <a:rPr lang="en-IN">
                          <a:effectLst/>
                        </a:rPr>
                        <a:t>1900.000000</a:t>
                      </a:r>
                    </a:p>
                  </a:txBody>
                  <a:tcPr anchor="ctr">
                    <a:lnL>
                      <a:noFill/>
                    </a:lnL>
                    <a:lnR>
                      <a:noFill/>
                    </a:lnR>
                    <a:lnT>
                      <a:noFill/>
                    </a:lnT>
                    <a:lnB>
                      <a:noFill/>
                    </a:lnB>
                  </a:tcPr>
                </a:tc>
              </a:tr>
              <a:tr h="0">
                <a:tc>
                  <a:txBody>
                    <a:bodyPr/>
                    <a:lstStyle/>
                    <a:p>
                      <a:pPr algn="r" fontAlgn="ctr"/>
                      <a:r>
                        <a:rPr lang="en-IN" b="1">
                          <a:effectLst/>
                        </a:rPr>
                        <a:t>25%</a:t>
                      </a:r>
                    </a:p>
                  </a:txBody>
                  <a:tcPr anchor="ctr">
                    <a:lnL>
                      <a:noFill/>
                    </a:lnL>
                    <a:lnR>
                      <a:noFill/>
                    </a:lnR>
                    <a:lnT>
                      <a:noFill/>
                    </a:lnT>
                    <a:lnB>
                      <a:noFill/>
                    </a:lnB>
                  </a:tcPr>
                </a:tc>
                <a:tc>
                  <a:txBody>
                    <a:bodyPr/>
                    <a:lstStyle/>
                    <a:p>
                      <a:pPr algn="r" fontAlgn="ctr"/>
                      <a:r>
                        <a:rPr lang="en-IN">
                          <a:effectLst/>
                        </a:rPr>
                        <a:t>60.00000</a:t>
                      </a:r>
                    </a:p>
                  </a:txBody>
                  <a:tcPr anchor="ctr">
                    <a:lnL>
                      <a:noFill/>
                    </a:lnL>
                    <a:lnR>
                      <a:noFill/>
                    </a:lnR>
                    <a:lnT>
                      <a:noFill/>
                    </a:lnT>
                    <a:lnB>
                      <a:noFill/>
                    </a:lnB>
                  </a:tcPr>
                </a:tc>
                <a:tc>
                  <a:txBody>
                    <a:bodyPr/>
                    <a:lstStyle/>
                    <a:p>
                      <a:pPr algn="r" fontAlgn="ctr"/>
                      <a:r>
                        <a:rPr lang="en-IN">
                          <a:effectLst/>
                        </a:rPr>
                        <a:t>0.000000</a:t>
                      </a:r>
                    </a:p>
                  </a:txBody>
                  <a:tcPr anchor="ctr">
                    <a:lnL>
                      <a:noFill/>
                    </a:lnL>
                    <a:lnR>
                      <a:noFill/>
                    </a:lnR>
                    <a:lnT>
                      <a:noFill/>
                    </a:lnT>
                    <a:lnB>
                      <a:noFill/>
                    </a:lnB>
                  </a:tcPr>
                </a:tc>
                <a:tc>
                  <a:txBody>
                    <a:bodyPr/>
                    <a:lstStyle/>
                    <a:p>
                      <a:pPr algn="r" fontAlgn="ctr"/>
                      <a:r>
                        <a:rPr lang="en-IN">
                          <a:effectLst/>
                        </a:rPr>
                        <a:t>1961.000000</a:t>
                      </a:r>
                    </a:p>
                  </a:txBody>
                  <a:tcPr anchor="ctr">
                    <a:lnL>
                      <a:noFill/>
                    </a:lnL>
                    <a:lnR>
                      <a:noFill/>
                    </a:lnR>
                    <a:lnT>
                      <a:noFill/>
                    </a:lnT>
                    <a:lnB>
                      <a:noFill/>
                    </a:lnB>
                  </a:tcPr>
                </a:tc>
              </a:tr>
              <a:tr h="0">
                <a:tc>
                  <a:txBody>
                    <a:bodyPr/>
                    <a:lstStyle/>
                    <a:p>
                      <a:pPr algn="r" fontAlgn="ctr"/>
                      <a:r>
                        <a:rPr lang="en-IN" b="1">
                          <a:effectLst/>
                        </a:rPr>
                        <a:t>50%</a:t>
                      </a:r>
                    </a:p>
                  </a:txBody>
                  <a:tcPr anchor="ctr">
                    <a:lnL>
                      <a:noFill/>
                    </a:lnL>
                    <a:lnR>
                      <a:noFill/>
                    </a:lnR>
                    <a:lnT>
                      <a:noFill/>
                    </a:lnT>
                    <a:lnB>
                      <a:noFill/>
                    </a:lnB>
                  </a:tcPr>
                </a:tc>
                <a:tc>
                  <a:txBody>
                    <a:bodyPr/>
                    <a:lstStyle/>
                    <a:p>
                      <a:pPr algn="r" fontAlgn="ctr"/>
                      <a:r>
                        <a:rPr lang="en-IN">
                          <a:effectLst/>
                        </a:rPr>
                        <a:t>70.00000</a:t>
                      </a:r>
                    </a:p>
                  </a:txBody>
                  <a:tcPr anchor="ctr">
                    <a:lnL>
                      <a:noFill/>
                    </a:lnL>
                    <a:lnR>
                      <a:noFill/>
                    </a:lnR>
                    <a:lnT>
                      <a:noFill/>
                    </a:lnT>
                    <a:lnB>
                      <a:noFill/>
                    </a:lnB>
                  </a:tcPr>
                </a:tc>
                <a:tc>
                  <a:txBody>
                    <a:bodyPr/>
                    <a:lstStyle/>
                    <a:p>
                      <a:pPr algn="r" fontAlgn="ctr"/>
                      <a:r>
                        <a:rPr lang="en-IN">
                          <a:effectLst/>
                        </a:rPr>
                        <a:t>0.000000</a:t>
                      </a:r>
                    </a:p>
                  </a:txBody>
                  <a:tcPr anchor="ctr">
                    <a:lnL>
                      <a:noFill/>
                    </a:lnL>
                    <a:lnR>
                      <a:noFill/>
                    </a:lnR>
                    <a:lnT>
                      <a:noFill/>
                    </a:lnT>
                    <a:lnB>
                      <a:noFill/>
                    </a:lnB>
                  </a:tcPr>
                </a:tc>
                <a:tc>
                  <a:txBody>
                    <a:bodyPr/>
                    <a:lstStyle/>
                    <a:p>
                      <a:pPr algn="r" fontAlgn="ctr"/>
                      <a:r>
                        <a:rPr lang="en-IN">
                          <a:effectLst/>
                        </a:rPr>
                        <a:t>1980.000000</a:t>
                      </a:r>
                    </a:p>
                  </a:txBody>
                  <a:tcPr anchor="ctr">
                    <a:lnL>
                      <a:noFill/>
                    </a:lnL>
                    <a:lnR>
                      <a:noFill/>
                    </a:lnR>
                    <a:lnT>
                      <a:noFill/>
                    </a:lnT>
                    <a:lnB>
                      <a:noFill/>
                    </a:lnB>
                  </a:tcPr>
                </a:tc>
              </a:tr>
              <a:tr h="0">
                <a:tc>
                  <a:txBody>
                    <a:bodyPr/>
                    <a:lstStyle/>
                    <a:p>
                      <a:pPr algn="r" fontAlgn="ctr"/>
                      <a:r>
                        <a:rPr lang="en-IN" b="1">
                          <a:effectLst/>
                        </a:rPr>
                        <a:t>75%</a:t>
                      </a:r>
                    </a:p>
                  </a:txBody>
                  <a:tcPr anchor="ctr">
                    <a:lnL>
                      <a:noFill/>
                    </a:lnL>
                    <a:lnR>
                      <a:noFill/>
                    </a:lnR>
                    <a:lnT>
                      <a:noFill/>
                    </a:lnT>
                    <a:lnB>
                      <a:noFill/>
                    </a:lnB>
                  </a:tcPr>
                </a:tc>
                <a:tc>
                  <a:txBody>
                    <a:bodyPr/>
                    <a:lstStyle/>
                    <a:p>
                      <a:pPr algn="r" fontAlgn="ctr"/>
                      <a:r>
                        <a:rPr lang="en-IN">
                          <a:effectLst/>
                        </a:rPr>
                        <a:t>80.00000</a:t>
                      </a:r>
                    </a:p>
                  </a:txBody>
                  <a:tcPr anchor="ctr">
                    <a:lnL>
                      <a:noFill/>
                    </a:lnL>
                    <a:lnR>
                      <a:noFill/>
                    </a:lnR>
                    <a:lnT>
                      <a:noFill/>
                    </a:lnT>
                    <a:lnB>
                      <a:noFill/>
                    </a:lnB>
                  </a:tcPr>
                </a:tc>
                <a:tc>
                  <a:txBody>
                    <a:bodyPr/>
                    <a:lstStyle/>
                    <a:p>
                      <a:pPr algn="r" fontAlgn="ctr"/>
                      <a:r>
                        <a:rPr lang="en-IN">
                          <a:effectLst/>
                        </a:rPr>
                        <a:t>160.000000</a:t>
                      </a:r>
                    </a:p>
                  </a:txBody>
                  <a:tcPr anchor="ctr">
                    <a:lnL>
                      <a:noFill/>
                    </a:lnL>
                    <a:lnR>
                      <a:noFill/>
                    </a:lnR>
                    <a:lnT>
                      <a:noFill/>
                    </a:lnT>
                    <a:lnB>
                      <a:noFill/>
                    </a:lnB>
                  </a:tcPr>
                </a:tc>
                <a:tc>
                  <a:txBody>
                    <a:bodyPr/>
                    <a:lstStyle/>
                    <a:p>
                      <a:pPr algn="r" fontAlgn="ctr"/>
                      <a:r>
                        <a:rPr lang="en-IN">
                          <a:effectLst/>
                        </a:rPr>
                        <a:t>2002.000000</a:t>
                      </a:r>
                    </a:p>
                  </a:txBody>
                  <a:tcPr anchor="ctr">
                    <a:lnL>
                      <a:noFill/>
                    </a:lnL>
                    <a:lnR>
                      <a:noFill/>
                    </a:lnR>
                    <a:lnT>
                      <a:noFill/>
                    </a:lnT>
                    <a:lnB>
                      <a:noFill/>
                    </a:lnB>
                  </a:tcPr>
                </a:tc>
              </a:tr>
              <a:tr h="0">
                <a:tc>
                  <a:txBody>
                    <a:bodyPr/>
                    <a:lstStyle/>
                    <a:p>
                      <a:pPr algn="r" fontAlgn="ctr"/>
                      <a:r>
                        <a:rPr lang="en-IN" b="1">
                          <a:effectLst/>
                        </a:rPr>
                        <a:t>max</a:t>
                      </a:r>
                    </a:p>
                  </a:txBody>
                  <a:tcPr anchor="ctr">
                    <a:lnL>
                      <a:noFill/>
                    </a:lnL>
                    <a:lnR>
                      <a:noFill/>
                    </a:lnR>
                    <a:lnT>
                      <a:noFill/>
                    </a:lnT>
                    <a:lnB>
                      <a:noFill/>
                    </a:lnB>
                  </a:tcPr>
                </a:tc>
                <a:tc>
                  <a:txBody>
                    <a:bodyPr/>
                    <a:lstStyle/>
                    <a:p>
                      <a:pPr algn="r" fontAlgn="ctr"/>
                      <a:r>
                        <a:rPr lang="en-IN">
                          <a:effectLst/>
                        </a:rPr>
                        <a:t>313.00000</a:t>
                      </a:r>
                    </a:p>
                  </a:txBody>
                  <a:tcPr anchor="ctr">
                    <a:lnL>
                      <a:noFill/>
                    </a:lnL>
                    <a:lnR>
                      <a:noFill/>
                    </a:lnR>
                    <a:lnT>
                      <a:noFill/>
                    </a:lnT>
                    <a:lnB>
                      <a:noFill/>
                    </a:lnB>
                  </a:tcPr>
                </a:tc>
                <a:tc>
                  <a:txBody>
                    <a:bodyPr/>
                    <a:lstStyle/>
                    <a:p>
                      <a:pPr algn="r" fontAlgn="ctr"/>
                      <a:r>
                        <a:rPr lang="en-IN">
                          <a:effectLst/>
                        </a:rPr>
                        <a:t>1600.000000</a:t>
                      </a:r>
                    </a:p>
                  </a:txBody>
                  <a:tcPr anchor="ctr">
                    <a:lnL>
                      <a:noFill/>
                    </a:lnL>
                    <a:lnR>
                      <a:noFill/>
                    </a:lnR>
                    <a:lnT>
                      <a:noFill/>
                    </a:lnT>
                    <a:lnB>
                      <a:noFill/>
                    </a:lnB>
                  </a:tcPr>
                </a:tc>
                <a:tc>
                  <a:txBody>
                    <a:bodyPr/>
                    <a:lstStyle/>
                    <a:p>
                      <a:pPr algn="r" fontAlgn="ctr"/>
                      <a:r>
                        <a:rPr lang="en-IN" dirty="0">
                          <a:effectLst/>
                        </a:rPr>
                        <a:t>2010.000000</a:t>
                      </a:r>
                    </a:p>
                  </a:txBody>
                  <a:tcPr anchor="ctr">
                    <a:lnL>
                      <a:noFill/>
                    </a:lnL>
                    <a:lnR>
                      <a:noFill/>
                    </a:lnR>
                    <a:lnT>
                      <a:noFill/>
                    </a:lnT>
                    <a:lnB>
                      <a:noFill/>
                    </a:lnB>
                  </a:tcPr>
                </a:tc>
              </a:tr>
            </a:tbl>
          </a:graphicData>
        </a:graphic>
      </p:graphicFrame>
      <p:sp>
        <p:nvSpPr>
          <p:cNvPr id="8" name="Rectangle 7"/>
          <p:cNvSpPr/>
          <p:nvPr/>
        </p:nvSpPr>
        <p:spPr>
          <a:xfrm>
            <a:off x="1475657" y="608488"/>
            <a:ext cx="6059520" cy="1477328"/>
          </a:xfrm>
          <a:prstGeom prst="rect">
            <a:avLst/>
          </a:prstGeom>
        </p:spPr>
        <p:txBody>
          <a:bodyPr wrap="square">
            <a:spAutoFit/>
          </a:bodyPr>
          <a:lstStyle/>
          <a:p>
            <a:r>
              <a:rPr lang="en-US" b="1" dirty="0"/>
              <a:t>With the type of my attributes in mind, I used basic statistical measures on my data such as the mean, the mode, the standard deviation, etc. For the rest of the rapport I will be focus only on the data coming from </a:t>
            </a:r>
            <a:r>
              <a:rPr lang="en-US" b="1" dirty="0" err="1"/>
              <a:t>hongkonghomes</a:t>
            </a:r>
            <a:r>
              <a:rPr lang="en-US" b="1" dirty="0"/>
              <a:t> to keep the reading easy to follow. </a:t>
            </a:r>
            <a:endParaRPr lang="en-IN" b="1" dirty="0"/>
          </a:p>
        </p:txBody>
      </p:sp>
    </p:spTree>
    <p:extLst>
      <p:ext uri="{BB962C8B-B14F-4D97-AF65-F5344CB8AC3E}">
        <p14:creationId xmlns:p14="http://schemas.microsoft.com/office/powerpoint/2010/main" val="149944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6945" y="1244505"/>
            <a:ext cx="8352928" cy="4708981"/>
          </a:xfrm>
          <a:prstGeom prst="rect">
            <a:avLst/>
          </a:prstGeom>
        </p:spPr>
        <p:txBody>
          <a:bodyPr wrap="square">
            <a:spAutoFit/>
          </a:bodyPr>
          <a:lstStyle/>
          <a:p>
            <a:r>
              <a:rPr lang="en-US" sz="2000" b="1" dirty="0" smtClean="0"/>
              <a:t>● There </a:t>
            </a:r>
            <a:r>
              <a:rPr lang="en-US" sz="2000" b="1" dirty="0"/>
              <a:t>is no missing value</a:t>
            </a:r>
            <a:r>
              <a:rPr lang="en-US" sz="2000" b="1" dirty="0" smtClean="0"/>
              <a:t>.</a:t>
            </a:r>
          </a:p>
          <a:p>
            <a:r>
              <a:rPr lang="en-US" sz="2000" b="1" dirty="0" smtClean="0"/>
              <a:t> </a:t>
            </a:r>
            <a:r>
              <a:rPr lang="en-US" sz="2000" b="1" dirty="0"/>
              <a:t>● The mean for the number of bedrooms and number of bathrooms is not meaningful. </a:t>
            </a:r>
            <a:endParaRPr lang="en-US" sz="2000" b="1" dirty="0" smtClean="0"/>
          </a:p>
          <a:p>
            <a:r>
              <a:rPr lang="en-US" sz="2000" b="1" dirty="0" smtClean="0"/>
              <a:t>● </a:t>
            </a:r>
            <a:r>
              <a:rPr lang="en-US" sz="2000" b="1" dirty="0"/>
              <a:t>Some estates don’t have any bedroom but all have at least one bathroom</a:t>
            </a:r>
            <a:r>
              <a:rPr lang="en-US" sz="2000" b="1" dirty="0" smtClean="0"/>
              <a:t>.</a:t>
            </a:r>
          </a:p>
          <a:p>
            <a:r>
              <a:rPr lang="en-US" sz="2000" b="1" dirty="0" smtClean="0"/>
              <a:t> </a:t>
            </a:r>
            <a:r>
              <a:rPr lang="en-US" sz="2000" b="1" dirty="0"/>
              <a:t>● The Q1, Q2, Q3 (25%, 50%, 100%) are good indicators of the shape of the different attribute. The Q2 being the median that is not influenced by outliers unlike the mean</a:t>
            </a:r>
            <a:r>
              <a:rPr lang="en-US" sz="2000" b="1" dirty="0" smtClean="0"/>
              <a:t>.</a:t>
            </a:r>
          </a:p>
          <a:p>
            <a:r>
              <a:rPr lang="en-US" sz="2000" b="1" dirty="0" smtClean="0"/>
              <a:t> </a:t>
            </a:r>
            <a:r>
              <a:rPr lang="en-US" sz="2000" b="1" dirty="0"/>
              <a:t>● According to the max values, there are obviously outliers like for gross area where 75% of the data have a median about 1906, 10061 appears clearly to be an outlier as well as the max value for number of bedrooms. </a:t>
            </a:r>
            <a:endParaRPr lang="en-US" sz="2000" b="1" dirty="0" smtClean="0"/>
          </a:p>
          <a:p>
            <a:r>
              <a:rPr lang="en-US" sz="2000" b="1" dirty="0" smtClean="0"/>
              <a:t>● </a:t>
            </a:r>
            <a:r>
              <a:rPr lang="en-US" sz="2000" b="1" dirty="0"/>
              <a:t>The standard deviation gives also an indication about what should be considered as outliers, but it is not a robust technique since the standard deviation use the mean to be computed. </a:t>
            </a:r>
            <a:endParaRPr lang="en-US" sz="2000" b="1" dirty="0" smtClean="0"/>
          </a:p>
          <a:p>
            <a:r>
              <a:rPr lang="en-US" sz="2000" b="1" dirty="0" smtClean="0"/>
              <a:t>● </a:t>
            </a:r>
            <a:r>
              <a:rPr lang="en-US" sz="2000" b="1" dirty="0"/>
              <a:t>Finally, the minimum value of the price is 0 meaning there is at least a noisy tuple in the dataset.</a:t>
            </a:r>
            <a:endParaRPr lang="en-IN" sz="2000" b="1" dirty="0"/>
          </a:p>
        </p:txBody>
      </p:sp>
      <p:sp>
        <p:nvSpPr>
          <p:cNvPr id="4" name="Rectangle 3"/>
          <p:cNvSpPr/>
          <p:nvPr/>
        </p:nvSpPr>
        <p:spPr>
          <a:xfrm>
            <a:off x="1331641" y="309271"/>
            <a:ext cx="6203536" cy="954107"/>
          </a:xfrm>
          <a:prstGeom prst="rect">
            <a:avLst/>
          </a:prstGeom>
        </p:spPr>
        <p:txBody>
          <a:bodyPr wrap="square">
            <a:spAutoFit/>
          </a:bodyPr>
          <a:lstStyle/>
          <a:p>
            <a:r>
              <a:rPr lang="en-US" sz="2800" b="1" dirty="0"/>
              <a:t>With the following result I was able to notify some interesting such as : </a:t>
            </a:r>
          </a:p>
        </p:txBody>
      </p:sp>
    </p:spTree>
    <p:extLst>
      <p:ext uri="{BB962C8B-B14F-4D97-AF65-F5344CB8AC3E}">
        <p14:creationId xmlns:p14="http://schemas.microsoft.com/office/powerpoint/2010/main" val="86033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56" y="20369"/>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5177" y="-33443"/>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44" y="5644666"/>
            <a:ext cx="163218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5666" y="1293014"/>
            <a:ext cx="8352928" cy="2246769"/>
          </a:xfrm>
          <a:prstGeom prst="rect">
            <a:avLst/>
          </a:prstGeom>
        </p:spPr>
        <p:txBody>
          <a:bodyPr wrap="square">
            <a:spAutoFit/>
          </a:bodyPr>
          <a:lstStyle/>
          <a:p>
            <a:pPr algn="just"/>
            <a:r>
              <a:rPr lang="en-US" sz="2000" b="1" dirty="0" smtClean="0"/>
              <a:t>Next</a:t>
            </a:r>
            <a:r>
              <a:rPr lang="en-US" sz="2000" b="1" dirty="0"/>
              <a:t>, I tried to figure out what kind of chart I could use and it turns out that each one has its own advantage depending on what we want to visualize. Let’s start with histogram. A histogram is graphical representation of the distribution of a continuous data​. It estimates the probability distribution. It is composed of bins, representing a range of values, on the x</a:t>
            </a:r>
            <a:r>
              <a:rPr lang="en-US" sz="2000" b="1" dirty="0" smtClean="0"/>
              <a:t>­ axis </a:t>
            </a:r>
            <a:r>
              <a:rPr lang="en-US" sz="2000" b="1" dirty="0"/>
              <a:t>there are the values, on the </a:t>
            </a:r>
            <a:r>
              <a:rPr lang="en-US" sz="2000" b="1" dirty="0" smtClean="0"/>
              <a:t>y­ axis </a:t>
            </a:r>
            <a:r>
              <a:rPr lang="en-US" sz="2000" b="1" dirty="0"/>
              <a:t>there are the frequencies of the bins. The histograms gave me a better intuition of how my variables were distributed.</a:t>
            </a:r>
            <a:endParaRPr lang="en-IN" sz="2000" b="1" dirty="0"/>
          </a:p>
        </p:txBody>
      </p:sp>
      <p:sp>
        <p:nvSpPr>
          <p:cNvPr id="8" name="Rectangle 7"/>
          <p:cNvSpPr/>
          <p:nvPr/>
        </p:nvSpPr>
        <p:spPr>
          <a:xfrm>
            <a:off x="1907704" y="156317"/>
            <a:ext cx="4936993" cy="584775"/>
          </a:xfrm>
          <a:prstGeom prst="rect">
            <a:avLst/>
          </a:prstGeom>
        </p:spPr>
        <p:txBody>
          <a:bodyPr wrap="none">
            <a:spAutoFit/>
          </a:bodyPr>
          <a:lstStyle/>
          <a:p>
            <a:r>
              <a:rPr lang="en-US" sz="3200" dirty="0">
                <a:latin typeface="Arial Black" pitchFamily="34" charset="0"/>
              </a:rPr>
              <a:t>Visualizing The Data </a:t>
            </a:r>
            <a:endParaRPr lang="en-IN" sz="3200" dirty="0">
              <a:latin typeface="Arial Black"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29" y="3539783"/>
            <a:ext cx="7936697" cy="232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487794" y="5991638"/>
            <a:ext cx="6396574" cy="646331"/>
          </a:xfrm>
          <a:prstGeom prst="rect">
            <a:avLst/>
          </a:prstGeom>
        </p:spPr>
        <p:txBody>
          <a:bodyPr wrap="square">
            <a:spAutoFit/>
          </a:bodyPr>
          <a:lstStyle/>
          <a:p>
            <a:r>
              <a:rPr lang="en-US" b="1" dirty="0"/>
              <a:t>: On the left, the distribution of the variable gross area; On the</a:t>
            </a:r>
          </a:p>
          <a:p>
            <a:r>
              <a:rPr lang="en-US" b="1" dirty="0"/>
              <a:t>right the distribution of the variable saleable area.</a:t>
            </a:r>
            <a:endParaRPr lang="en-IN" b="1" dirty="0"/>
          </a:p>
        </p:txBody>
      </p:sp>
    </p:spTree>
    <p:extLst>
      <p:ext uri="{BB962C8B-B14F-4D97-AF65-F5344CB8AC3E}">
        <p14:creationId xmlns:p14="http://schemas.microsoft.com/office/powerpoint/2010/main" val="3050359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1798</Words>
  <Application>Microsoft Office PowerPoint</Application>
  <PresentationFormat>On-screen Show (4:3)</PresentationFormat>
  <Paragraphs>118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N</dc:creator>
  <cp:lastModifiedBy>sridhar N</cp:lastModifiedBy>
  <cp:revision>11</cp:revision>
  <dcterms:created xsi:type="dcterms:W3CDTF">2022-03-18T08:25:42Z</dcterms:created>
  <dcterms:modified xsi:type="dcterms:W3CDTF">2022-03-19T16:50:56Z</dcterms:modified>
</cp:coreProperties>
</file>