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24"/>
  </p:notesMasterIdLst>
  <p:handoutMasterIdLst>
    <p:handoutMasterId r:id="rId25"/>
  </p:handoutMasterIdLst>
  <p:sldIdLst>
    <p:sldId id="515" r:id="rId2"/>
    <p:sldId id="868" r:id="rId3"/>
    <p:sldId id="874" r:id="rId4"/>
    <p:sldId id="888" r:id="rId5"/>
    <p:sldId id="930" r:id="rId6"/>
    <p:sldId id="931" r:id="rId7"/>
    <p:sldId id="877" r:id="rId8"/>
    <p:sldId id="933" r:id="rId9"/>
    <p:sldId id="879" r:id="rId10"/>
    <p:sldId id="934" r:id="rId11"/>
    <p:sldId id="835" r:id="rId12"/>
    <p:sldId id="935" r:id="rId13"/>
    <p:sldId id="881" r:id="rId14"/>
    <p:sldId id="938" r:id="rId15"/>
    <p:sldId id="882" r:id="rId16"/>
    <p:sldId id="887" r:id="rId17"/>
    <p:sldId id="893" r:id="rId18"/>
    <p:sldId id="894" r:id="rId19"/>
    <p:sldId id="936" r:id="rId20"/>
    <p:sldId id="896" r:id="rId21"/>
    <p:sldId id="937" r:id="rId22"/>
    <p:sldId id="910" r:id="rId23"/>
  </p:sldIdLst>
  <p:sldSz cx="12188825" cy="6858000"/>
  <p:notesSz cx="6934200" cy="9220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736">
          <p15:clr>
            <a:srgbClr val="A4A3A4"/>
          </p15:clr>
        </p15:guide>
        <p15:guide id="3" pos="3839">
          <p15:clr>
            <a:srgbClr val="A4A3A4"/>
          </p15:clr>
        </p15:guide>
      </p15:sldGuideLst>
    </p:ext>
    <p:ext uri="{2D200454-40CA-4A62-9FC3-DE9A4176ACB9}">
      <p15:notesGuideLst xmlns:p15="http://schemas.microsoft.com/office/powerpoint/2012/main" xmlns="">
        <p15:guide id="1" orient="horz" pos="2905">
          <p15:clr>
            <a:srgbClr val="A4A3A4"/>
          </p15:clr>
        </p15:guide>
        <p15:guide id="2" pos="218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0000"/>
    <a:srgbClr val="CC3300"/>
    <a:srgbClr val="2A8487"/>
    <a:srgbClr val="1C5A61"/>
    <a:srgbClr val="0C6D9C"/>
    <a:srgbClr val="F5F5F5"/>
    <a:srgbClr val="F4F4F4"/>
    <a:srgbClr val="F2F2F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163" autoAdjust="0"/>
    <p:restoredTop sz="94551" autoAdjust="0"/>
  </p:normalViewPr>
  <p:slideViewPr>
    <p:cSldViewPr>
      <p:cViewPr varScale="1">
        <p:scale>
          <a:sx n="83" d="100"/>
          <a:sy n="83" d="100"/>
        </p:scale>
        <p:origin x="-878" y="-72"/>
      </p:cViewPr>
      <p:guideLst>
        <p:guide orient="horz" pos="2160"/>
        <p:guide pos="2736"/>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5924"/>
    </p:cViewPr>
  </p:sorterViewPr>
  <p:notesViewPr>
    <p:cSldViewPr>
      <p:cViewPr varScale="1">
        <p:scale>
          <a:sx n="83" d="100"/>
          <a:sy n="83" d="100"/>
        </p:scale>
        <p:origin x="-840" y="-66"/>
      </p:cViewPr>
      <p:guideLst>
        <p:guide orient="horz" pos="2905"/>
        <p:guide pos="2185"/>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yala rao" userId="c55fcd03479d1131" providerId="LiveId" clId="{3BEF127E-1E58-478B-AF7D-983AA587A03D}"/>
    <pc:docChg chg="undo custSel delSld modSld">
      <pc:chgData name="manikyala rao" userId="c55fcd03479d1131" providerId="LiveId" clId="{3BEF127E-1E58-478B-AF7D-983AA587A03D}" dt="2021-12-27T05:16:55.210" v="31" actId="14100"/>
      <pc:docMkLst>
        <pc:docMk/>
      </pc:docMkLst>
      <pc:sldChg chg="addSp modSp del mod">
        <pc:chgData name="manikyala rao" userId="c55fcd03479d1131" providerId="LiveId" clId="{3BEF127E-1E58-478B-AF7D-983AA587A03D}" dt="2021-12-27T05:15:30.554" v="25" actId="2696"/>
        <pc:sldMkLst>
          <pc:docMk/>
          <pc:sldMk cId="0" sldId="875"/>
        </pc:sldMkLst>
        <pc:spChg chg="mod">
          <ac:chgData name="manikyala rao" userId="c55fcd03479d1131" providerId="LiveId" clId="{3BEF127E-1E58-478B-AF7D-983AA587A03D}" dt="2021-12-27T05:11:54.766" v="0" actId="6549"/>
          <ac:spMkLst>
            <pc:docMk/>
            <pc:sldMk cId="0" sldId="875"/>
            <ac:spMk id="8195" creationId="{00000000-0000-0000-0000-000000000000}"/>
          </ac:spMkLst>
        </pc:spChg>
        <pc:picChg chg="add mod">
          <ac:chgData name="manikyala rao" userId="c55fcd03479d1131" providerId="LiveId" clId="{3BEF127E-1E58-478B-AF7D-983AA587A03D}" dt="2021-12-27T05:12:25.649" v="3" actId="14100"/>
          <ac:picMkLst>
            <pc:docMk/>
            <pc:sldMk cId="0" sldId="875"/>
            <ac:picMk id="3" creationId="{5D7D9844-F4D7-4C71-AC95-DBE25B631C24}"/>
          </ac:picMkLst>
        </pc:picChg>
      </pc:sldChg>
      <pc:sldChg chg="addSp modSp mod">
        <pc:chgData name="manikyala rao" userId="c55fcd03479d1131" providerId="LiveId" clId="{3BEF127E-1E58-478B-AF7D-983AA587A03D}" dt="2021-12-27T05:16:55.210" v="31" actId="14100"/>
        <pc:sldMkLst>
          <pc:docMk/>
          <pc:sldMk cId="0" sldId="876"/>
        </pc:sldMkLst>
        <pc:spChg chg="mod">
          <ac:chgData name="manikyala rao" userId="c55fcd03479d1131" providerId="LiveId" clId="{3BEF127E-1E58-478B-AF7D-983AA587A03D}" dt="2021-12-27T05:16:39.182" v="26" actId="6549"/>
          <ac:spMkLst>
            <pc:docMk/>
            <pc:sldMk cId="0" sldId="876"/>
            <ac:spMk id="10244" creationId="{00000000-0000-0000-0000-000000000000}"/>
          </ac:spMkLst>
        </pc:spChg>
        <pc:picChg chg="add mod">
          <ac:chgData name="manikyala rao" userId="c55fcd03479d1131" providerId="LiveId" clId="{3BEF127E-1E58-478B-AF7D-983AA587A03D}" dt="2021-12-27T05:16:55.210" v="31" actId="14100"/>
          <ac:picMkLst>
            <pc:docMk/>
            <pc:sldMk cId="0" sldId="876"/>
            <ac:picMk id="3" creationId="{AB73E350-6A46-4CFB-BCE0-29FD4DA23E34}"/>
          </ac:picMkLst>
        </pc:picChg>
      </pc:sldChg>
      <pc:sldChg chg="addSp delSp modSp mod">
        <pc:chgData name="manikyala rao" userId="c55fcd03479d1131" providerId="LiveId" clId="{3BEF127E-1E58-478B-AF7D-983AA587A03D}" dt="2021-12-27T05:15:20.791" v="24" actId="20577"/>
        <pc:sldMkLst>
          <pc:docMk/>
          <pc:sldMk cId="0" sldId="888"/>
        </pc:sldMkLst>
        <pc:spChg chg="mod">
          <ac:chgData name="manikyala rao" userId="c55fcd03479d1131" providerId="LiveId" clId="{3BEF127E-1E58-478B-AF7D-983AA587A03D}" dt="2021-12-27T05:15:20.791" v="24" actId="20577"/>
          <ac:spMkLst>
            <pc:docMk/>
            <pc:sldMk cId="0" sldId="888"/>
            <ac:spMk id="3" creationId="{00000000-0000-0000-0000-000000000000}"/>
          </ac:spMkLst>
        </pc:spChg>
        <pc:spChg chg="add del mod">
          <ac:chgData name="manikyala rao" userId="c55fcd03479d1131" providerId="LiveId" clId="{3BEF127E-1E58-478B-AF7D-983AA587A03D}" dt="2021-12-27T05:15:02.232" v="7" actId="931"/>
          <ac:spMkLst>
            <pc:docMk/>
            <pc:sldMk cId="0" sldId="888"/>
            <ac:spMk id="7" creationId="{9146FA76-CA01-461B-84A8-11E61076C557}"/>
          </ac:spMkLst>
        </pc:spChg>
        <pc:picChg chg="add del">
          <ac:chgData name="manikyala rao" userId="c55fcd03479d1131" providerId="LiveId" clId="{3BEF127E-1E58-478B-AF7D-983AA587A03D}" dt="2021-12-27T05:13:57.630" v="5" actId="22"/>
          <ac:picMkLst>
            <pc:docMk/>
            <pc:sldMk cId="0" sldId="888"/>
            <ac:picMk id="4" creationId="{47B0BBB2-6F4A-43FF-8662-1724A2B85236}"/>
          </ac:picMkLst>
        </pc:picChg>
        <pc:picChg chg="del">
          <ac:chgData name="manikyala rao" userId="c55fcd03479d1131" providerId="LiveId" clId="{3BEF127E-1E58-478B-AF7D-983AA587A03D}" dt="2021-12-27T05:14:49.445" v="6" actId="478"/>
          <ac:picMkLst>
            <pc:docMk/>
            <pc:sldMk cId="0" sldId="888"/>
            <ac:picMk id="6" creationId="{00000000-0000-0000-0000-000000000000}"/>
          </ac:picMkLst>
        </pc:picChg>
        <pc:picChg chg="add mod">
          <ac:chgData name="manikyala rao" userId="c55fcd03479d1131" providerId="LiveId" clId="{3BEF127E-1E58-478B-AF7D-983AA587A03D}" dt="2021-12-27T05:15:09.580" v="9" actId="14100"/>
          <ac:picMkLst>
            <pc:docMk/>
            <pc:sldMk cId="0" sldId="888"/>
            <ac:picMk id="9" creationId="{0BE452F6-3CF4-4C41-B28F-561483B97E7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22236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2338" y="4379913"/>
            <a:ext cx="5087937" cy="4146550"/>
          </a:xfrm>
          <a:prstGeom prst="rect">
            <a:avLst/>
          </a:prstGeom>
          <a:noFill/>
          <a:ln w="12700">
            <a:noFill/>
            <a:miter lim="800000"/>
            <a:headEnd/>
            <a:tailEnd/>
          </a:ln>
          <a:effectLst/>
        </p:spPr>
        <p:txBody>
          <a:bodyPr vert="horz" wrap="square" lIns="95912" tIns="47958" rIns="95912" bIns="4795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409575" y="698500"/>
            <a:ext cx="6118225" cy="3443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xmlns="" val="860120773"/>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xfrm>
            <a:off x="400050" y="693738"/>
            <a:ext cx="6138863" cy="3454400"/>
          </a:xfrm>
          <a:solidFill>
            <a:srgbClr val="FFFFFF"/>
          </a:solidFill>
          <a:ln/>
        </p:spPr>
      </p:sp>
      <p:sp>
        <p:nvSpPr>
          <p:cNvPr id="4099" name="Rectangle 3"/>
          <p:cNvSpPr>
            <a:spLocks noGrp="1" noChangeArrowheads="1"/>
          </p:cNvSpPr>
          <p:nvPr>
            <p:ph type="body" idx="1"/>
          </p:nvPr>
        </p:nvSpPr>
        <p:spPr>
          <a:xfrm>
            <a:off x="923925" y="4379913"/>
            <a:ext cx="5086350" cy="4146550"/>
          </a:xfrm>
          <a:solidFill>
            <a:srgbClr val="FFFFFF"/>
          </a:solidFill>
          <a:ln>
            <a:solidFill>
              <a:srgbClr val="000000"/>
            </a:solidFill>
          </a:ln>
        </p:spPr>
        <p:txBody>
          <a:bodyPr lIns="90727" tIns="45359" rIns="90727" bIns="45359"/>
          <a:lstStyle/>
          <a:p>
            <a:endParaRPr lang="en-US" altLang="en-US" dirty="0"/>
          </a:p>
        </p:txBody>
      </p:sp>
    </p:spTree>
    <p:extLst>
      <p:ext uri="{BB962C8B-B14F-4D97-AF65-F5344CB8AC3E}">
        <p14:creationId xmlns:p14="http://schemas.microsoft.com/office/powerpoint/2010/main" xmlns="" val="21720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xfrm>
            <a:off x="3927183" y="8757301"/>
            <a:ext cx="3005448" cy="461325"/>
          </a:xfrm>
          <a:prstGeom prst="rect">
            <a:avLst/>
          </a:prstGeom>
          <a:noFill/>
        </p:spPr>
        <p:txBody>
          <a:bodyPr lIns="90580" tIns="45290" rIns="90580" bIns="45290"/>
          <a:lstStyle/>
          <a:p>
            <a:fld id="{4FA69A13-E08F-41F7-9932-19ABC3232F15}" type="slidenum">
              <a:rPr lang="en-US" smtClean="0"/>
              <a:pPr/>
              <a:t>2</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A6101BFE-850B-459E-BB7C-6E13C97CB1B8}" type="slidenum">
              <a:rPr lang="en-US" smtClean="0"/>
              <a:pPr/>
              <a:t>3</a:t>
            </a:fld>
            <a:endParaRPr lang="en-US"/>
          </a:p>
        </p:txBody>
      </p:sp>
      <p:sp>
        <p:nvSpPr>
          <p:cNvPr id="72707" name="Rectangle 2"/>
          <p:cNvSpPr>
            <a:spLocks noGrp="1" noRot="1" noChangeAspect="1" noChangeArrowheads="1" noTextEdit="1"/>
          </p:cNvSpPr>
          <p:nvPr>
            <p:ph type="sldImg"/>
          </p:nvPr>
        </p:nvSpPr>
        <p:spPr>
          <a:xfrm>
            <a:off x="395288" y="690563"/>
            <a:ext cx="6145212" cy="3459162"/>
          </a:xfrm>
          <a:ln/>
        </p:spPr>
      </p:sp>
      <p:sp>
        <p:nvSpPr>
          <p:cNvPr id="72708" name="Rectangle 3"/>
          <p:cNvSpPr>
            <a:spLocks noGrp="1" noChangeArrowheads="1"/>
          </p:cNvSpPr>
          <p:nvPr>
            <p:ph type="body" idx="1"/>
          </p:nvPr>
        </p:nvSpPr>
        <p:spPr>
          <a:noFill/>
          <a:ln/>
        </p:spPr>
        <p:txBody>
          <a:bodyPr lIns="92955" tIns="46478" rIns="92955" bIns="46478"/>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1D067678-FAD8-443B-9F14-B866AFFFC190}" type="slidenum">
              <a:rPr lang="en-US" smtClean="0"/>
              <a:pPr/>
              <a:t>7</a:t>
            </a:fld>
            <a:endParaRPr lang="en-US"/>
          </a:p>
        </p:txBody>
      </p:sp>
      <p:sp>
        <p:nvSpPr>
          <p:cNvPr id="76803" name="Rectangle 2"/>
          <p:cNvSpPr>
            <a:spLocks noGrp="1" noRot="1" noChangeAspect="1" noChangeArrowheads="1" noTextEdit="1"/>
          </p:cNvSpPr>
          <p:nvPr>
            <p:ph type="sldImg"/>
          </p:nvPr>
        </p:nvSpPr>
        <p:spPr>
          <a:xfrm>
            <a:off x="395288" y="690563"/>
            <a:ext cx="6145212" cy="3459162"/>
          </a:xfrm>
          <a:ln/>
        </p:spPr>
      </p:sp>
      <p:sp>
        <p:nvSpPr>
          <p:cNvPr id="768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928752" y="8759032"/>
            <a:ext cx="3005448" cy="461168"/>
          </a:xfrm>
          <a:prstGeom prst="rect">
            <a:avLst/>
          </a:prstGeom>
          <a:noFill/>
          <a:ln w="9525">
            <a:noFill/>
            <a:miter lim="800000"/>
            <a:headEnd/>
            <a:tailEnd/>
          </a:ln>
        </p:spPr>
        <p:txBody>
          <a:bodyPr lIns="92639" tIns="46320" rIns="92639" bIns="46320" anchor="b"/>
          <a:lstStyle/>
          <a:p>
            <a:pPr algn="r" defTabSz="926551"/>
            <a:fld id="{E87D72AA-E4EC-4153-8BBC-D3F93A9D90D8}" type="slidenum">
              <a:rPr lang="en-US" sz="1200">
                <a:latin typeface="Times New Roman" pitchFamily="18" charset="0"/>
              </a:rPr>
              <a:pPr algn="r" defTabSz="926551"/>
              <a:t>9</a:t>
            </a:fld>
            <a:endParaRPr lang="en-US" sz="1200" dirty="0">
              <a:latin typeface="Times New Roman" pitchFamily="18" charset="0"/>
            </a:endParaRPr>
          </a:p>
        </p:txBody>
      </p:sp>
      <p:sp>
        <p:nvSpPr>
          <p:cNvPr id="78851" name="Rectangle 2"/>
          <p:cNvSpPr>
            <a:spLocks noGrp="1" noRot="1" noChangeAspect="1" noChangeArrowheads="1" noTextEdit="1"/>
          </p:cNvSpPr>
          <p:nvPr>
            <p:ph type="sldImg"/>
          </p:nvPr>
        </p:nvSpPr>
        <p:spPr>
          <a:xfrm>
            <a:off x="395288" y="690563"/>
            <a:ext cx="6145212" cy="3459162"/>
          </a:xfrm>
          <a:ln/>
        </p:spPr>
      </p:sp>
      <p:sp>
        <p:nvSpPr>
          <p:cNvPr id="7885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AA2D99A6-4AD7-4A25-A2EE-0C793754E4B4}" type="slidenum">
              <a:rPr lang="en-US" smtClean="0"/>
              <a:pPr/>
              <a:t>13</a:t>
            </a:fld>
            <a:endParaRPr lang="en-US"/>
          </a:p>
        </p:txBody>
      </p:sp>
      <p:sp>
        <p:nvSpPr>
          <p:cNvPr id="82947" name="Rectangle 2"/>
          <p:cNvSpPr>
            <a:spLocks noGrp="1" noRot="1" noChangeAspect="1" noChangeArrowheads="1" noTextEdit="1"/>
          </p:cNvSpPr>
          <p:nvPr>
            <p:ph type="sldImg"/>
          </p:nvPr>
        </p:nvSpPr>
        <p:spPr>
          <a:xfrm>
            <a:off x="395288" y="690563"/>
            <a:ext cx="6145212" cy="3459162"/>
          </a:xfrm>
          <a:ln/>
        </p:spPr>
      </p:sp>
      <p:sp>
        <p:nvSpPr>
          <p:cNvPr id="8294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E36A5412-FFB5-48CB-A459-4E03D9E8F473}" type="slidenum">
              <a:rPr lang="en-US" smtClean="0"/>
              <a:pPr/>
              <a:t>15</a:t>
            </a:fld>
            <a:endParaRPr lang="en-US"/>
          </a:p>
        </p:txBody>
      </p:sp>
      <p:sp>
        <p:nvSpPr>
          <p:cNvPr id="83971" name="Rectangle 2"/>
          <p:cNvSpPr>
            <a:spLocks noGrp="1" noRot="1" noChangeAspect="1" noChangeArrowheads="1" noTextEdit="1"/>
          </p:cNvSpPr>
          <p:nvPr>
            <p:ph type="sldImg"/>
          </p:nvPr>
        </p:nvSpPr>
        <p:spPr>
          <a:xfrm>
            <a:off x="395288" y="690563"/>
            <a:ext cx="6145212" cy="3459162"/>
          </a:xfrm>
          <a:ln/>
        </p:spPr>
      </p:sp>
      <p:sp>
        <p:nvSpPr>
          <p:cNvPr id="8397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C600835F-079B-4D30-9066-E2F737EFBC04}" type="slidenum">
              <a:rPr lang="en-US" smtClean="0"/>
              <a:pPr/>
              <a:t>16</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5" y="1122363"/>
            <a:ext cx="9141619"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3605" y="3602038"/>
            <a:ext cx="9141619"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1">
            <a:extLst>
              <a:ext uri="{FF2B5EF4-FFF2-40B4-BE49-F238E27FC236}">
                <a16:creationId xmlns:a16="http://schemas.microsoft.com/office/drawing/2014/main" xmlns="" id="{5958E5E2-6682-4BC1-BE42-9B3D8EFAAB0B}"/>
              </a:ext>
            </a:extLst>
          </p:cNvPr>
          <p:cNvSpPr txBox="1">
            <a:spLocks/>
          </p:cNvSpPr>
          <p:nvPr/>
        </p:nvSpPr>
        <p:spPr>
          <a:xfrm>
            <a:off x="1809251" y="428604"/>
            <a:ext cx="10070135" cy="50006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ctr" fontAlgn="auto">
              <a:spcAft>
                <a:spcPts val="0"/>
              </a:spcAft>
            </a:pPr>
            <a:r>
              <a:rPr lang="en-IN" sz="3200" b="0" dirty="0">
                <a:solidFill>
                  <a:srgbClr val="002060"/>
                </a:solidFill>
                <a:latin typeface="Britannic Bold" panose="020B0903060703020204" pitchFamily="34" charset="0"/>
                <a:cs typeface="Times New Roman" panose="02020603050405020304" pitchFamily="18" charset="0"/>
              </a:rPr>
              <a:t>ADITYA COLLEGE OF ENGINEERING &amp; TECHNOLOGY</a:t>
            </a:r>
          </a:p>
        </p:txBody>
      </p:sp>
      <p:pic>
        <p:nvPicPr>
          <p:cNvPr id="8" name="Picture 7">
            <a:extLst>
              <a:ext uri="{FF2B5EF4-FFF2-40B4-BE49-F238E27FC236}">
                <a16:creationId xmlns:a16="http://schemas.microsoft.com/office/drawing/2014/main" xmlns="" id="{5D981076-ED8C-43FB-A166-D94C61E8089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9444" y="116632"/>
            <a:ext cx="1577814" cy="936104"/>
          </a:xfrm>
          <a:prstGeom prst="rect">
            <a:avLst/>
          </a:prstGeom>
        </p:spPr>
      </p:pic>
    </p:spTree>
    <p:extLst>
      <p:ext uri="{BB962C8B-B14F-4D97-AF65-F5344CB8AC3E}">
        <p14:creationId xmlns:p14="http://schemas.microsoft.com/office/powerpoint/2010/main" xmlns="" val="31798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8858" y="1561879"/>
            <a:ext cx="10512862"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a16="http://schemas.microsoft.com/office/drawing/2014/main" xmlns="" id="{DCD7B29F-4C46-4AE5-A85E-952C6A33758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9336" y="136525"/>
            <a:ext cx="784300" cy="465318"/>
          </a:xfrm>
          <a:prstGeom prst="rect">
            <a:avLst/>
          </a:prstGeom>
        </p:spPr>
      </p:pic>
      <p:sp>
        <p:nvSpPr>
          <p:cNvPr id="8" name="Rectangle 7">
            <a:extLst>
              <a:ext uri="{FF2B5EF4-FFF2-40B4-BE49-F238E27FC236}">
                <a16:creationId xmlns:a16="http://schemas.microsoft.com/office/drawing/2014/main" xmlns="" id="{1F423809-851F-402C-8E33-04AEE45A2C34}"/>
              </a:ext>
            </a:extLst>
          </p:cNvPr>
          <p:cNvSpPr/>
          <p:nvPr/>
        </p:nvSpPr>
        <p:spPr>
          <a:xfrm>
            <a:off x="8308417" y="132324"/>
            <a:ext cx="3503188" cy="307777"/>
          </a:xfrm>
          <a:prstGeom prst="rect">
            <a:avLst/>
          </a:prstGeom>
        </p:spPr>
        <p:txBody>
          <a:bodyPr wrap="square">
            <a:spAutoFit/>
          </a:bodyPr>
          <a:lstStyle/>
          <a:p>
            <a:pPr algn="ctr" defTabSz="457200" eaLnBrk="1" fontAlgn="auto" hangingPunct="1">
              <a:spcBef>
                <a:spcPts val="0"/>
              </a:spcBef>
              <a:spcAft>
                <a:spcPts val="0"/>
              </a:spcAft>
            </a:pPr>
            <a:r>
              <a:rPr lang="en-US" dirty="0">
                <a:solidFill>
                  <a:srgbClr val="00B0F0"/>
                </a:solidFill>
                <a:latin typeface="Calibri"/>
              </a:rPr>
              <a:t>Aditya College of Engineering &amp; Technology </a:t>
            </a:r>
            <a:endParaRPr lang="en-IN" dirty="0">
              <a:solidFill>
                <a:srgbClr val="00B0F0"/>
              </a:solidFill>
              <a:latin typeface="Calibri"/>
            </a:endParaRPr>
          </a:p>
        </p:txBody>
      </p:sp>
      <p:sp>
        <p:nvSpPr>
          <p:cNvPr id="12" name="Footer Placeholder 3">
            <a:extLst>
              <a:ext uri="{FF2B5EF4-FFF2-40B4-BE49-F238E27FC236}">
                <a16:creationId xmlns:a16="http://schemas.microsoft.com/office/drawing/2014/main" xmlns="" id="{308BF50B-84FA-461A-853E-B94880E9E727}"/>
              </a:ext>
            </a:extLst>
          </p:cNvPr>
          <p:cNvSpPr txBox="1">
            <a:spLocks/>
          </p:cNvSpPr>
          <p:nvPr userDrawn="1"/>
        </p:nvSpPr>
        <p:spPr>
          <a:xfrm>
            <a:off x="1" y="6492875"/>
            <a:ext cx="12190412"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just" defTabSz="457200" rtl="0" eaLnBrk="1" fontAlgn="auto" latinLnBrk="0" hangingPunct="1">
              <a:lnSpc>
                <a:spcPct val="100000"/>
              </a:lnSpc>
              <a:spcBef>
                <a:spcPts val="0"/>
              </a:spcBef>
              <a:spcAft>
                <a:spcPts val="0"/>
              </a:spcAft>
              <a:buClrTx/>
              <a:buSzTx/>
              <a:buFontTx/>
              <a:buNone/>
              <a:tabLst/>
              <a:defRPr/>
            </a:pPr>
            <a:r>
              <a:rPr lang="sv-SE" dirty="0" smtClean="0">
                <a:solidFill>
                  <a:prstClr val="white">
                    <a:lumMod val="50000"/>
                  </a:prstClr>
                </a:solidFill>
              </a:rPr>
              <a:t>DevOps</a:t>
            </a:r>
            <a:r>
              <a:rPr lang="sv-SE" dirty="0">
                <a:solidFill>
                  <a:prstClr val="white">
                    <a:lumMod val="50000"/>
                  </a:prstClr>
                </a:solidFill>
              </a:rPr>
              <a:t>						                      											</a:t>
            </a:r>
            <a:r>
              <a:rPr lang="sv-SE" dirty="0" smtClean="0">
                <a:solidFill>
                  <a:prstClr val="white">
                    <a:lumMod val="50000"/>
                  </a:prstClr>
                </a:solidFill>
              </a:rPr>
              <a:t>                                                   B</a:t>
            </a:r>
            <a:r>
              <a:rPr lang="sv-SE" baseline="0" dirty="0" smtClean="0">
                <a:solidFill>
                  <a:prstClr val="white">
                    <a:lumMod val="50000"/>
                  </a:prstClr>
                </a:solidFill>
              </a:rPr>
              <a:t> </a:t>
            </a:r>
            <a:r>
              <a:rPr lang="sv-SE" baseline="0" dirty="0">
                <a:solidFill>
                  <a:prstClr val="white">
                    <a:lumMod val="50000"/>
                  </a:prstClr>
                </a:solidFill>
              </a:rPr>
              <a:t>Manikyala Rao</a:t>
            </a:r>
            <a:r>
              <a:rPr lang="sv-SE" dirty="0">
                <a:solidFill>
                  <a:prstClr val="white">
                    <a:lumMod val="50000"/>
                  </a:prstClr>
                </a:solidFill>
              </a:rPr>
              <a:t>									          </a:t>
            </a:r>
            <a:endParaRPr lang="en-US" dirty="0">
              <a:solidFill>
                <a:prstClr val="white">
                  <a:lumMod val="50000"/>
                </a:prstClr>
              </a:solidFill>
            </a:endParaRPr>
          </a:p>
        </p:txBody>
      </p:sp>
      <p:sp>
        <p:nvSpPr>
          <p:cNvPr id="6" name="Title 1"/>
          <p:cNvSpPr>
            <a:spLocks noGrp="1"/>
          </p:cNvSpPr>
          <p:nvPr>
            <p:ph type="title"/>
          </p:nvPr>
        </p:nvSpPr>
        <p:spPr>
          <a:xfrm>
            <a:off x="837982" y="365128"/>
            <a:ext cx="10512862" cy="1325563"/>
          </a:xfrm>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xmlns="" val="286242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1749EC-5F1F-4A99-B194-D46EF0178CCC}"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C6721-DDD9-4450-A3D8-819D0CD5DF28}" type="slidenum">
              <a:rPr lang="en-US" smtClean="0"/>
              <a:pPr/>
              <a:t>‹#›</a:t>
            </a:fld>
            <a:endParaRPr lang="en-US"/>
          </a:p>
        </p:txBody>
      </p:sp>
    </p:spTree>
    <p:extLst>
      <p:ext uri="{BB962C8B-B14F-4D97-AF65-F5344CB8AC3E}">
        <p14:creationId xmlns:p14="http://schemas.microsoft.com/office/powerpoint/2010/main" xmlns="" val="25337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147" y="304800"/>
            <a:ext cx="11680957" cy="609600"/>
          </a:xfrm>
        </p:spPr>
        <p:txBody>
          <a:bodyPr/>
          <a:lstStyle/>
          <a:p>
            <a:r>
              <a:rPr lang="en-US"/>
              <a:t>Click to edit Master title style</a:t>
            </a:r>
          </a:p>
        </p:txBody>
      </p:sp>
      <p:sp>
        <p:nvSpPr>
          <p:cNvPr id="3" name="Text Placeholder 2"/>
          <p:cNvSpPr>
            <a:spLocks noGrp="1"/>
          </p:cNvSpPr>
          <p:nvPr>
            <p:ph type="body" sz="half" idx="1"/>
          </p:nvPr>
        </p:nvSpPr>
        <p:spPr>
          <a:xfrm>
            <a:off x="406294" y="1295400"/>
            <a:ext cx="5484971"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4413" y="1295400"/>
            <a:ext cx="5484971"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4413" y="3962400"/>
            <a:ext cx="5484971"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p:cNvSpPr>
            <a:spLocks noGrp="1" noChangeArrowheads="1"/>
          </p:cNvSpPr>
          <p:nvPr>
            <p:ph type="dt" sz="half" idx="10"/>
          </p:nvPr>
        </p:nvSpPr>
        <p:spPr>
          <a:ln/>
        </p:spPr>
        <p:txBody>
          <a:bodyPr/>
          <a:lstStyle>
            <a:lvl1pPr>
              <a:defRPr/>
            </a:lvl1pPr>
          </a:lstStyle>
          <a:p>
            <a:pPr>
              <a:defRPr/>
            </a:pPr>
            <a:fld id="{043C20D2-AA69-4178-9A55-F24F66192248}" type="datetime1">
              <a:rPr lang="en-US"/>
              <a:pPr>
                <a:defRPr/>
              </a:pPr>
              <a:t>8/2/2022</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pPr>
              <a:defRPr/>
            </a:pPr>
            <a:fld id="{4223BE73-539E-47A2-970C-070DF1D897F9}" type="slidenum">
              <a:rPr lang="en-US"/>
              <a:pPr>
                <a:defRPr/>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8"/>
            <a:ext cx="1051286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7982" y="6356353"/>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eaLnBrk="1" fontAlgn="auto" hangingPunct="1">
              <a:spcBef>
                <a:spcPts val="0"/>
              </a:spcBef>
              <a:spcAft>
                <a:spcPts val="0"/>
              </a:spcAft>
            </a:pPr>
            <a:fld id="{FD4A364C-8115-4C92-A916-E450A2CBF315}" type="datetime2">
              <a:rPr lang="en-US" b="0" smtClean="0">
                <a:solidFill>
                  <a:prstClr val="black">
                    <a:tint val="75000"/>
                  </a:prstClr>
                </a:solidFill>
                <a:latin typeface="Calibri"/>
              </a:rPr>
              <a:pPr defTabSz="457200" eaLnBrk="1" fontAlgn="auto" hangingPunct="1">
                <a:spcBef>
                  <a:spcPts val="0"/>
                </a:spcBef>
                <a:spcAft>
                  <a:spcPts val="0"/>
                </a:spcAft>
              </a:pPr>
              <a:t>Tuesday, August 2, 2022</a:t>
            </a:fld>
            <a:endParaRPr lang="en-US" b="0" dirty="0">
              <a:solidFill>
                <a:prstClr val="black">
                  <a:tint val="75000"/>
                </a:prstClr>
              </a:solidFill>
              <a:latin typeface="Calibri"/>
            </a:endParaRPr>
          </a:p>
        </p:txBody>
      </p:sp>
      <p:sp>
        <p:nvSpPr>
          <p:cNvPr id="5" name="Footer Placeholder 4"/>
          <p:cNvSpPr>
            <a:spLocks noGrp="1"/>
          </p:cNvSpPr>
          <p:nvPr>
            <p:ph type="ftr" sz="quarter" idx="3"/>
          </p:nvPr>
        </p:nvSpPr>
        <p:spPr>
          <a:xfrm>
            <a:off x="4037549" y="6356353"/>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eaLnBrk="1" fontAlgn="auto" hangingPunct="1">
              <a:spcBef>
                <a:spcPts val="0"/>
              </a:spcBef>
              <a:spcAft>
                <a:spcPts val="0"/>
              </a:spcAft>
            </a:pPr>
            <a:r>
              <a:rPr lang="sv-SE" b="0">
                <a:solidFill>
                  <a:prstClr val="black">
                    <a:tint val="75000"/>
                  </a:prstClr>
                </a:solidFill>
                <a:latin typeface="Calibri"/>
              </a:rPr>
              <a:t>Prof. CH. L. MOHAN KUMAR</a:t>
            </a: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8608357" y="6356353"/>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eaLnBrk="1" fontAlgn="auto" hangingPunct="1">
              <a:spcBef>
                <a:spcPts val="0"/>
              </a:spcBef>
              <a:spcAft>
                <a:spcPts val="0"/>
              </a:spcAft>
            </a:pPr>
            <a:fld id="{326EF2E3-409D-4D76-AD02-397A36B0DAF9}" type="slidenum">
              <a:rPr lang="en-US" b="0" smtClean="0">
                <a:solidFill>
                  <a:prstClr val="black">
                    <a:tint val="75000"/>
                  </a:prstClr>
                </a:solidFill>
                <a:latin typeface="Calibri"/>
              </a:rPr>
              <a:pPr defTabSz="457200" eaLnBrk="1" fontAlgn="auto" hangingPunct="1">
                <a:spcBef>
                  <a:spcPts val="0"/>
                </a:spcBef>
                <a:spcAft>
                  <a:spcPts val="0"/>
                </a:spcAft>
              </a:pPr>
              <a:t>‹#›</a:t>
            </a:fld>
            <a:endParaRPr lang="en-US" b="0">
              <a:solidFill>
                <a:prstClr val="black">
                  <a:tint val="75000"/>
                </a:prstClr>
              </a:solidFill>
              <a:latin typeface="Calibri"/>
            </a:endParaRPr>
          </a:p>
        </p:txBody>
      </p:sp>
    </p:spTree>
    <p:extLst>
      <p:ext uri="{BB962C8B-B14F-4D97-AF65-F5344CB8AC3E}">
        <p14:creationId xmlns:p14="http://schemas.microsoft.com/office/powerpoint/2010/main" xmlns="" val="8917670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27"/>
          <p:cNvSpPr>
            <a:spLocks noChangeArrowheads="1"/>
          </p:cNvSpPr>
          <p:nvPr/>
        </p:nvSpPr>
        <p:spPr bwMode="auto">
          <a:xfrm>
            <a:off x="0" y="1219200"/>
            <a:ext cx="12188825" cy="2514601"/>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rmAutofit fontScale="52500" lnSpcReduction="20000"/>
          </a:bodyPr>
          <a:lstStyle/>
          <a:p>
            <a:pPr algn="ctr" eaLnBrk="1" hangingPunct="1">
              <a:lnSpc>
                <a:spcPct val="90000"/>
              </a:lnSpc>
            </a:pPr>
            <a:r>
              <a:rPr lang="en-US" altLang="en-US" sz="9000" dirty="0" smtClean="0">
                <a:solidFill>
                  <a:srgbClr val="CC3300"/>
                </a:solidFill>
                <a:latin typeface="Garamond" pitchFamily="18" charset="0"/>
                <a:ea typeface="+mj-ea"/>
                <a:cs typeface="Times New Roman" panose="02020603050405020304" pitchFamily="18" charset="0"/>
              </a:rPr>
              <a:t>CONTINUOUS INTEGRATION AND CONTINUOUS DELIVERY USING </a:t>
            </a:r>
            <a:r>
              <a:rPr lang="en-US" altLang="en-US" sz="9000" dirty="0" err="1" smtClean="0">
                <a:solidFill>
                  <a:srgbClr val="CC3300"/>
                </a:solidFill>
                <a:latin typeface="Garamond" pitchFamily="18" charset="0"/>
                <a:ea typeface="+mj-ea"/>
                <a:cs typeface="Times New Roman" panose="02020603050405020304" pitchFamily="18" charset="0"/>
              </a:rPr>
              <a:t>DevOps</a:t>
            </a:r>
            <a:endParaRPr lang="en-US" altLang="en-US" sz="9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endParaRPr lang="en-US" altLang="en-US" sz="6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r>
              <a:rPr lang="en-US" altLang="en-US" sz="6000" dirty="0" smtClean="0">
                <a:solidFill>
                  <a:srgbClr val="CC3300"/>
                </a:solidFill>
                <a:latin typeface="Garamond" pitchFamily="18" charset="0"/>
                <a:ea typeface="+mj-ea"/>
                <a:cs typeface="Times New Roman" panose="02020603050405020304" pitchFamily="18" charset="0"/>
              </a:rPr>
              <a:t>Exp-1</a:t>
            </a:r>
            <a:endParaRPr lang="en-US" altLang="en-US" sz="6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endParaRPr lang="en-IN" altLang="en-US" sz="6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r>
              <a:rPr lang="en-US" sz="6000" dirty="0" smtClean="0"/>
              <a:t>  </a:t>
            </a:r>
            <a:endParaRPr lang="en-US" altLang="en-US" sz="6000" dirty="0">
              <a:solidFill>
                <a:schemeClr val="accent6">
                  <a:lumMod val="75000"/>
                </a:schemeClr>
              </a:solidFill>
              <a:latin typeface="Garamond" pitchFamily="18" charset="0"/>
              <a:ea typeface="+mj-ea"/>
              <a:cs typeface="Times New Roman" panose="02020603050405020304" pitchFamily="18" charset="0"/>
            </a:endParaRPr>
          </a:p>
        </p:txBody>
      </p:sp>
      <p:sp>
        <p:nvSpPr>
          <p:cNvPr id="6" name="Subtitle 2">
            <a:extLst>
              <a:ext uri="{FF2B5EF4-FFF2-40B4-BE49-F238E27FC236}">
                <a16:creationId xmlns:a16="http://schemas.microsoft.com/office/drawing/2014/main" xmlns="" id="{374C6B0C-371A-41E0-BF7D-B301E36AAB91}"/>
              </a:ext>
            </a:extLst>
          </p:cNvPr>
          <p:cNvSpPr>
            <a:spLocks noGrp="1"/>
          </p:cNvSpPr>
          <p:nvPr>
            <p:ph type="subTitle" idx="1"/>
          </p:nvPr>
        </p:nvSpPr>
        <p:spPr>
          <a:xfrm flipH="1" flipV="1">
            <a:off x="12188824" y="6857999"/>
            <a:ext cx="1906588" cy="45719"/>
          </a:xfrm>
        </p:spPr>
        <p:txBody>
          <a:bodyPr>
            <a:normAutofit fontScale="25000" lnSpcReduction="20000"/>
          </a:bodyPr>
          <a:lstStyle/>
          <a:p>
            <a:pPr>
              <a:spcBef>
                <a:spcPts val="600"/>
              </a:spcBef>
            </a:pPr>
            <a:endParaRPr lang="en-IN" sz="3600" b="1" dirty="0">
              <a:solidFill>
                <a:srgbClr val="660066"/>
              </a:solidFill>
            </a:endParaRPr>
          </a:p>
        </p:txBody>
      </p:sp>
      <p:sp>
        <p:nvSpPr>
          <p:cNvPr id="4" name="Subtitle 2">
            <a:extLst>
              <a:ext uri="{FF2B5EF4-FFF2-40B4-BE49-F238E27FC236}">
                <a16:creationId xmlns:a16="http://schemas.microsoft.com/office/drawing/2014/main" xmlns="" id="{374C6B0C-371A-41E0-BF7D-B301E36AAB91}"/>
              </a:ext>
            </a:extLst>
          </p:cNvPr>
          <p:cNvSpPr txBox="1">
            <a:spLocks/>
          </p:cNvSpPr>
          <p:nvPr/>
        </p:nvSpPr>
        <p:spPr>
          <a:xfrm>
            <a:off x="2665413" y="3962400"/>
            <a:ext cx="6858000" cy="1981200"/>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600"/>
              </a:spcBef>
            </a:pPr>
            <a:r>
              <a:rPr lang="en-IN" sz="3600" dirty="0">
                <a:solidFill>
                  <a:srgbClr val="002060"/>
                </a:solidFill>
              </a:rPr>
              <a:t>By</a:t>
            </a:r>
          </a:p>
          <a:p>
            <a:pPr>
              <a:spcBef>
                <a:spcPts val="600"/>
              </a:spcBef>
            </a:pPr>
            <a:r>
              <a:rPr lang="en-IN" sz="3600" b="1" dirty="0">
                <a:solidFill>
                  <a:srgbClr val="002060"/>
                </a:solidFill>
              </a:rPr>
              <a:t>B </a:t>
            </a:r>
            <a:r>
              <a:rPr lang="en-IN" sz="3600" b="1" dirty="0" err="1">
                <a:solidFill>
                  <a:srgbClr val="002060"/>
                </a:solidFill>
              </a:rPr>
              <a:t>Manikyala</a:t>
            </a:r>
            <a:r>
              <a:rPr lang="en-IN" sz="3600" b="1" dirty="0">
                <a:solidFill>
                  <a:srgbClr val="002060"/>
                </a:solidFill>
              </a:rPr>
              <a:t> </a:t>
            </a:r>
            <a:r>
              <a:rPr lang="en-IN" sz="3600" b="1" dirty="0" err="1">
                <a:solidFill>
                  <a:srgbClr val="002060"/>
                </a:solidFill>
              </a:rPr>
              <a:t>Rao</a:t>
            </a:r>
            <a:r>
              <a:rPr lang="en-IN" sz="3600" b="1" dirty="0">
                <a:solidFill>
                  <a:srgbClr val="002060"/>
                </a:solidFill>
              </a:rPr>
              <a:t> </a:t>
            </a:r>
            <a:r>
              <a:rPr lang="en-IN" sz="3600" b="1" dirty="0" err="1">
                <a:solidFill>
                  <a:srgbClr val="002060"/>
                </a:solidFill>
              </a:rPr>
              <a:t>M.Tech</a:t>
            </a:r>
            <a:r>
              <a:rPr lang="en-IN" sz="3600" b="1" dirty="0">
                <a:solidFill>
                  <a:srgbClr val="002060"/>
                </a:solidFill>
              </a:rPr>
              <a:t>(</a:t>
            </a:r>
            <a:r>
              <a:rPr lang="en-IN" sz="3600" b="1" dirty="0" err="1">
                <a:solidFill>
                  <a:srgbClr val="002060"/>
                </a:solidFill>
              </a:rPr>
              <a:t>Ph.d</a:t>
            </a:r>
            <a:r>
              <a:rPr lang="en-IN" sz="3600" b="1" dirty="0">
                <a:solidFill>
                  <a:srgbClr val="002060"/>
                </a:solidFill>
              </a:rPr>
              <a:t>)</a:t>
            </a:r>
          </a:p>
          <a:p>
            <a:pPr>
              <a:spcBef>
                <a:spcPts val="600"/>
              </a:spcBef>
            </a:pPr>
            <a:r>
              <a:rPr lang="en-IN" sz="3600" dirty="0">
                <a:solidFill>
                  <a:srgbClr val="002060"/>
                </a:solidFill>
              </a:rPr>
              <a:t>Assistant Professor</a:t>
            </a:r>
            <a:endParaRPr lang="en-IN" sz="3600" b="1" dirty="0">
              <a:solidFill>
                <a:srgbClr val="002060"/>
              </a:solidFill>
            </a:endParaRPr>
          </a:p>
          <a:p>
            <a:pPr>
              <a:spcBef>
                <a:spcPts val="600"/>
              </a:spcBef>
            </a:pPr>
            <a:r>
              <a:rPr lang="en-IN" sz="3600" dirty="0" err="1">
                <a:solidFill>
                  <a:srgbClr val="002060"/>
                </a:solidFill>
              </a:rPr>
              <a:t>Dept</a:t>
            </a:r>
            <a:r>
              <a:rPr lang="en-IN" sz="3600" dirty="0">
                <a:solidFill>
                  <a:srgbClr val="002060"/>
                </a:solidFill>
              </a:rPr>
              <a:t> of Computer Science &amp; Engineering</a:t>
            </a:r>
          </a:p>
          <a:p>
            <a:pPr>
              <a:spcBef>
                <a:spcPts val="600"/>
              </a:spcBef>
            </a:pPr>
            <a:r>
              <a:rPr lang="en-IN" sz="3600" dirty="0">
                <a:solidFill>
                  <a:srgbClr val="002060"/>
                </a:solidFill>
              </a:rPr>
              <a:t>Aditya College of Engineering &amp; Technology</a:t>
            </a:r>
          </a:p>
          <a:p>
            <a:pPr>
              <a:spcBef>
                <a:spcPts val="600"/>
              </a:spcBef>
            </a:pPr>
            <a:r>
              <a:rPr lang="en-IN" sz="3600" dirty="0" err="1">
                <a:solidFill>
                  <a:srgbClr val="002060"/>
                </a:solidFill>
              </a:rPr>
              <a:t>Surampalem</a:t>
            </a:r>
            <a:endParaRPr lang="en-IN" sz="3600" dirty="0">
              <a:solidFill>
                <a:srgbClr val="002060"/>
              </a:solidFill>
            </a:endParaRPr>
          </a:p>
          <a:p>
            <a:pPr>
              <a:spcBef>
                <a:spcPts val="600"/>
              </a:spcBef>
            </a:pPr>
            <a:endParaRPr lang="en-IN" sz="3600" b="1"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solidFill>
                  <a:srgbClr val="F79646">
                    <a:lumMod val="50000"/>
                  </a:srgbClr>
                </a:solidFill>
                <a:latin typeface="Times New Roman" pitchFamily="18" charset="0"/>
                <a:cs typeface="Times New Roman" pitchFamily="18" charset="0"/>
              </a:rPr>
              <a:t>Incremental Model</a:t>
            </a:r>
            <a:endParaRPr lang="en-IN" dirty="0"/>
          </a:p>
        </p:txBody>
      </p:sp>
      <p:sp>
        <p:nvSpPr>
          <p:cNvPr id="4" name="Slide Number Placeholder 3"/>
          <p:cNvSpPr>
            <a:spLocks noGrp="1"/>
          </p:cNvSpPr>
          <p:nvPr>
            <p:ph type="sldNum" sz="quarter" idx="4294967295"/>
          </p:nvPr>
        </p:nvSpPr>
        <p:spPr>
          <a:xfrm>
            <a:off x="8735325" y="6356351"/>
            <a:ext cx="2844059" cy="365125"/>
          </a:xfrm>
          <a:prstGeom prst="rect">
            <a:avLst/>
          </a:prstGeom>
        </p:spPr>
        <p:txBody>
          <a:bodyPr/>
          <a:lstStyle/>
          <a:p>
            <a:fld id="{B6F15528-21DE-4FAA-801E-634DDDAF4B2B}" type="slidenum">
              <a:rPr lang="en-US" smtClean="0"/>
              <a:pPr/>
              <a:t>10</a:t>
            </a:fld>
            <a:endParaRPr lang="en-US"/>
          </a:p>
        </p:txBody>
      </p:sp>
      <p:sp>
        <p:nvSpPr>
          <p:cNvPr id="47149" name="Rectangle 45"/>
          <p:cNvSpPr>
            <a:spLocks noChangeArrowheads="1"/>
          </p:cNvSpPr>
          <p:nvPr/>
        </p:nvSpPr>
        <p:spPr bwMode="auto">
          <a:xfrm>
            <a:off x="0" y="0"/>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 name="Group 1"/>
          <p:cNvGrpSpPr>
            <a:grpSpLocks noChangeAspect="1"/>
          </p:cNvGrpSpPr>
          <p:nvPr/>
        </p:nvGrpSpPr>
        <p:grpSpPr bwMode="auto">
          <a:xfrm>
            <a:off x="914162" y="1905001"/>
            <a:ext cx="10462075" cy="4111625"/>
            <a:chOff x="1808" y="9193"/>
            <a:chExt cx="8415" cy="3595"/>
          </a:xfrm>
        </p:grpSpPr>
        <p:sp>
          <p:nvSpPr>
            <p:cNvPr id="47148" name="AutoShape 44"/>
            <p:cNvSpPr>
              <a:spLocks noChangeAspect="1" noChangeArrowheads="1" noTextEdit="1"/>
            </p:cNvSpPr>
            <p:nvPr/>
          </p:nvSpPr>
          <p:spPr bwMode="auto">
            <a:xfrm>
              <a:off x="1808" y="9193"/>
              <a:ext cx="8415" cy="3595"/>
            </a:xfrm>
            <a:prstGeom prst="rect">
              <a:avLst/>
            </a:prstGeom>
            <a:noFill/>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47" name="Rectangle 43"/>
            <p:cNvSpPr>
              <a:spLocks noChangeArrowheads="1"/>
            </p:cNvSpPr>
            <p:nvPr/>
          </p:nvSpPr>
          <p:spPr bwMode="auto">
            <a:xfrm>
              <a:off x="1808" y="10541"/>
              <a:ext cx="1311" cy="63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Requirement analysis</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46" name="Rectangle 42"/>
            <p:cNvSpPr>
              <a:spLocks noChangeArrowheads="1"/>
            </p:cNvSpPr>
            <p:nvPr/>
          </p:nvSpPr>
          <p:spPr bwMode="auto">
            <a:xfrm>
              <a:off x="8843" y="10541"/>
              <a:ext cx="1304" cy="91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Operation and maintenance</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45" name="Rectangle 41"/>
            <p:cNvSpPr>
              <a:spLocks noChangeArrowheads="1"/>
            </p:cNvSpPr>
            <p:nvPr/>
          </p:nvSpPr>
          <p:spPr bwMode="auto">
            <a:xfrm>
              <a:off x="3894" y="9484"/>
              <a:ext cx="747" cy="36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44" name="Rectangle 40"/>
            <p:cNvSpPr>
              <a:spLocks noChangeArrowheads="1"/>
            </p:cNvSpPr>
            <p:nvPr/>
          </p:nvSpPr>
          <p:spPr bwMode="auto">
            <a:xfrm>
              <a:off x="6924" y="10541"/>
              <a:ext cx="1289" cy="36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Deployment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43" name="Rectangle 39"/>
            <p:cNvSpPr>
              <a:spLocks noChangeArrowheads="1"/>
            </p:cNvSpPr>
            <p:nvPr/>
          </p:nvSpPr>
          <p:spPr bwMode="auto">
            <a:xfrm>
              <a:off x="5859" y="10541"/>
              <a:ext cx="780" cy="36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Testing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42" name="Rectangle 38"/>
            <p:cNvSpPr>
              <a:spLocks noChangeArrowheads="1"/>
            </p:cNvSpPr>
            <p:nvPr/>
          </p:nvSpPr>
          <p:spPr bwMode="auto">
            <a:xfrm>
              <a:off x="4855" y="10543"/>
              <a:ext cx="763" cy="358"/>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Coding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41" name="Rectangle 37"/>
            <p:cNvSpPr>
              <a:spLocks noChangeArrowheads="1"/>
            </p:cNvSpPr>
            <p:nvPr/>
          </p:nvSpPr>
          <p:spPr bwMode="auto">
            <a:xfrm>
              <a:off x="3895" y="10543"/>
              <a:ext cx="746" cy="358"/>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40" name="Rectangle 36"/>
            <p:cNvSpPr>
              <a:spLocks noChangeArrowheads="1"/>
            </p:cNvSpPr>
            <p:nvPr/>
          </p:nvSpPr>
          <p:spPr bwMode="auto">
            <a:xfrm>
              <a:off x="6924" y="11593"/>
              <a:ext cx="1291" cy="35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Deployment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9" name="Rectangle 35"/>
            <p:cNvSpPr>
              <a:spLocks noChangeArrowheads="1"/>
            </p:cNvSpPr>
            <p:nvPr/>
          </p:nvSpPr>
          <p:spPr bwMode="auto">
            <a:xfrm>
              <a:off x="5859" y="11595"/>
              <a:ext cx="780" cy="357"/>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Testing</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8" name="Rectangle 34"/>
            <p:cNvSpPr>
              <a:spLocks noChangeArrowheads="1"/>
            </p:cNvSpPr>
            <p:nvPr/>
          </p:nvSpPr>
          <p:spPr bwMode="auto">
            <a:xfrm>
              <a:off x="4855" y="11595"/>
              <a:ext cx="764" cy="36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Coding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7" name="Rectangle 33"/>
            <p:cNvSpPr>
              <a:spLocks noChangeArrowheads="1"/>
            </p:cNvSpPr>
            <p:nvPr/>
          </p:nvSpPr>
          <p:spPr bwMode="auto">
            <a:xfrm>
              <a:off x="3895" y="11598"/>
              <a:ext cx="746" cy="361"/>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6" name="Rectangle 32"/>
            <p:cNvSpPr>
              <a:spLocks noChangeArrowheads="1"/>
            </p:cNvSpPr>
            <p:nvPr/>
          </p:nvSpPr>
          <p:spPr bwMode="auto">
            <a:xfrm>
              <a:off x="4852" y="9484"/>
              <a:ext cx="766" cy="36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Coding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5" name="Rectangle 31"/>
            <p:cNvSpPr>
              <a:spLocks noChangeArrowheads="1"/>
            </p:cNvSpPr>
            <p:nvPr/>
          </p:nvSpPr>
          <p:spPr bwMode="auto">
            <a:xfrm>
              <a:off x="5858" y="9484"/>
              <a:ext cx="781" cy="36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Testing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4" name="Rectangle 30"/>
            <p:cNvSpPr>
              <a:spLocks noChangeArrowheads="1"/>
            </p:cNvSpPr>
            <p:nvPr/>
          </p:nvSpPr>
          <p:spPr bwMode="auto">
            <a:xfrm>
              <a:off x="6924" y="9484"/>
              <a:ext cx="1289" cy="36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Deployment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3" name="Text Box 29"/>
            <p:cNvSpPr txBox="1">
              <a:spLocks noChangeArrowheads="1"/>
            </p:cNvSpPr>
            <p:nvPr/>
          </p:nvSpPr>
          <p:spPr bwMode="auto">
            <a:xfrm>
              <a:off x="4641" y="12443"/>
              <a:ext cx="3003" cy="34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Figure 2.7: Incremental Model</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2" name="AutoShape 28"/>
            <p:cNvSpPr>
              <a:spLocks noChangeShapeType="1"/>
            </p:cNvSpPr>
            <p:nvPr/>
          </p:nvSpPr>
          <p:spPr bwMode="auto">
            <a:xfrm>
              <a:off x="3320" y="9653"/>
              <a:ext cx="2" cy="212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31" name="AutoShape 27"/>
            <p:cNvSpPr>
              <a:spLocks noChangeShapeType="1"/>
            </p:cNvSpPr>
            <p:nvPr/>
          </p:nvSpPr>
          <p:spPr bwMode="auto">
            <a:xfrm>
              <a:off x="3322" y="9654"/>
              <a:ext cx="572" cy="1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30" name="AutoShape 26"/>
            <p:cNvSpPr>
              <a:spLocks noChangeShapeType="1"/>
            </p:cNvSpPr>
            <p:nvPr/>
          </p:nvSpPr>
          <p:spPr bwMode="auto">
            <a:xfrm>
              <a:off x="3322" y="10721"/>
              <a:ext cx="573"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9" name="AutoShape 25"/>
            <p:cNvSpPr>
              <a:spLocks noChangeShapeType="1"/>
            </p:cNvSpPr>
            <p:nvPr/>
          </p:nvSpPr>
          <p:spPr bwMode="auto">
            <a:xfrm flipV="1">
              <a:off x="3324" y="11779"/>
              <a:ext cx="571" cy="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8" name="AutoShape 24"/>
            <p:cNvSpPr>
              <a:spLocks noChangeShapeType="1"/>
            </p:cNvSpPr>
            <p:nvPr/>
          </p:nvSpPr>
          <p:spPr bwMode="auto">
            <a:xfrm>
              <a:off x="8594" y="9655"/>
              <a:ext cx="15" cy="212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7" name="AutoShape 23"/>
            <p:cNvSpPr>
              <a:spLocks noChangeShapeType="1"/>
            </p:cNvSpPr>
            <p:nvPr/>
          </p:nvSpPr>
          <p:spPr bwMode="auto">
            <a:xfrm>
              <a:off x="8609" y="10999"/>
              <a:ext cx="234" cy="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6" name="AutoShape 22"/>
            <p:cNvSpPr>
              <a:spLocks noChangeShapeType="1"/>
            </p:cNvSpPr>
            <p:nvPr/>
          </p:nvSpPr>
          <p:spPr bwMode="auto">
            <a:xfrm>
              <a:off x="8213" y="9664"/>
              <a:ext cx="381"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5" name="AutoShape 21"/>
            <p:cNvSpPr>
              <a:spLocks noChangeShapeType="1"/>
            </p:cNvSpPr>
            <p:nvPr/>
          </p:nvSpPr>
          <p:spPr bwMode="auto">
            <a:xfrm flipV="1">
              <a:off x="8213" y="10720"/>
              <a:ext cx="396" cy="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4" name="AutoShape 20"/>
            <p:cNvSpPr>
              <a:spLocks noChangeShapeType="1"/>
            </p:cNvSpPr>
            <p:nvPr/>
          </p:nvSpPr>
          <p:spPr bwMode="auto">
            <a:xfrm flipV="1">
              <a:off x="8215" y="11772"/>
              <a:ext cx="39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3" name="AutoShape 19"/>
            <p:cNvSpPr>
              <a:spLocks noChangeShapeType="1"/>
            </p:cNvSpPr>
            <p:nvPr/>
          </p:nvSpPr>
          <p:spPr bwMode="auto">
            <a:xfrm flipV="1">
              <a:off x="3119" y="10854"/>
              <a:ext cx="201" cy="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2" name="AutoShape 18"/>
            <p:cNvSpPr>
              <a:spLocks noChangeShapeType="1"/>
            </p:cNvSpPr>
            <p:nvPr/>
          </p:nvSpPr>
          <p:spPr bwMode="auto">
            <a:xfrm>
              <a:off x="4641" y="9664"/>
              <a:ext cx="211"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1" name="AutoShape 17"/>
            <p:cNvSpPr>
              <a:spLocks noChangeShapeType="1"/>
            </p:cNvSpPr>
            <p:nvPr/>
          </p:nvSpPr>
          <p:spPr bwMode="auto">
            <a:xfrm>
              <a:off x="5618" y="9664"/>
              <a:ext cx="240"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0" name="AutoShape 16"/>
            <p:cNvSpPr>
              <a:spLocks noChangeShapeType="1"/>
            </p:cNvSpPr>
            <p:nvPr/>
          </p:nvSpPr>
          <p:spPr bwMode="auto">
            <a:xfrm>
              <a:off x="6639" y="9664"/>
              <a:ext cx="28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19" name="AutoShape 15"/>
            <p:cNvSpPr>
              <a:spLocks noChangeShapeType="1"/>
            </p:cNvSpPr>
            <p:nvPr/>
          </p:nvSpPr>
          <p:spPr bwMode="auto">
            <a:xfrm>
              <a:off x="4641" y="10722"/>
              <a:ext cx="214"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18" name="AutoShape 14"/>
            <p:cNvSpPr>
              <a:spLocks noChangeShapeType="1"/>
            </p:cNvSpPr>
            <p:nvPr/>
          </p:nvSpPr>
          <p:spPr bwMode="auto">
            <a:xfrm flipV="1">
              <a:off x="5618" y="10721"/>
              <a:ext cx="241"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17" name="AutoShape 13"/>
            <p:cNvSpPr>
              <a:spLocks noChangeShapeType="1"/>
            </p:cNvSpPr>
            <p:nvPr/>
          </p:nvSpPr>
          <p:spPr bwMode="auto">
            <a:xfrm>
              <a:off x="6639" y="10721"/>
              <a:ext cx="28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16" name="AutoShape 12"/>
            <p:cNvSpPr>
              <a:spLocks noChangeShapeType="1"/>
            </p:cNvSpPr>
            <p:nvPr/>
          </p:nvSpPr>
          <p:spPr bwMode="auto">
            <a:xfrm flipV="1">
              <a:off x="4641" y="11775"/>
              <a:ext cx="214" cy="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15" name="AutoShape 11"/>
            <p:cNvSpPr>
              <a:spLocks noChangeShapeType="1"/>
            </p:cNvSpPr>
            <p:nvPr/>
          </p:nvSpPr>
          <p:spPr bwMode="auto">
            <a:xfrm flipV="1">
              <a:off x="5619" y="11774"/>
              <a:ext cx="240"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14" name="AutoShape 10"/>
            <p:cNvSpPr>
              <a:spLocks noChangeShapeType="1"/>
            </p:cNvSpPr>
            <p:nvPr/>
          </p:nvSpPr>
          <p:spPr bwMode="auto">
            <a:xfrm flipV="1">
              <a:off x="6639" y="11773"/>
              <a:ext cx="28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13" name="Text Box 9"/>
            <p:cNvSpPr txBox="1">
              <a:spLocks noChangeArrowheads="1"/>
            </p:cNvSpPr>
            <p:nvPr/>
          </p:nvSpPr>
          <p:spPr bwMode="auto">
            <a:xfrm>
              <a:off x="3279" y="9193"/>
              <a:ext cx="996" cy="20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Iteration 1</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7112" name="Text Box 8"/>
            <p:cNvSpPr txBox="1">
              <a:spLocks noChangeArrowheads="1"/>
            </p:cNvSpPr>
            <p:nvPr/>
          </p:nvSpPr>
          <p:spPr bwMode="auto">
            <a:xfrm>
              <a:off x="3430" y="10213"/>
              <a:ext cx="1074" cy="24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Iteration 2</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7111" name="Text Box 7"/>
            <p:cNvSpPr txBox="1">
              <a:spLocks noChangeArrowheads="1"/>
            </p:cNvSpPr>
            <p:nvPr/>
          </p:nvSpPr>
          <p:spPr bwMode="auto">
            <a:xfrm>
              <a:off x="3430" y="11249"/>
              <a:ext cx="1046" cy="21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Iteration N</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10" name="Text Box 6"/>
            <p:cNvSpPr txBox="1">
              <a:spLocks noChangeArrowheads="1"/>
            </p:cNvSpPr>
            <p:nvPr/>
          </p:nvSpPr>
          <p:spPr bwMode="auto">
            <a:xfrm>
              <a:off x="7549" y="9193"/>
              <a:ext cx="956" cy="2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Release 1</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09" name="Text Box 5"/>
            <p:cNvSpPr txBox="1">
              <a:spLocks noChangeArrowheads="1"/>
            </p:cNvSpPr>
            <p:nvPr/>
          </p:nvSpPr>
          <p:spPr bwMode="auto">
            <a:xfrm>
              <a:off x="7549" y="10213"/>
              <a:ext cx="956" cy="2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Release 2</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08" name="Text Box 4"/>
            <p:cNvSpPr txBox="1">
              <a:spLocks noChangeArrowheads="1"/>
            </p:cNvSpPr>
            <p:nvPr/>
          </p:nvSpPr>
          <p:spPr bwMode="auto">
            <a:xfrm>
              <a:off x="7535" y="11249"/>
              <a:ext cx="955" cy="21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Release N</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07" name="Text Box 3"/>
            <p:cNvSpPr txBox="1">
              <a:spLocks noChangeArrowheads="1"/>
            </p:cNvSpPr>
            <p:nvPr/>
          </p:nvSpPr>
          <p:spPr bwMode="auto">
            <a:xfrm>
              <a:off x="5025" y="11058"/>
              <a:ext cx="435" cy="28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Times New Roman" pitchFamily="18" charset="0"/>
                </a:rPr>
                <a: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06" name="Text Box 2"/>
            <p:cNvSpPr txBox="1">
              <a:spLocks noChangeArrowheads="1"/>
            </p:cNvSpPr>
            <p:nvPr/>
          </p:nvSpPr>
          <p:spPr bwMode="auto">
            <a:xfrm>
              <a:off x="6051" y="11058"/>
              <a:ext cx="360" cy="27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Times New Roman" pitchFamily="18" charset="0"/>
                </a:rPr>
                <a: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a:defRPr/>
            </a:pPr>
            <a:r>
              <a:rPr lang="en-US" b="1" dirty="0" smtClean="0">
                <a:solidFill>
                  <a:srgbClr val="F79646">
                    <a:lumMod val="50000"/>
                  </a:srgbClr>
                </a:solidFill>
                <a:latin typeface="Times New Roman" pitchFamily="18" charset="0"/>
                <a:cs typeface="Times New Roman" pitchFamily="18" charset="0"/>
              </a:rPr>
              <a:t>Incremental Model</a:t>
            </a:r>
            <a:endParaRPr lang="en-US" b="1" dirty="0"/>
          </a:p>
        </p:txBody>
      </p:sp>
      <p:sp>
        <p:nvSpPr>
          <p:cNvPr id="3076" name="Rectangle 3"/>
          <p:cNvSpPr>
            <a:spLocks noGrp="1" noChangeArrowheads="1"/>
          </p:cNvSpPr>
          <p:nvPr>
            <p:ph type="body" idx="1"/>
          </p:nvPr>
        </p:nvSpPr>
        <p:spPr>
          <a:xfrm>
            <a:off x="684212" y="1428737"/>
            <a:ext cx="11049000" cy="4500593"/>
          </a:xfrm>
        </p:spPr>
        <p:txBody>
          <a:bodyPr/>
          <a:lstStyle/>
          <a:p>
            <a:pPr>
              <a:buNone/>
            </a:pPr>
            <a:r>
              <a:rPr lang="en-US" b="1" dirty="0">
                <a:solidFill>
                  <a:schemeClr val="folHlink"/>
                </a:solidFill>
              </a:rPr>
              <a:t>	  </a:t>
            </a:r>
          </a:p>
          <a:p>
            <a:r>
              <a:rPr lang="en-US" b="1" dirty="0">
                <a:solidFill>
                  <a:schemeClr val="folHlink"/>
                </a:solidFill>
              </a:rPr>
              <a:t> </a:t>
            </a:r>
            <a:r>
              <a:rPr lang="en-US" sz="2400" dirty="0" smtClean="0">
                <a:latin typeface="Times New Roman" pitchFamily="18" charset="0"/>
                <a:cs typeface="Times New Roman" pitchFamily="18" charset="0"/>
              </a:rPr>
              <a:t>The main advantage of the incremental model is the early production of working software during the software life cycle. </a:t>
            </a:r>
          </a:p>
          <a:p>
            <a:r>
              <a:rPr lang="en-US" sz="2400" dirty="0" smtClean="0">
                <a:latin typeface="Times New Roman" pitchFamily="18" charset="0"/>
                <a:cs typeface="Times New Roman" pitchFamily="18" charset="0"/>
              </a:rPr>
              <a:t>Because each module is tested thoroughly, there is little possibility to change scope and requirements in the final software. </a:t>
            </a:r>
          </a:p>
          <a:p>
            <a:r>
              <a:rPr lang="en-US" sz="2400" dirty="0" smtClean="0">
                <a:latin typeface="Times New Roman" pitchFamily="18" charset="0"/>
                <a:cs typeface="Times New Roman" pitchFamily="18" charset="0"/>
              </a:rPr>
              <a:t>Due to incremental development, testing and debugging of each module become easier. </a:t>
            </a:r>
          </a:p>
          <a:p>
            <a:r>
              <a:rPr lang="en-US" sz="2400" dirty="0" smtClean="0">
                <a:latin typeface="Times New Roman" pitchFamily="18" charset="0"/>
                <a:cs typeface="Times New Roman" pitchFamily="18" charset="0"/>
              </a:rPr>
              <a:t>This model is also helpful in handling risks (technical, requirements, usability, etc.) because risky modules are identified and handled in a separate iteration. </a:t>
            </a:r>
          </a:p>
          <a:p>
            <a:r>
              <a:rPr lang="en-US" sz="2400" dirty="0" smtClean="0">
                <a:latin typeface="Times New Roman" pitchFamily="18" charset="0"/>
                <a:cs typeface="Times New Roman" pitchFamily="18" charset="0"/>
              </a:rPr>
              <a:t>This model is suitable for larger projects where requirements are somewhat clear and which need phase-wise implementation. </a:t>
            </a:r>
            <a:endParaRPr lang="en-IN"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944562"/>
          </a:xfrm>
        </p:spPr>
        <p:txBody>
          <a:bodyPr/>
          <a:lstStyle/>
          <a:p>
            <a:r>
              <a:rPr lang="en-US" sz="3200" b="1" dirty="0" smtClean="0">
                <a:solidFill>
                  <a:srgbClr val="F79646">
                    <a:lumMod val="50000"/>
                  </a:srgbClr>
                </a:solidFill>
                <a:latin typeface="Times New Roman" pitchFamily="18" charset="0"/>
                <a:cs typeface="Times New Roman" pitchFamily="18" charset="0"/>
              </a:rPr>
              <a:t>Spiral Model</a:t>
            </a:r>
            <a:endParaRPr lang="en-IN" dirty="0"/>
          </a:p>
        </p:txBody>
      </p:sp>
      <p:sp>
        <p:nvSpPr>
          <p:cNvPr id="4" name="Slide Number Placeholder 3"/>
          <p:cNvSpPr>
            <a:spLocks noGrp="1"/>
          </p:cNvSpPr>
          <p:nvPr>
            <p:ph type="sldNum" sz="quarter" idx="4294967295"/>
          </p:nvPr>
        </p:nvSpPr>
        <p:spPr>
          <a:xfrm>
            <a:off x="8735325" y="6356351"/>
            <a:ext cx="2844059" cy="365125"/>
          </a:xfrm>
          <a:prstGeom prst="rect">
            <a:avLst/>
          </a:prstGeom>
        </p:spPr>
        <p:txBody>
          <a:bodyPr/>
          <a:lstStyle/>
          <a:p>
            <a:fld id="{B6F15528-21DE-4FAA-801E-634DDDAF4B2B}" type="slidenum">
              <a:rPr lang="en-US" smtClean="0"/>
              <a:pPr/>
              <a:t>12</a:t>
            </a:fld>
            <a:endParaRPr lang="en-US"/>
          </a:p>
        </p:txBody>
      </p:sp>
      <p:pic>
        <p:nvPicPr>
          <p:cNvPr id="5" name="Picture 4"/>
          <p:cNvPicPr/>
          <p:nvPr/>
        </p:nvPicPr>
        <p:blipFill>
          <a:blip r:embed="rId2" cstate="print"/>
          <a:srcRect/>
          <a:stretch>
            <a:fillRect/>
          </a:stretch>
        </p:blipFill>
        <p:spPr bwMode="auto">
          <a:xfrm>
            <a:off x="1929898" y="1219200"/>
            <a:ext cx="8329030" cy="514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061"/>
          <p:cNvSpPr>
            <a:spLocks noGrp="1" noChangeArrowheads="1"/>
          </p:cNvSpPr>
          <p:nvPr>
            <p:ph type="sldNum" sz="quarter" idx="4294967295"/>
          </p:nvPr>
        </p:nvSpPr>
        <p:spPr>
          <a:xfrm>
            <a:off x="9649486" y="6477000"/>
            <a:ext cx="2539339" cy="381000"/>
          </a:xfrm>
          <a:prstGeom prst="rect">
            <a:avLst/>
          </a:prstGeom>
          <a:noFill/>
        </p:spPr>
        <p:txBody>
          <a:bodyPr/>
          <a:lstStyle/>
          <a:p>
            <a:r>
              <a:rPr lang="en-US" dirty="0"/>
              <a:t>.</a:t>
            </a:r>
          </a:p>
        </p:txBody>
      </p:sp>
      <p:sp>
        <p:nvSpPr>
          <p:cNvPr id="17411" name="Slide Number Placeholder 5"/>
          <p:cNvSpPr txBox="1">
            <a:spLocks noGrp="1"/>
          </p:cNvSpPr>
          <p:nvPr/>
        </p:nvSpPr>
        <p:spPr bwMode="auto">
          <a:xfrm>
            <a:off x="9649486" y="6477000"/>
            <a:ext cx="2539339" cy="381000"/>
          </a:xfrm>
          <a:prstGeom prst="rect">
            <a:avLst/>
          </a:prstGeom>
          <a:noFill/>
          <a:ln w="9525">
            <a:noFill/>
            <a:miter lim="800000"/>
            <a:headEnd/>
            <a:tailEnd/>
          </a:ln>
        </p:spPr>
        <p:txBody>
          <a:bodyPr anchor="b"/>
          <a:lstStyle/>
          <a:p>
            <a:pPr algn="r"/>
            <a:endParaRPr lang="en-US" sz="1200" dirty="0"/>
          </a:p>
        </p:txBody>
      </p:sp>
      <p:sp>
        <p:nvSpPr>
          <p:cNvPr id="17412" name="Rectangle 2"/>
          <p:cNvSpPr>
            <a:spLocks noGrp="1" noChangeArrowheads="1"/>
          </p:cNvSpPr>
          <p:nvPr>
            <p:ph type="title"/>
          </p:nvPr>
        </p:nvSpPr>
        <p:spPr>
          <a:xfrm>
            <a:off x="1460120" y="304800"/>
            <a:ext cx="8908846" cy="609600"/>
          </a:xfrm>
        </p:spPr>
        <p:txBody>
          <a:bodyPr>
            <a:normAutofit fontScale="90000"/>
          </a:bodyPr>
          <a:lstStyle/>
          <a:p>
            <a:pPr algn="ctr" eaLnBrk="1" hangingPunct="1"/>
            <a:r>
              <a:rPr lang="en-US" dirty="0" smtClean="0">
                <a:solidFill>
                  <a:srgbClr val="170981"/>
                </a:solidFill>
              </a:rPr>
              <a:t>Example</a:t>
            </a:r>
            <a:endParaRPr lang="en-US" dirty="0">
              <a:solidFill>
                <a:srgbClr val="170981"/>
              </a:solidFill>
            </a:endParaRPr>
          </a:p>
        </p:txBody>
      </p:sp>
      <p:sp>
        <p:nvSpPr>
          <p:cNvPr id="17413" name="Rectangle 3"/>
          <p:cNvSpPr>
            <a:spLocks noGrp="1" noChangeArrowheads="1"/>
          </p:cNvSpPr>
          <p:nvPr>
            <p:ph type="body" idx="1"/>
          </p:nvPr>
        </p:nvSpPr>
        <p:spPr>
          <a:xfrm>
            <a:off x="406294" y="1066800"/>
            <a:ext cx="11376237" cy="5410200"/>
          </a:xfrm>
        </p:spPr>
        <p:txBody>
          <a:bodyPr/>
          <a:lstStyle/>
          <a:p>
            <a:r>
              <a:rPr lang="en-US" sz="2400" dirty="0" smtClean="0">
                <a:latin typeface="Times New Roman" pitchFamily="18" charset="0"/>
                <a:cs typeface="Times New Roman" pitchFamily="18" charset="0"/>
              </a:rPr>
              <a:t>This model is most suitable for projects having high risks and also for large, complex, and ambitious projects.</a:t>
            </a:r>
          </a:p>
          <a:p>
            <a:r>
              <a:rPr lang="en-US" sz="2400" dirty="0" smtClean="0">
                <a:latin typeface="Times New Roman" pitchFamily="18" charset="0"/>
                <a:cs typeface="Times New Roman" pitchFamily="18" charset="0"/>
              </a:rPr>
              <a:t>The estimates (i.e. budget, schedule, etc.) get more realistic as work progresses because important issues are discovered earlier. </a:t>
            </a:r>
            <a:endParaRPr lang="en-IN" sz="2400" dirty="0" smtClean="0">
              <a:latin typeface="Times New Roman" pitchFamily="18" charset="0"/>
              <a:cs typeface="Times New Roman" pitchFamily="18" charset="0"/>
            </a:endParaRPr>
          </a:p>
          <a:p>
            <a:pPr marL="101600" lvl="1">
              <a:lnSpc>
                <a:spcPct val="130000"/>
              </a:lnSpc>
              <a:buFont typeface="Arial" pitchFamily="34" charset="0"/>
              <a:buChar char="•"/>
            </a:pPr>
            <a:endParaRPr lang="en-US" sz="2000" b="1"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8858" y="1214423"/>
            <a:ext cx="10512862" cy="4878876"/>
          </a:xfrm>
        </p:spPr>
        <p:txBody>
          <a:bodyPr/>
          <a:lstStyle/>
          <a:p>
            <a:r>
              <a:rPr lang="en-US" dirty="0" smtClean="0"/>
              <a:t>  V-Model </a:t>
            </a:r>
            <a:r>
              <a:rPr lang="en-US" dirty="0" smtClean="0"/>
              <a:t>also referred to as the Verification and Validation Model. In this, each phase of SDLC must complete before the next phase starts. It follows a sequential design process same as the waterfall model. Testing of the device is planned in parallel with a corresponding stage of development.</a:t>
            </a:r>
            <a:endParaRPr lang="en-US" dirty="0"/>
          </a:p>
        </p:txBody>
      </p:sp>
      <p:sp>
        <p:nvSpPr>
          <p:cNvPr id="3" name="Title 2"/>
          <p:cNvSpPr>
            <a:spLocks noGrp="1"/>
          </p:cNvSpPr>
          <p:nvPr>
            <p:ph type="title"/>
          </p:nvPr>
        </p:nvSpPr>
        <p:spPr>
          <a:xfrm>
            <a:off x="837982" y="365129"/>
            <a:ext cx="10512862" cy="849294"/>
          </a:xfrm>
        </p:spPr>
        <p:txBody>
          <a:bodyPr>
            <a:normAutofit fontScale="90000"/>
          </a:bodyPr>
          <a:lstStyle/>
          <a:p>
            <a:pPr algn="ctr"/>
            <a:r>
              <a:rPr lang="en-US" dirty="0" smtClean="0"/>
              <a:t>V-Model</a:t>
            </a:r>
            <a:br>
              <a:rPr lang="en-US" dirty="0" smtClean="0"/>
            </a:br>
            <a:endParaRPr lang="en-US" dirty="0"/>
          </a:p>
        </p:txBody>
      </p:sp>
      <p:pic>
        <p:nvPicPr>
          <p:cNvPr id="4" name="Picture 3" descr="software-engineering-v-model.png"/>
          <p:cNvPicPr>
            <a:picLocks noChangeAspect="1"/>
          </p:cNvPicPr>
          <p:nvPr/>
        </p:nvPicPr>
        <p:blipFill>
          <a:blip r:embed="rId2"/>
          <a:stretch>
            <a:fillRect/>
          </a:stretch>
        </p:blipFill>
        <p:spPr>
          <a:xfrm>
            <a:off x="3522644" y="2928934"/>
            <a:ext cx="4554173" cy="36433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61"/>
          <p:cNvSpPr>
            <a:spLocks noGrp="1" noChangeArrowheads="1"/>
          </p:cNvSpPr>
          <p:nvPr>
            <p:ph type="sldNum" sz="quarter" idx="4294967295"/>
          </p:nvPr>
        </p:nvSpPr>
        <p:spPr>
          <a:xfrm>
            <a:off x="9649486" y="6477000"/>
            <a:ext cx="2539339" cy="381000"/>
          </a:xfrm>
          <a:prstGeom prst="rect">
            <a:avLst/>
          </a:prstGeom>
          <a:noFill/>
        </p:spPr>
        <p:txBody>
          <a:bodyPr/>
          <a:lstStyle/>
          <a:p>
            <a:fld id="{F438EC21-6301-430D-BD13-78D20296BDA8}" type="slidenum">
              <a:rPr lang="en-US" smtClean="0"/>
              <a:pPr/>
              <a:t>15</a:t>
            </a:fld>
            <a:endParaRPr lang="en-US" dirty="0"/>
          </a:p>
        </p:txBody>
      </p:sp>
      <p:sp>
        <p:nvSpPr>
          <p:cNvPr id="18435" name="Slide Number Placeholder 5"/>
          <p:cNvSpPr txBox="1">
            <a:spLocks noGrp="1"/>
          </p:cNvSpPr>
          <p:nvPr/>
        </p:nvSpPr>
        <p:spPr bwMode="auto">
          <a:xfrm>
            <a:off x="9649486" y="6477000"/>
            <a:ext cx="2539339" cy="381000"/>
          </a:xfrm>
          <a:prstGeom prst="rect">
            <a:avLst/>
          </a:prstGeom>
          <a:noFill/>
          <a:ln w="9525">
            <a:noFill/>
            <a:miter lim="800000"/>
            <a:headEnd/>
            <a:tailEnd/>
          </a:ln>
        </p:spPr>
        <p:txBody>
          <a:bodyPr anchor="b"/>
          <a:lstStyle/>
          <a:p>
            <a:pPr algn="r"/>
            <a:fld id="{7111F1AF-96EA-4E8F-A157-30C6F6EFD895}" type="slidenum">
              <a:rPr lang="en-US" sz="1200"/>
              <a:pPr algn="r"/>
              <a:t>15</a:t>
            </a:fld>
            <a:endParaRPr lang="en-US" sz="1200"/>
          </a:p>
        </p:txBody>
      </p:sp>
      <p:sp>
        <p:nvSpPr>
          <p:cNvPr id="18436" name="Rectangle 2"/>
          <p:cNvSpPr>
            <a:spLocks noGrp="1" noChangeArrowheads="1"/>
          </p:cNvSpPr>
          <p:nvPr>
            <p:ph type="title"/>
          </p:nvPr>
        </p:nvSpPr>
        <p:spPr>
          <a:xfrm>
            <a:off x="0" y="228600"/>
            <a:ext cx="12087251" cy="685800"/>
          </a:xfrm>
        </p:spPr>
        <p:txBody>
          <a:bodyPr/>
          <a:lstStyle/>
          <a:p>
            <a:pPr algn="ctr"/>
            <a:r>
              <a:rPr lang="en-IN" sz="3200" dirty="0" smtClean="0">
                <a:solidFill>
                  <a:srgbClr val="FF0000"/>
                </a:solidFill>
              </a:rPr>
              <a:t>Agile Methodology</a:t>
            </a:r>
            <a:endParaRPr lang="en-US" sz="3200" dirty="0"/>
          </a:p>
        </p:txBody>
      </p:sp>
      <p:sp>
        <p:nvSpPr>
          <p:cNvPr id="18437" name="Rectangle 3"/>
          <p:cNvSpPr>
            <a:spLocks noGrp="1" noChangeArrowheads="1"/>
          </p:cNvSpPr>
          <p:nvPr>
            <p:ph type="body" idx="1"/>
          </p:nvPr>
        </p:nvSpPr>
        <p:spPr>
          <a:xfrm>
            <a:off x="507868" y="1295400"/>
            <a:ext cx="11071516" cy="5181600"/>
          </a:xfrm>
        </p:spPr>
        <p:txBody>
          <a:bodyPr>
            <a:normAutofit fontScale="55000" lnSpcReduction="20000"/>
          </a:bodyPr>
          <a:lstStyle/>
          <a:p>
            <a:pPr algn="just"/>
            <a:r>
              <a:rPr lang="en-US" sz="2400" dirty="0" smtClean="0">
                <a:solidFill>
                  <a:srgbClr val="000000"/>
                </a:solidFill>
                <a:latin typeface="Times New Roman" panose="02020603050405020304" pitchFamily="18" charset="0"/>
              </a:rPr>
              <a:t>Agile  methodology is a practice that promotes continuous </a:t>
            </a:r>
            <a:r>
              <a:rPr lang="en-US" sz="2400" dirty="0" smtClean="0">
                <a:solidFill>
                  <a:srgbClr val="FF0000"/>
                </a:solidFill>
                <a:latin typeface="Times New Roman" panose="02020603050405020304" pitchFamily="18" charset="0"/>
              </a:rPr>
              <a:t>iteration of development and testing</a:t>
            </a:r>
            <a:r>
              <a:rPr lang="en-US" sz="2400" dirty="0" smtClean="0">
                <a:solidFill>
                  <a:srgbClr val="000000"/>
                </a:solidFill>
                <a:latin typeface="Times New Roman" panose="02020603050405020304" pitchFamily="18" charset="0"/>
              </a:rPr>
              <a:t> throughout the software development lifecycle of the project.</a:t>
            </a:r>
          </a:p>
          <a:p>
            <a:pPr algn="just"/>
            <a:r>
              <a:rPr lang="en-US" sz="2400" dirty="0" smtClean="0">
                <a:solidFill>
                  <a:srgbClr val="000000"/>
                </a:solidFill>
                <a:latin typeface="Times New Roman" panose="02020603050405020304" pitchFamily="18" charset="0"/>
              </a:rPr>
              <a:t>In the Agile model, both development and testing </a:t>
            </a:r>
            <a:r>
              <a:rPr lang="en-US" sz="2400" dirty="0" smtClean="0">
                <a:solidFill>
                  <a:srgbClr val="FF0000"/>
                </a:solidFill>
                <a:latin typeface="Times New Roman" panose="02020603050405020304" pitchFamily="18" charset="0"/>
              </a:rPr>
              <a:t>activities are concurrent</a:t>
            </a:r>
            <a:r>
              <a:rPr lang="en-US" sz="2400" dirty="0" smtClean="0">
                <a:solidFill>
                  <a:srgbClr val="000000"/>
                </a:solidFill>
                <a:latin typeface="Times New Roman" panose="02020603050405020304" pitchFamily="18" charset="0"/>
              </a:rPr>
              <a:t>, unlike the Waterfall model.</a:t>
            </a:r>
          </a:p>
          <a:p>
            <a:pPr algn="just"/>
            <a:r>
              <a:rPr lang="en-US" sz="2400" dirty="0" smtClean="0">
                <a:solidFill>
                  <a:srgbClr val="000000"/>
                </a:solidFill>
                <a:latin typeface="Times New Roman" panose="02020603050405020304" pitchFamily="18" charset="0"/>
              </a:rPr>
              <a:t>Not a process, it's a philosophy or set of values</a:t>
            </a:r>
          </a:p>
          <a:p>
            <a:pPr algn="just">
              <a:lnSpc>
                <a:spcPct val="100000"/>
              </a:lnSpc>
            </a:pPr>
            <a:r>
              <a:rPr lang="en-US" sz="3000" dirty="0" smtClean="0">
                <a:solidFill>
                  <a:srgbClr val="000000"/>
                </a:solidFill>
                <a:latin typeface="Times New Roman" panose="02020603050405020304" pitchFamily="18" charset="0"/>
              </a:rPr>
              <a:t>The Agile software development methodology is one of the </a:t>
            </a:r>
            <a:r>
              <a:rPr lang="en-US" sz="3000" dirty="0" smtClean="0">
                <a:solidFill>
                  <a:srgbClr val="FF0000"/>
                </a:solidFill>
                <a:latin typeface="Times New Roman" panose="02020603050405020304" pitchFamily="18" charset="0"/>
              </a:rPr>
              <a:t>simplest and effective</a:t>
            </a:r>
            <a:r>
              <a:rPr lang="en-US" sz="3000" dirty="0" smtClean="0">
                <a:solidFill>
                  <a:srgbClr val="000000"/>
                </a:solidFill>
                <a:latin typeface="Times New Roman" panose="02020603050405020304" pitchFamily="18" charset="0"/>
              </a:rPr>
              <a:t> processes to turn a vision for a business need into software solutions.</a:t>
            </a:r>
          </a:p>
          <a:p>
            <a:pPr algn="just">
              <a:lnSpc>
                <a:spcPct val="100000"/>
              </a:lnSpc>
            </a:pPr>
            <a:r>
              <a:rPr lang="en-US" sz="3000" dirty="0" smtClean="0">
                <a:solidFill>
                  <a:srgbClr val="000000"/>
                </a:solidFill>
                <a:latin typeface="Times New Roman" panose="02020603050405020304" pitchFamily="18" charset="0"/>
              </a:rPr>
              <a:t>Agile is a term used to describe software development approaches that employ:</a:t>
            </a:r>
          </a:p>
          <a:p>
            <a:pPr lvl="1" algn="just">
              <a:lnSpc>
                <a:spcPct val="100000"/>
              </a:lnSpc>
            </a:pPr>
            <a:r>
              <a:rPr lang="en-US" sz="2600" dirty="0" smtClean="0">
                <a:solidFill>
                  <a:srgbClr val="FF0000"/>
                </a:solidFill>
                <a:latin typeface="Times New Roman" panose="02020603050405020304" pitchFamily="18" charset="0"/>
              </a:rPr>
              <a:t>continual planning</a:t>
            </a:r>
          </a:p>
          <a:p>
            <a:pPr lvl="1" algn="just">
              <a:lnSpc>
                <a:spcPct val="100000"/>
              </a:lnSpc>
            </a:pPr>
            <a:r>
              <a:rPr lang="en-US" sz="2600" dirty="0" smtClean="0">
                <a:solidFill>
                  <a:srgbClr val="FF0000"/>
                </a:solidFill>
                <a:latin typeface="Times New Roman" panose="02020603050405020304" pitchFamily="18" charset="0"/>
              </a:rPr>
              <a:t>Learning</a:t>
            </a:r>
          </a:p>
          <a:p>
            <a:pPr lvl="1" algn="just">
              <a:lnSpc>
                <a:spcPct val="100000"/>
              </a:lnSpc>
            </a:pPr>
            <a:r>
              <a:rPr lang="en-US" sz="2600" dirty="0" smtClean="0">
                <a:solidFill>
                  <a:srgbClr val="FF0000"/>
                </a:solidFill>
                <a:latin typeface="Times New Roman" panose="02020603050405020304" pitchFamily="18" charset="0"/>
              </a:rPr>
              <a:t>improvement,</a:t>
            </a:r>
          </a:p>
          <a:p>
            <a:pPr lvl="1" algn="just">
              <a:lnSpc>
                <a:spcPct val="100000"/>
              </a:lnSpc>
            </a:pPr>
            <a:r>
              <a:rPr lang="en-US" sz="2600" dirty="0" smtClean="0">
                <a:solidFill>
                  <a:srgbClr val="FF0000"/>
                </a:solidFill>
                <a:latin typeface="Times New Roman" panose="02020603050405020304" pitchFamily="18" charset="0"/>
              </a:rPr>
              <a:t>team collaboration</a:t>
            </a:r>
          </a:p>
          <a:p>
            <a:pPr lvl="1" algn="just">
              <a:lnSpc>
                <a:spcPct val="100000"/>
              </a:lnSpc>
            </a:pPr>
            <a:r>
              <a:rPr lang="en-US" sz="2600" dirty="0" smtClean="0">
                <a:solidFill>
                  <a:srgbClr val="FF0000"/>
                </a:solidFill>
                <a:latin typeface="Times New Roman" panose="02020603050405020304" pitchFamily="18" charset="0"/>
              </a:rPr>
              <a:t>evolutionary development</a:t>
            </a:r>
          </a:p>
          <a:p>
            <a:pPr lvl="1" algn="just">
              <a:lnSpc>
                <a:spcPct val="100000"/>
              </a:lnSpc>
            </a:pPr>
            <a:r>
              <a:rPr lang="en-US" sz="2600" dirty="0" smtClean="0">
                <a:solidFill>
                  <a:srgbClr val="FF0000"/>
                </a:solidFill>
                <a:latin typeface="Times New Roman" panose="02020603050405020304" pitchFamily="18" charset="0"/>
              </a:rPr>
              <a:t>and early delivery. </a:t>
            </a:r>
          </a:p>
          <a:p>
            <a:pPr algn="just">
              <a:lnSpc>
                <a:spcPct val="100000"/>
              </a:lnSpc>
            </a:pPr>
            <a:r>
              <a:rPr lang="en-US" sz="3000" dirty="0" smtClean="0">
                <a:solidFill>
                  <a:srgbClr val="000000"/>
                </a:solidFill>
                <a:latin typeface="Times New Roman" panose="02020603050405020304" pitchFamily="18" charset="0"/>
              </a:rPr>
              <a:t>It encourages flexible responses to change.</a:t>
            </a:r>
          </a:p>
          <a:p>
            <a:pPr algn="just">
              <a:lnSpc>
                <a:spcPct val="100000"/>
              </a:lnSpc>
            </a:pPr>
            <a:r>
              <a:rPr lang="en-US" sz="3000" dirty="0" smtClean="0">
                <a:solidFill>
                  <a:srgbClr val="000000"/>
                </a:solidFill>
                <a:latin typeface="Times New Roman" panose="02020603050405020304" pitchFamily="18" charset="0"/>
              </a:rPr>
              <a:t>The agile software development emphasizes on four core values.</a:t>
            </a:r>
          </a:p>
          <a:p>
            <a:pPr lvl="1" algn="just">
              <a:lnSpc>
                <a:spcPct val="100000"/>
              </a:lnSpc>
            </a:pPr>
            <a:r>
              <a:rPr lang="en-US" sz="2600" dirty="0" smtClean="0">
                <a:solidFill>
                  <a:srgbClr val="FF0000"/>
                </a:solidFill>
                <a:latin typeface="Times New Roman" panose="02020603050405020304" pitchFamily="18" charset="0"/>
              </a:rPr>
              <a:t>Individual and team interactions over processes and tools</a:t>
            </a:r>
          </a:p>
          <a:p>
            <a:pPr lvl="1" algn="just">
              <a:lnSpc>
                <a:spcPct val="100000"/>
              </a:lnSpc>
            </a:pPr>
            <a:r>
              <a:rPr lang="en-US" sz="2600" dirty="0" smtClean="0">
                <a:solidFill>
                  <a:srgbClr val="FF0000"/>
                </a:solidFill>
                <a:latin typeface="Times New Roman" panose="02020603050405020304" pitchFamily="18" charset="0"/>
              </a:rPr>
              <a:t>Working software over comprehensive documentation</a:t>
            </a:r>
          </a:p>
          <a:p>
            <a:pPr lvl="1" algn="just">
              <a:lnSpc>
                <a:spcPct val="100000"/>
              </a:lnSpc>
            </a:pPr>
            <a:r>
              <a:rPr lang="en-US" sz="2600" dirty="0" smtClean="0">
                <a:solidFill>
                  <a:srgbClr val="FF0000"/>
                </a:solidFill>
                <a:latin typeface="Times New Roman" panose="02020603050405020304" pitchFamily="18" charset="0"/>
              </a:rPr>
              <a:t>Customer collaboration over contract negotiation</a:t>
            </a:r>
          </a:p>
          <a:p>
            <a:pPr lvl="1" algn="just">
              <a:lnSpc>
                <a:spcPct val="100000"/>
              </a:lnSpc>
            </a:pPr>
            <a:r>
              <a:rPr lang="en-US" sz="2600" dirty="0" smtClean="0">
                <a:solidFill>
                  <a:srgbClr val="FF0000"/>
                </a:solidFill>
                <a:latin typeface="Times New Roman" panose="02020603050405020304" pitchFamily="18" charset="0"/>
              </a:rPr>
              <a:t>Responding to change over following a plan</a:t>
            </a:r>
          </a:p>
          <a:p>
            <a:pPr algn="just"/>
            <a:endParaRPr lang="en-US" sz="2400" dirty="0">
              <a:solidFill>
                <a:srgbClr val="000000"/>
              </a:solidFill>
              <a:latin typeface="Times New Roman" panose="02020603050405020304"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27651" name="Rectangle 2"/>
          <p:cNvSpPr>
            <a:spLocks noGrp="1" noChangeArrowheads="1"/>
          </p:cNvSpPr>
          <p:nvPr>
            <p:ph type="title"/>
          </p:nvPr>
        </p:nvSpPr>
        <p:spPr>
          <a:xfrm>
            <a:off x="1726750" y="228600"/>
            <a:ext cx="8329030" cy="685800"/>
          </a:xfrm>
        </p:spPr>
        <p:txBody>
          <a:bodyPr>
            <a:normAutofit fontScale="90000"/>
          </a:bodyPr>
          <a:lstStyle/>
          <a:p>
            <a:pPr algn="ctr"/>
            <a:r>
              <a:rPr lang="en-US" sz="3200" dirty="0"/>
              <a:t/>
            </a:r>
            <a:br>
              <a:rPr lang="en-US" sz="3200" dirty="0"/>
            </a:br>
            <a:r>
              <a:rPr lang="en-IN" sz="3200" dirty="0" smtClean="0">
                <a:solidFill>
                  <a:srgbClr val="FF0000"/>
                </a:solidFill>
              </a:rPr>
              <a:t>Agile Methodology</a:t>
            </a:r>
            <a:endParaRPr lang="en-US" dirty="0"/>
          </a:p>
        </p:txBody>
      </p:sp>
      <p:sp>
        <p:nvSpPr>
          <p:cNvPr id="27652" name="Rectangle 3"/>
          <p:cNvSpPr>
            <a:spLocks noGrp="1" noChangeArrowheads="1"/>
          </p:cNvSpPr>
          <p:nvPr>
            <p:ph type="body" idx="1"/>
          </p:nvPr>
        </p:nvSpPr>
        <p:spPr>
          <a:xfrm>
            <a:off x="406294" y="1295400"/>
            <a:ext cx="11477810" cy="5410200"/>
          </a:xfrm>
        </p:spPr>
        <p:txBody>
          <a:bodyPr/>
          <a:lstStyle/>
          <a:p>
            <a:endParaRPr lang="en-US" sz="2000" dirty="0">
              <a:solidFill>
                <a:schemeClr val="hlink"/>
              </a:solidFill>
            </a:endParaRPr>
          </a:p>
        </p:txBody>
      </p:sp>
      <p:pic>
        <p:nvPicPr>
          <p:cNvPr id="7" name="Picture 2" descr="Pin on design process">
            <a:extLst>
              <a:ext uri="{FF2B5EF4-FFF2-40B4-BE49-F238E27FC236}">
                <a16:creationId xmlns:a16="http://schemas.microsoft.com/office/drawing/2014/main" xmlns="" id="{3B75FA06-5C44-408E-88B6-A840310D03DE}"/>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22578" y="1571612"/>
            <a:ext cx="6296574" cy="486517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8858" y="1071546"/>
            <a:ext cx="10512862" cy="5572164"/>
          </a:xfrm>
        </p:spPr>
        <p:txBody>
          <a:bodyPr>
            <a:noAutofit/>
          </a:bodyPr>
          <a:lstStyle/>
          <a:p>
            <a:pPr algn="just">
              <a:buFont typeface="+mj-lt"/>
              <a:buAutoNum type="arabicPeriod"/>
            </a:pPr>
            <a:r>
              <a:rPr lang="en-US" sz="1600" dirty="0" smtClean="0">
                <a:latin typeface="Open Sans"/>
              </a:rPr>
              <a:t>Our highest priority is to </a:t>
            </a:r>
            <a:r>
              <a:rPr lang="en-US" sz="1600" dirty="0" smtClean="0">
                <a:solidFill>
                  <a:srgbClr val="FF0000"/>
                </a:solidFill>
                <a:latin typeface="Open Sans"/>
              </a:rPr>
              <a:t>satisfy the customer through early and continuous delivery </a:t>
            </a:r>
            <a:r>
              <a:rPr lang="en-US" sz="1600" dirty="0" smtClean="0">
                <a:latin typeface="Open Sans"/>
              </a:rPr>
              <a:t>of valuable software.</a:t>
            </a:r>
          </a:p>
          <a:p>
            <a:pPr algn="just">
              <a:buFont typeface="+mj-lt"/>
              <a:buAutoNum type="arabicPeriod"/>
            </a:pPr>
            <a:r>
              <a:rPr lang="en-US" sz="1600" dirty="0" smtClean="0">
                <a:latin typeface="Open Sans"/>
              </a:rPr>
              <a:t>Welcome </a:t>
            </a:r>
            <a:r>
              <a:rPr lang="en-US" sz="1600" dirty="0" smtClean="0">
                <a:solidFill>
                  <a:srgbClr val="FF0000"/>
                </a:solidFill>
                <a:latin typeface="Open Sans"/>
              </a:rPr>
              <a:t>changing requirements, </a:t>
            </a:r>
            <a:r>
              <a:rPr lang="en-US" sz="1600" dirty="0" smtClean="0">
                <a:latin typeface="Open Sans"/>
              </a:rPr>
              <a:t>even late in development. Agile processes harness change for the customer’s competitive advantage.</a:t>
            </a:r>
          </a:p>
          <a:p>
            <a:pPr algn="just">
              <a:buFont typeface="+mj-lt"/>
              <a:buAutoNum type="arabicPeriod"/>
            </a:pPr>
            <a:r>
              <a:rPr lang="en-US" sz="1600" dirty="0" smtClean="0">
                <a:solidFill>
                  <a:srgbClr val="FF0000"/>
                </a:solidFill>
                <a:latin typeface="Open Sans"/>
              </a:rPr>
              <a:t>Deliver working software frequently</a:t>
            </a:r>
            <a:r>
              <a:rPr lang="en-US" sz="1600" dirty="0" smtClean="0">
                <a:latin typeface="Open Sans"/>
              </a:rPr>
              <a:t>, from a couple of weeks to a couple of months, with a preference to the shorter timescale.</a:t>
            </a:r>
          </a:p>
          <a:p>
            <a:pPr algn="just">
              <a:buFont typeface="+mj-lt"/>
              <a:buAutoNum type="arabicPeriod"/>
            </a:pPr>
            <a:r>
              <a:rPr lang="en-US" sz="1600" dirty="0" smtClean="0">
                <a:solidFill>
                  <a:srgbClr val="FF0000"/>
                </a:solidFill>
                <a:latin typeface="Open Sans"/>
              </a:rPr>
              <a:t>Business people and developers must work together </a:t>
            </a:r>
            <a:r>
              <a:rPr lang="en-US" sz="1600" dirty="0" smtClean="0">
                <a:latin typeface="Open Sans"/>
              </a:rPr>
              <a:t>daily throughout the project.</a:t>
            </a:r>
          </a:p>
          <a:p>
            <a:pPr algn="just">
              <a:buFont typeface="+mj-lt"/>
              <a:buAutoNum type="arabicPeriod"/>
            </a:pPr>
            <a:r>
              <a:rPr lang="en-US" sz="1600" dirty="0" smtClean="0">
                <a:solidFill>
                  <a:srgbClr val="FF0000"/>
                </a:solidFill>
                <a:latin typeface="Open Sans"/>
              </a:rPr>
              <a:t>Build projects around motivated individuals. </a:t>
            </a:r>
            <a:r>
              <a:rPr lang="en-US" sz="1600" dirty="0" smtClean="0">
                <a:latin typeface="Open Sans"/>
              </a:rPr>
              <a:t>Give them the environment and support they need, and trust them to get the job done.</a:t>
            </a:r>
          </a:p>
          <a:p>
            <a:pPr algn="just">
              <a:buFont typeface="+mj-lt"/>
              <a:buAutoNum type="arabicPeriod"/>
            </a:pPr>
            <a:r>
              <a:rPr lang="en-US" sz="1600" dirty="0" smtClean="0">
                <a:latin typeface="Open Sans"/>
              </a:rPr>
              <a:t>The most efficient and effective method of conveying information to and within </a:t>
            </a:r>
            <a:r>
              <a:rPr lang="en-US" sz="1600" dirty="0" smtClean="0">
                <a:solidFill>
                  <a:srgbClr val="FF0000"/>
                </a:solidFill>
                <a:latin typeface="Open Sans"/>
              </a:rPr>
              <a:t>a development team is face-to-face conversation.</a:t>
            </a:r>
          </a:p>
          <a:p>
            <a:pPr algn="just">
              <a:buFont typeface="+mj-lt"/>
              <a:buAutoNum type="arabicPeriod"/>
            </a:pPr>
            <a:r>
              <a:rPr lang="en-US" sz="1600" dirty="0" smtClean="0">
                <a:latin typeface="Open Sans"/>
              </a:rPr>
              <a:t>Working software is the </a:t>
            </a:r>
            <a:r>
              <a:rPr lang="en-US" sz="1600" dirty="0" smtClean="0">
                <a:solidFill>
                  <a:srgbClr val="FF0000"/>
                </a:solidFill>
                <a:latin typeface="Open Sans"/>
              </a:rPr>
              <a:t>primary measure of progress.</a:t>
            </a:r>
          </a:p>
          <a:p>
            <a:pPr algn="just">
              <a:buFont typeface="+mj-lt"/>
              <a:buAutoNum type="arabicPeriod"/>
            </a:pPr>
            <a:r>
              <a:rPr lang="en-US" sz="1600" dirty="0" smtClean="0">
                <a:latin typeface="Open Sans"/>
              </a:rPr>
              <a:t>Agile processes promote </a:t>
            </a:r>
            <a:r>
              <a:rPr lang="en-US" sz="1600" dirty="0" smtClean="0">
                <a:solidFill>
                  <a:srgbClr val="FF0000"/>
                </a:solidFill>
                <a:latin typeface="Open Sans"/>
              </a:rPr>
              <a:t>sustainable development</a:t>
            </a:r>
            <a:r>
              <a:rPr lang="en-US" sz="1600" dirty="0" smtClean="0">
                <a:latin typeface="Open Sans"/>
              </a:rPr>
              <a:t>.</a:t>
            </a:r>
          </a:p>
          <a:p>
            <a:pPr algn="just">
              <a:buFont typeface="+mj-lt"/>
              <a:buAutoNum type="arabicPeriod"/>
            </a:pPr>
            <a:r>
              <a:rPr lang="en-US" sz="1600" dirty="0" smtClean="0">
                <a:latin typeface="Open Sans"/>
              </a:rPr>
              <a:t>The sponsors, developers, and users </a:t>
            </a:r>
            <a:r>
              <a:rPr lang="en-US" sz="1600" dirty="0" smtClean="0">
                <a:solidFill>
                  <a:srgbClr val="FF0000"/>
                </a:solidFill>
                <a:latin typeface="Open Sans"/>
              </a:rPr>
              <a:t>should be able to maintain a constant pace </a:t>
            </a:r>
            <a:r>
              <a:rPr lang="en-US" sz="1600" dirty="0" smtClean="0">
                <a:latin typeface="Open Sans"/>
              </a:rPr>
              <a:t>indefinitely.</a:t>
            </a:r>
          </a:p>
          <a:p>
            <a:pPr algn="just">
              <a:buFont typeface="+mj-lt"/>
              <a:buAutoNum type="arabicPeriod"/>
            </a:pPr>
            <a:r>
              <a:rPr lang="en-US" sz="1600" dirty="0" smtClean="0">
                <a:latin typeface="Open Sans"/>
              </a:rPr>
              <a:t>Continuous attention to </a:t>
            </a:r>
            <a:r>
              <a:rPr lang="en-US" sz="1600" dirty="0" smtClean="0">
                <a:solidFill>
                  <a:srgbClr val="FF0000"/>
                </a:solidFill>
                <a:latin typeface="Open Sans"/>
              </a:rPr>
              <a:t>technical excellence and good design enhances </a:t>
            </a:r>
            <a:r>
              <a:rPr lang="en-US" sz="1600" dirty="0" smtClean="0">
                <a:latin typeface="Open Sans"/>
              </a:rPr>
              <a:t>agility.</a:t>
            </a:r>
          </a:p>
          <a:p>
            <a:pPr algn="just">
              <a:buFont typeface="+mj-lt"/>
              <a:buAutoNum type="arabicPeriod"/>
            </a:pPr>
            <a:r>
              <a:rPr lang="en-US" sz="1600" dirty="0" smtClean="0">
                <a:latin typeface="Open Sans"/>
              </a:rPr>
              <a:t>Simplicity–the art of </a:t>
            </a:r>
            <a:r>
              <a:rPr lang="en-US" sz="1600" dirty="0" smtClean="0">
                <a:solidFill>
                  <a:srgbClr val="FF0000"/>
                </a:solidFill>
                <a:latin typeface="Open Sans"/>
              </a:rPr>
              <a:t>maximizing the amount of work </a:t>
            </a:r>
            <a:r>
              <a:rPr lang="en-US" sz="1600" dirty="0" smtClean="0">
                <a:latin typeface="Open Sans"/>
              </a:rPr>
              <a:t>not done–is essential.</a:t>
            </a:r>
          </a:p>
          <a:p>
            <a:pPr algn="just">
              <a:buFont typeface="+mj-lt"/>
              <a:buAutoNum type="arabicPeriod"/>
            </a:pPr>
            <a:r>
              <a:rPr lang="en-US" sz="1600" dirty="0" smtClean="0">
                <a:latin typeface="Open Sans"/>
              </a:rPr>
              <a:t>The best </a:t>
            </a:r>
            <a:r>
              <a:rPr lang="en-US" sz="1600" dirty="0" smtClean="0">
                <a:solidFill>
                  <a:srgbClr val="FF0000"/>
                </a:solidFill>
                <a:latin typeface="Open Sans"/>
              </a:rPr>
              <a:t>architectures, requirements, and designs emerge from self-organizing teams</a:t>
            </a:r>
            <a:r>
              <a:rPr lang="en-US" sz="1600" dirty="0" smtClean="0">
                <a:latin typeface="Open Sans"/>
              </a:rPr>
              <a:t>. At regular intervals, the team reflects on ho</a:t>
            </a:r>
            <a:r>
              <a:rPr lang="en-US" sz="1800" dirty="0" smtClean="0">
                <a:latin typeface="Open Sans"/>
              </a:rPr>
              <a:t>w to become more effective, then tunes and adjusts its behavior accordingly.</a:t>
            </a:r>
            <a:endParaRPr lang="en-IN" sz="1800" dirty="0"/>
          </a:p>
        </p:txBody>
      </p:sp>
      <p:sp>
        <p:nvSpPr>
          <p:cNvPr id="3" name="Title 2"/>
          <p:cNvSpPr>
            <a:spLocks noGrp="1"/>
          </p:cNvSpPr>
          <p:nvPr>
            <p:ph type="title"/>
          </p:nvPr>
        </p:nvSpPr>
        <p:spPr>
          <a:xfrm>
            <a:off x="837982" y="365129"/>
            <a:ext cx="10512862" cy="777871"/>
          </a:xfrm>
        </p:spPr>
        <p:txBody>
          <a:bodyPr/>
          <a:lstStyle/>
          <a:p>
            <a:pPr algn="ctr"/>
            <a:r>
              <a:rPr lang="en-IN" dirty="0" smtClean="0">
                <a:solidFill>
                  <a:srgbClr val="FF0000"/>
                </a:solidFill>
                <a:latin typeface="Open Sans"/>
              </a:rPr>
              <a:t>Agile Manifesto 12 Principles</a:t>
            </a: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t>Agile Process</a:t>
            </a:r>
            <a:endParaRPr lang="en-US" dirty="0"/>
          </a:p>
        </p:txBody>
      </p:sp>
      <p:pic>
        <p:nvPicPr>
          <p:cNvPr id="8" name="Content Placeholder 7">
            <a:extLst>
              <a:ext uri="{FF2B5EF4-FFF2-40B4-BE49-F238E27FC236}">
                <a16:creationId xmlns:a16="http://schemas.microsoft.com/office/drawing/2014/main" xmlns="" id="{7DC08F18-B5DE-45E4-BCC9-4F65877CF7A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736826" y="1571612"/>
            <a:ext cx="7884423" cy="457203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6B3C55-0E53-449E-9001-814EFE652FAF}"/>
              </a:ext>
            </a:extLst>
          </p:cNvPr>
          <p:cNvSpPr>
            <a:spLocks noGrp="1"/>
          </p:cNvSpPr>
          <p:nvPr>
            <p:ph type="title"/>
          </p:nvPr>
        </p:nvSpPr>
        <p:spPr/>
        <p:txBody>
          <a:bodyPr/>
          <a:lstStyle/>
          <a:p>
            <a:r>
              <a:rPr lang="en-US" dirty="0">
                <a:solidFill>
                  <a:srgbClr val="FF0000"/>
                </a:solidFill>
              </a:rPr>
              <a:t>Scrum</a:t>
            </a:r>
            <a:endParaRPr lang="en-IN" dirty="0">
              <a:solidFill>
                <a:srgbClr val="FF0000"/>
              </a:solidFill>
            </a:endParaRPr>
          </a:p>
        </p:txBody>
      </p:sp>
      <p:sp>
        <p:nvSpPr>
          <p:cNvPr id="3" name="Content Placeholder 2">
            <a:extLst>
              <a:ext uri="{FF2B5EF4-FFF2-40B4-BE49-F238E27FC236}">
                <a16:creationId xmlns:a16="http://schemas.microsoft.com/office/drawing/2014/main" xmlns="" id="{A1947B9F-6999-4FC1-8C15-E25DD1A5CBBA}"/>
              </a:ext>
            </a:extLst>
          </p:cNvPr>
          <p:cNvSpPr>
            <a:spLocks noGrp="1"/>
          </p:cNvSpPr>
          <p:nvPr>
            <p:ph idx="1"/>
          </p:nvPr>
        </p:nvSpPr>
        <p:spPr>
          <a:xfrm>
            <a:off x="837982" y="1556701"/>
            <a:ext cx="10957369" cy="926453"/>
          </a:xfrm>
        </p:spPr>
        <p:txBody>
          <a:bodyPr>
            <a:normAutofit/>
          </a:bodyPr>
          <a:lstStyle/>
          <a:p>
            <a:r>
              <a:rPr lang="en-US" sz="2400" dirty="0"/>
              <a:t>A light-weight agile process tool</a:t>
            </a:r>
          </a:p>
          <a:p>
            <a:r>
              <a:rPr lang="en-US" sz="2400" dirty="0"/>
              <a:t>Split your organization into small, cross-functional, self organizing teams.</a:t>
            </a:r>
          </a:p>
        </p:txBody>
      </p:sp>
      <p:sp>
        <p:nvSpPr>
          <p:cNvPr id="4" name="Footer Placeholder 3">
            <a:extLst>
              <a:ext uri="{FF2B5EF4-FFF2-40B4-BE49-F238E27FC236}">
                <a16:creationId xmlns:a16="http://schemas.microsoft.com/office/drawing/2014/main" xmlns="" id="{50140C53-87D5-4ED6-B46D-2FC0034B3750}"/>
              </a:ext>
            </a:extLst>
          </p:cNvPr>
          <p:cNvSpPr>
            <a:spLocks noGrp="1"/>
          </p:cNvSpPr>
          <p:nvPr>
            <p:ph type="ftr" sz="quarter" idx="4294967295"/>
          </p:nvPr>
        </p:nvSpPr>
        <p:spPr>
          <a:xfrm>
            <a:off x="4037549" y="6356351"/>
            <a:ext cx="4113728" cy="365125"/>
          </a:xfrm>
          <a:prstGeom prst="rect">
            <a:avLst/>
          </a:prstGeom>
        </p:spPr>
        <p:txBody>
          <a:bodyPr/>
          <a:lstStyle/>
          <a:p>
            <a:r>
              <a:rPr lang="en-US"/>
              <a:t>Dr. G. Sanjiv Rao, Associate Professor, College of Informatics,  Bule Hora University </a:t>
            </a:r>
          </a:p>
        </p:txBody>
      </p:sp>
      <p:pic>
        <p:nvPicPr>
          <p:cNvPr id="7" name="Picture 6">
            <a:extLst>
              <a:ext uri="{FF2B5EF4-FFF2-40B4-BE49-F238E27FC236}">
                <a16:creationId xmlns:a16="http://schemas.microsoft.com/office/drawing/2014/main" xmlns="" id="{33BECBF0-2243-454E-ADBF-E12D4DD05104}"/>
              </a:ext>
            </a:extLst>
          </p:cNvPr>
          <p:cNvPicPr>
            <a:picLocks noChangeAspect="1"/>
          </p:cNvPicPr>
          <p:nvPr/>
        </p:nvPicPr>
        <p:blipFill>
          <a:blip r:embed="rId2"/>
          <a:stretch>
            <a:fillRect/>
          </a:stretch>
        </p:blipFill>
        <p:spPr>
          <a:xfrm>
            <a:off x="7729699" y="2505078"/>
            <a:ext cx="3929240" cy="1941856"/>
          </a:xfrm>
          <a:prstGeom prst="rect">
            <a:avLst/>
          </a:prstGeom>
        </p:spPr>
      </p:pic>
      <p:pic>
        <p:nvPicPr>
          <p:cNvPr id="9" name="Picture 8">
            <a:extLst>
              <a:ext uri="{FF2B5EF4-FFF2-40B4-BE49-F238E27FC236}">
                <a16:creationId xmlns:a16="http://schemas.microsoft.com/office/drawing/2014/main" xmlns="" id="{0F6C560B-5B83-4173-8188-F37208A70E0A}"/>
              </a:ext>
            </a:extLst>
          </p:cNvPr>
          <p:cNvPicPr>
            <a:picLocks noChangeAspect="1"/>
          </p:cNvPicPr>
          <p:nvPr/>
        </p:nvPicPr>
        <p:blipFill>
          <a:blip r:embed="rId3"/>
          <a:stretch>
            <a:fillRect/>
          </a:stretch>
        </p:blipFill>
        <p:spPr>
          <a:xfrm>
            <a:off x="3945837" y="4967401"/>
            <a:ext cx="6551493" cy="1828274"/>
          </a:xfrm>
          <a:prstGeom prst="rect">
            <a:avLst/>
          </a:prstGeom>
        </p:spPr>
      </p:pic>
      <p:sp>
        <p:nvSpPr>
          <p:cNvPr id="11" name="TextBox 10">
            <a:extLst>
              <a:ext uri="{FF2B5EF4-FFF2-40B4-BE49-F238E27FC236}">
                <a16:creationId xmlns:a16="http://schemas.microsoft.com/office/drawing/2014/main" xmlns="" id="{C2A3681F-7FAE-4A29-A841-87AFC81034F0}"/>
              </a:ext>
            </a:extLst>
          </p:cNvPr>
          <p:cNvSpPr txBox="1"/>
          <p:nvPr/>
        </p:nvSpPr>
        <p:spPr>
          <a:xfrm>
            <a:off x="837982" y="4321071"/>
            <a:ext cx="10803946" cy="830997"/>
          </a:xfrm>
          <a:prstGeom prst="rect">
            <a:avLst/>
          </a:prstGeom>
          <a:noFill/>
        </p:spPr>
        <p:txBody>
          <a:bodyPr wrap="square">
            <a:spAutoFit/>
          </a:bodyPr>
          <a:lstStyle/>
          <a:p>
            <a:pPr marL="457200" indent="-457200" algn="just">
              <a:buFont typeface="Arial" panose="020B0604020202020204" pitchFamily="34" charset="0"/>
              <a:buChar char="•"/>
            </a:pPr>
            <a:r>
              <a:rPr lang="en-US" sz="2400" dirty="0"/>
              <a:t>Split your work into a list of small, concrete deliverables. Sort the list by priority and estimate the relative effort of each item. </a:t>
            </a:r>
            <a:endParaRPr lang="en-IN" sz="2400" dirty="0"/>
          </a:p>
        </p:txBody>
      </p:sp>
    </p:spTree>
    <p:extLst>
      <p:ext uri="{BB962C8B-B14F-4D97-AF65-F5344CB8AC3E}">
        <p14:creationId xmlns:p14="http://schemas.microsoft.com/office/powerpoint/2010/main" xmlns="" val="2037866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07868" y="457200"/>
            <a:ext cx="11173090" cy="990600"/>
          </a:xfrm>
        </p:spPr>
        <p:txBody>
          <a:bodyPr>
            <a:normAutofit/>
          </a:bodyPr>
          <a:lstStyle/>
          <a:p>
            <a:pPr algn="ctr"/>
            <a:r>
              <a:rPr lang="en-US" dirty="0"/>
              <a:t> 	</a:t>
            </a:r>
            <a:r>
              <a:rPr lang="en-US" b="1" dirty="0" smtClean="0"/>
              <a:t>What is Software Engineering?</a:t>
            </a:r>
            <a:endParaRPr lang="en-US" b="1" dirty="0"/>
          </a:p>
        </p:txBody>
      </p:sp>
      <p:sp>
        <p:nvSpPr>
          <p:cNvPr id="4100" name="Rectangle 3"/>
          <p:cNvSpPr>
            <a:spLocks noGrp="1" noChangeArrowheads="1"/>
          </p:cNvSpPr>
          <p:nvPr>
            <p:ph type="body" idx="1"/>
          </p:nvPr>
        </p:nvSpPr>
        <p:spPr>
          <a:xfrm>
            <a:off x="507867" y="1295400"/>
            <a:ext cx="10969943" cy="5257800"/>
          </a:xfrm>
        </p:spPr>
        <p:txBody>
          <a:bodyPr>
            <a:normAutofit/>
          </a:bodyPr>
          <a:lstStyle/>
          <a:p>
            <a:pPr>
              <a:lnSpc>
                <a:spcPct val="150000"/>
              </a:lnSpc>
              <a:tabLst>
                <a:tab pos="6178550" algn="l"/>
              </a:tabLst>
            </a:pPr>
            <a:r>
              <a:rPr lang="en-US" altLang="en-US" sz="2400" dirty="0" smtClean="0"/>
              <a:t>The process of solving customers’ problems by the systematic development and evolution of large, high-quality software systems within cost, time and other constraints.</a:t>
            </a:r>
          </a:p>
          <a:p>
            <a:pPr>
              <a:lnSpc>
                <a:spcPct val="150000"/>
              </a:lnSpc>
              <a:buNone/>
              <a:tabLst>
                <a:tab pos="6178550" algn="l"/>
              </a:tabLst>
            </a:pPr>
            <a:r>
              <a:rPr lang="en-US" altLang="en-US" sz="3200" b="1" u="sng" dirty="0" smtClean="0"/>
              <a:t>SDLC(</a:t>
            </a:r>
            <a:r>
              <a:rPr lang="en-US" sz="3200" b="1" u="sng" dirty="0" smtClean="0"/>
              <a:t>Software Development Life Cycle):</a:t>
            </a:r>
            <a:endParaRPr lang="en-US" altLang="en-US" sz="3200" b="1" u="sng" dirty="0" smtClean="0"/>
          </a:p>
          <a:p>
            <a:pPr>
              <a:lnSpc>
                <a:spcPct val="150000"/>
              </a:lnSpc>
              <a:tabLst>
                <a:tab pos="6178550" algn="l"/>
              </a:tabLst>
            </a:pPr>
            <a:r>
              <a:rPr lang="en-US" altLang="en-US" sz="2400" dirty="0" smtClean="0"/>
              <a:t>SDLC is a process followed for a software project, within a software organization. It consists of a detailed plan describing how to develop, maintain, replace and alter or enhance specific software. The life cycle defines a methodology for improving the quality of software and the overall development process.</a:t>
            </a:r>
          </a:p>
          <a:p>
            <a:pPr>
              <a:lnSpc>
                <a:spcPct val="150000"/>
              </a:lnSpc>
              <a:buNone/>
              <a:tabLst>
                <a:tab pos="6178550" algn="l"/>
              </a:tabLst>
            </a:pPr>
            <a:endParaRPr lang="en-US" sz="22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rgbClr val="FF0000"/>
                </a:solidFill>
              </a:rPr>
              <a:t>Scrum</a:t>
            </a:r>
            <a:endParaRPr lang="en-US" b="1" dirty="0"/>
          </a:p>
        </p:txBody>
      </p:sp>
      <p:sp>
        <p:nvSpPr>
          <p:cNvPr id="4" name="Content Placeholder 3"/>
          <p:cNvSpPr>
            <a:spLocks noGrp="1"/>
          </p:cNvSpPr>
          <p:nvPr>
            <p:ph idx="1"/>
          </p:nvPr>
        </p:nvSpPr>
        <p:spPr/>
        <p:txBody>
          <a:bodyPr/>
          <a:lstStyle/>
          <a:p>
            <a:pPr algn="just"/>
            <a:r>
              <a:rPr lang="en-US" dirty="0" smtClean="0"/>
              <a:t>Split time into </a:t>
            </a:r>
            <a:r>
              <a:rPr lang="en-US" dirty="0" smtClean="0">
                <a:solidFill>
                  <a:srgbClr val="FF0000"/>
                </a:solidFill>
              </a:rPr>
              <a:t>short fixed-length iterations/ sprints </a:t>
            </a:r>
            <a:r>
              <a:rPr lang="en-US" dirty="0" smtClean="0"/>
              <a:t>(usually 2 – 4 weeks), with potentially shippable code demonstrated after each iteration.</a:t>
            </a:r>
          </a:p>
          <a:p>
            <a:pPr algn="just"/>
            <a:r>
              <a:rPr lang="en-US" dirty="0" smtClean="0"/>
              <a:t>Optimize the </a:t>
            </a:r>
            <a:r>
              <a:rPr lang="en-US" dirty="0" smtClean="0">
                <a:solidFill>
                  <a:srgbClr val="FF0000"/>
                </a:solidFill>
              </a:rPr>
              <a:t>release plan and update priorities in collaboration </a:t>
            </a:r>
            <a:r>
              <a:rPr lang="en-US" dirty="0" smtClean="0"/>
              <a:t>with the customer, based on insights gained by inspecting the release after each iteration.</a:t>
            </a:r>
          </a:p>
          <a:p>
            <a:pPr algn="just"/>
            <a:r>
              <a:rPr lang="en-US" dirty="0" smtClean="0"/>
              <a:t>Optimize the process by having a </a:t>
            </a:r>
          </a:p>
          <a:p>
            <a:pPr algn="just">
              <a:buNone/>
            </a:pPr>
            <a:r>
              <a:rPr lang="en-US" dirty="0" smtClean="0"/>
              <a:t>  surveying after each iteration.</a:t>
            </a:r>
            <a:endParaRPr lang="en-IN"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xmlns="" id="{DDEA1200-B95F-478B-A686-ADBD1EE9C6D8}"/>
              </a:ext>
            </a:extLst>
          </p:cNvPr>
          <p:cNvPicPr>
            <a:picLocks noChangeAspect="1"/>
          </p:cNvPicPr>
          <p:nvPr/>
        </p:nvPicPr>
        <p:blipFill>
          <a:blip r:embed="rId2"/>
          <a:stretch>
            <a:fillRect/>
          </a:stretch>
        </p:blipFill>
        <p:spPr>
          <a:xfrm>
            <a:off x="1808132" y="785794"/>
            <a:ext cx="8929750" cy="53578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026" name="Picture 2" descr="PPT - INTRODUCTION PowerPoint Presentation, free download - ID:2219477"/>
          <p:cNvPicPr>
            <a:picLocks noChangeAspect="1" noChangeArrowheads="1"/>
          </p:cNvPicPr>
          <p:nvPr/>
        </p:nvPicPr>
        <p:blipFill>
          <a:blip r:embed="rId2"/>
          <a:srcRect/>
          <a:stretch>
            <a:fillRect/>
          </a:stretch>
        </p:blipFill>
        <p:spPr bwMode="auto">
          <a:xfrm>
            <a:off x="684212" y="609600"/>
            <a:ext cx="10972800" cy="57912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7171" name="Rectangle 2"/>
          <p:cNvSpPr>
            <a:spLocks noGrp="1" noChangeArrowheads="1"/>
          </p:cNvSpPr>
          <p:nvPr>
            <p:ph type="title"/>
          </p:nvPr>
        </p:nvSpPr>
        <p:spPr>
          <a:xfrm>
            <a:off x="0" y="304800"/>
            <a:ext cx="12188825" cy="685800"/>
          </a:xfrm>
        </p:spPr>
        <p:txBody>
          <a:bodyPr>
            <a:normAutofit fontScale="90000"/>
          </a:bodyPr>
          <a:lstStyle/>
          <a:p>
            <a:pPr algn="ctr" eaLnBrk="1" hangingPunct="1"/>
            <a:r>
              <a:rPr lang="en-US" sz="3200" dirty="0"/>
              <a:t>	</a:t>
            </a:r>
            <a:br>
              <a:rPr lang="en-US" sz="3200" dirty="0"/>
            </a:br>
            <a:r>
              <a:rPr lang="en-US" sz="3200" b="1" dirty="0" smtClean="0"/>
              <a:t>SDLC Phases</a:t>
            </a:r>
            <a:endParaRPr lang="en-US" b="1" dirty="0"/>
          </a:p>
        </p:txBody>
      </p:sp>
      <p:sp>
        <p:nvSpPr>
          <p:cNvPr id="7172" name="Rectangle 3"/>
          <p:cNvSpPr>
            <a:spLocks noGrp="1" noChangeArrowheads="1"/>
          </p:cNvSpPr>
          <p:nvPr>
            <p:ph type="body" idx="1"/>
          </p:nvPr>
        </p:nvSpPr>
        <p:spPr>
          <a:xfrm>
            <a:off x="406294" y="1295400"/>
            <a:ext cx="11173090" cy="4946650"/>
          </a:xfrm>
        </p:spPr>
        <p:txBody>
          <a:bodyPr/>
          <a:lstStyle/>
          <a:p>
            <a:pPr eaLnBrk="1" hangingPunct="1">
              <a:lnSpc>
                <a:spcPct val="140000"/>
              </a:lnSpc>
              <a:buNone/>
            </a:pPr>
            <a:endParaRPr lang="en-US" sz="2400" dirty="0"/>
          </a:p>
        </p:txBody>
      </p:sp>
      <p:pic>
        <p:nvPicPr>
          <p:cNvPr id="6" name="Picture 5" descr="sdlc phases.jpg"/>
          <p:cNvPicPr>
            <a:picLocks noChangeAspect="1"/>
          </p:cNvPicPr>
          <p:nvPr/>
        </p:nvPicPr>
        <p:blipFill>
          <a:blip r:embed="rId3"/>
          <a:stretch>
            <a:fillRect/>
          </a:stretch>
        </p:blipFill>
        <p:spPr>
          <a:xfrm>
            <a:off x="3022578" y="1428736"/>
            <a:ext cx="6000792" cy="4909739"/>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smtClean="0"/>
              <a:t>SDLC Phases</a:t>
            </a:r>
            <a:endParaRPr lang="en-US" dirty="0"/>
          </a:p>
        </p:txBody>
      </p:sp>
      <p:sp>
        <p:nvSpPr>
          <p:cNvPr id="4" name="Content Placeholder 3"/>
          <p:cNvSpPr>
            <a:spLocks noGrp="1"/>
          </p:cNvSpPr>
          <p:nvPr>
            <p:ph idx="1"/>
          </p:nvPr>
        </p:nvSpPr>
        <p:spPr/>
        <p:txBody>
          <a:bodyPr>
            <a:normAutofit fontScale="70000" lnSpcReduction="20000"/>
          </a:bodyPr>
          <a:lstStyle/>
          <a:p>
            <a:pPr>
              <a:buNone/>
            </a:pPr>
            <a:r>
              <a:rPr lang="en-US" b="1" dirty="0" smtClean="0"/>
              <a:t>1.Requirement gathering and </a:t>
            </a:r>
            <a:r>
              <a:rPr lang="en-US" b="1" dirty="0" err="1" smtClean="0"/>
              <a:t>analysis:</a:t>
            </a:r>
            <a:r>
              <a:rPr lang="en-US" dirty="0" err="1" smtClean="0"/>
              <a:t>This</a:t>
            </a:r>
            <a:r>
              <a:rPr lang="en-US" dirty="0" smtClean="0"/>
              <a:t> phase is the main focus of the project managers and stake holders. Meetings with managers, stake holders and users are held in order to determine the requirements like; who is going to use the system? How will they use the system? What data should be input into the system? What data should be output by the system? </a:t>
            </a:r>
          </a:p>
          <a:p>
            <a:pPr>
              <a:buNone/>
            </a:pPr>
            <a:r>
              <a:rPr lang="en-US" dirty="0" smtClean="0"/>
              <a:t>2.</a:t>
            </a:r>
            <a:r>
              <a:rPr lang="en-US" b="1" dirty="0" smtClean="0"/>
              <a:t> Design : </a:t>
            </a:r>
            <a:r>
              <a:rPr lang="en-US" dirty="0" smtClean="0"/>
              <a:t>System Design helps in specifying hardware and system requirements and also helps in defining overall system architecture.</a:t>
            </a:r>
          </a:p>
          <a:p>
            <a:pPr>
              <a:buNone/>
            </a:pPr>
            <a:r>
              <a:rPr lang="en-US" dirty="0" smtClean="0"/>
              <a:t>3.</a:t>
            </a:r>
            <a:r>
              <a:rPr lang="en-US" b="1" dirty="0" smtClean="0"/>
              <a:t> Implementation / Coding :</a:t>
            </a:r>
            <a:r>
              <a:rPr lang="en-US" dirty="0" smtClean="0"/>
              <a:t>On receiving system design documents, the work is divided in modules/units and actual coding is started. Since, in this phase the code is produced so it is the main focus for the developer. This is the longest phase of the software development life cycle.</a:t>
            </a:r>
          </a:p>
          <a:p>
            <a:pPr>
              <a:buNone/>
            </a:pPr>
            <a:r>
              <a:rPr lang="en-US" dirty="0" smtClean="0"/>
              <a:t>4.</a:t>
            </a:r>
            <a:r>
              <a:rPr lang="en-US" b="1" dirty="0" smtClean="0"/>
              <a:t> Testing: </a:t>
            </a:r>
            <a:r>
              <a:rPr lang="en-US" dirty="0" smtClean="0"/>
              <a:t>After the code is developed it is tested against the requirements to make sure that the product is actually solving the needs addressed and gathered during the requirements phase. During this phase unit testing, integration testing, system testing, acceptance testing are done.</a:t>
            </a:r>
          </a:p>
          <a:p>
            <a:pPr>
              <a:buNone/>
            </a:pPr>
            <a:r>
              <a:rPr lang="en-US" dirty="0" smtClean="0"/>
              <a:t>5</a:t>
            </a:r>
            <a:r>
              <a:rPr lang="en-US" b="1" dirty="0" smtClean="0"/>
              <a:t>.Deployement:</a:t>
            </a:r>
            <a:r>
              <a:rPr lang="en-US" dirty="0" smtClean="0"/>
              <a:t>Deploy the software in customer environment.</a:t>
            </a:r>
          </a:p>
          <a:p>
            <a:pPr>
              <a:buNone/>
            </a:pPr>
            <a:r>
              <a:rPr lang="en-US" dirty="0" smtClean="0"/>
              <a:t>6.</a:t>
            </a:r>
            <a:r>
              <a:rPr lang="en-US" b="1" dirty="0" smtClean="0"/>
              <a:t> Maintenance: </a:t>
            </a:r>
            <a:r>
              <a:rPr lang="en-US" dirty="0" smtClean="0"/>
              <a:t>Once when the customers starts using the developed system then the actual problems comes up and needs to be solved from time to time. This process where the care is taken for the developed product is known as maintenance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chemeClr val="accent6">
                    <a:lumMod val="50000"/>
                  </a:schemeClr>
                </a:solidFill>
                <a:latin typeface="Times New Roman" pitchFamily="18" charset="0"/>
                <a:cs typeface="Times New Roman" pitchFamily="18" charset="0"/>
              </a:rPr>
              <a:t>Software Development Process Models</a:t>
            </a:r>
            <a:endParaRPr lang="en-IN" sz="3200" dirty="0">
              <a:solidFill>
                <a:schemeClr val="accent6">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lnSpc>
                <a:spcPct val="150000"/>
              </a:lnSpc>
              <a:buFont typeface="Symbol"/>
              <a:buChar char=""/>
            </a:pPr>
            <a:r>
              <a:rPr lang="en-US" sz="2400" dirty="0" smtClean="0">
                <a:latin typeface="Times New Roman" pitchFamily="18" charset="0"/>
                <a:ea typeface="Times New Roman"/>
                <a:cs typeface="Times New Roman" pitchFamily="18" charset="0"/>
              </a:rPr>
              <a:t>Waterfall model </a:t>
            </a:r>
          </a:p>
          <a:p>
            <a:pPr lvl="1">
              <a:lnSpc>
                <a:spcPct val="150000"/>
              </a:lnSpc>
              <a:buFont typeface="Symbol"/>
              <a:buChar char=""/>
            </a:pPr>
            <a:r>
              <a:rPr lang="en-US" sz="2400" dirty="0" smtClean="0">
                <a:latin typeface="Times New Roman" pitchFamily="18" charset="0"/>
                <a:ea typeface="Times New Roman"/>
                <a:cs typeface="Times New Roman" pitchFamily="18" charset="0"/>
              </a:rPr>
              <a:t>Prototyping model </a:t>
            </a:r>
          </a:p>
          <a:p>
            <a:pPr lvl="1">
              <a:lnSpc>
                <a:spcPct val="150000"/>
              </a:lnSpc>
              <a:buFont typeface="Symbol"/>
              <a:buChar char=""/>
            </a:pPr>
            <a:r>
              <a:rPr lang="en-US" sz="2400" dirty="0" smtClean="0">
                <a:latin typeface="Times New Roman" pitchFamily="18" charset="0"/>
                <a:ea typeface="Times New Roman"/>
                <a:cs typeface="Times New Roman" pitchFamily="18" charset="0"/>
              </a:rPr>
              <a:t>Incremental model </a:t>
            </a:r>
          </a:p>
          <a:p>
            <a:pPr lvl="1">
              <a:lnSpc>
                <a:spcPct val="150000"/>
              </a:lnSpc>
              <a:buFont typeface="Symbol"/>
              <a:buChar char=""/>
            </a:pPr>
            <a:r>
              <a:rPr lang="en-US" sz="2400" dirty="0" smtClean="0">
                <a:latin typeface="Times New Roman" pitchFamily="18" charset="0"/>
                <a:ea typeface="Times New Roman"/>
                <a:cs typeface="Times New Roman" pitchFamily="18" charset="0"/>
              </a:rPr>
              <a:t>Spiral model </a:t>
            </a:r>
          </a:p>
          <a:p>
            <a:pPr lvl="1">
              <a:lnSpc>
                <a:spcPct val="150000"/>
              </a:lnSpc>
              <a:buFont typeface="Symbol"/>
              <a:buChar char=""/>
            </a:pPr>
            <a:r>
              <a:rPr lang="en-US" sz="2400" dirty="0" smtClean="0">
                <a:latin typeface="Times New Roman" pitchFamily="18" charset="0"/>
                <a:ea typeface="Times New Roman"/>
                <a:cs typeface="Times New Roman" pitchFamily="18" charset="0"/>
              </a:rPr>
              <a:t>Agile process model </a:t>
            </a:r>
          </a:p>
          <a:p>
            <a:pPr>
              <a:buNone/>
            </a:pPr>
            <a:endParaRPr lang="en-IN" sz="2400" dirty="0"/>
          </a:p>
        </p:txBody>
      </p:sp>
      <p:sp>
        <p:nvSpPr>
          <p:cNvPr id="4" name="Slide Number Placeholder 3"/>
          <p:cNvSpPr>
            <a:spLocks noGrp="1"/>
          </p:cNvSpPr>
          <p:nvPr>
            <p:ph type="sldNum" sz="quarter" idx="4294967295"/>
          </p:nvPr>
        </p:nvSpPr>
        <p:spPr>
          <a:xfrm>
            <a:off x="8735325" y="6356351"/>
            <a:ext cx="2844059" cy="365125"/>
          </a:xfrm>
          <a:prstGeom prst="rect">
            <a:avLst/>
          </a:prstGeom>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chemeClr val="accent6">
                    <a:lumMod val="50000"/>
                  </a:schemeClr>
                </a:solidFill>
                <a:latin typeface="Times New Roman" pitchFamily="18" charset="0"/>
                <a:cs typeface="Times New Roman" pitchFamily="18" charset="0"/>
              </a:rPr>
              <a:t> Waterfall Model </a:t>
            </a:r>
            <a:endParaRPr lang="en-IN" sz="3200" b="1" dirty="0">
              <a:solidFill>
                <a:schemeClr val="accent6">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8735325" y="6356351"/>
            <a:ext cx="2844059" cy="365125"/>
          </a:xfrm>
          <a:prstGeom prst="rect">
            <a:avLst/>
          </a:prstGeom>
        </p:spPr>
        <p:txBody>
          <a:bodyPr/>
          <a:lstStyle/>
          <a:p>
            <a:fld id="{B6F15528-21DE-4FAA-801E-634DDDAF4B2B}" type="slidenum">
              <a:rPr lang="en-US" smtClean="0"/>
              <a:pPr/>
              <a:t>6</a:t>
            </a:fld>
            <a:endParaRPr lang="en-US"/>
          </a:p>
        </p:txBody>
      </p:sp>
      <p:sp>
        <p:nvSpPr>
          <p:cNvPr id="46104" name="Rectangle 24"/>
          <p:cNvSpPr>
            <a:spLocks noChangeArrowheads="1"/>
          </p:cNvSpPr>
          <p:nvPr/>
        </p:nvSpPr>
        <p:spPr bwMode="auto">
          <a:xfrm>
            <a:off x="0" y="0"/>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 name="Group 1"/>
          <p:cNvGrpSpPr>
            <a:grpSpLocks noChangeAspect="1"/>
          </p:cNvGrpSpPr>
          <p:nvPr/>
        </p:nvGrpSpPr>
        <p:grpSpPr bwMode="auto">
          <a:xfrm>
            <a:off x="1218883" y="1447801"/>
            <a:ext cx="10123496" cy="4937125"/>
            <a:chOff x="2602" y="3136"/>
            <a:chExt cx="6668" cy="4958"/>
          </a:xfrm>
        </p:grpSpPr>
        <p:sp>
          <p:nvSpPr>
            <p:cNvPr id="46103" name="AutoShape 23"/>
            <p:cNvSpPr>
              <a:spLocks noChangeAspect="1" noChangeArrowheads="1" noTextEdit="1"/>
            </p:cNvSpPr>
            <p:nvPr/>
          </p:nvSpPr>
          <p:spPr bwMode="auto">
            <a:xfrm>
              <a:off x="2602" y="3136"/>
              <a:ext cx="6668" cy="4958"/>
            </a:xfrm>
            <a:prstGeom prst="rect">
              <a:avLst/>
            </a:prstGeom>
            <a:noFill/>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grpSp>
          <p:nvGrpSpPr>
            <p:cNvPr id="5" name="Group 16"/>
            <p:cNvGrpSpPr>
              <a:grpSpLocks/>
            </p:cNvGrpSpPr>
            <p:nvPr/>
          </p:nvGrpSpPr>
          <p:grpSpPr bwMode="auto">
            <a:xfrm>
              <a:off x="2602" y="3142"/>
              <a:ext cx="6449" cy="4524"/>
              <a:chOff x="2608" y="3142"/>
              <a:chExt cx="6450" cy="4524"/>
            </a:xfrm>
          </p:grpSpPr>
          <p:sp>
            <p:nvSpPr>
              <p:cNvPr id="46102" name="Rectangle 22"/>
              <p:cNvSpPr>
                <a:spLocks noChangeArrowheads="1"/>
              </p:cNvSpPr>
              <p:nvPr/>
            </p:nvSpPr>
            <p:spPr bwMode="auto">
              <a:xfrm>
                <a:off x="2608" y="3142"/>
                <a:ext cx="1148" cy="59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Feasibility study</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101" name="Rectangle 21"/>
              <p:cNvSpPr>
                <a:spLocks noChangeArrowheads="1"/>
              </p:cNvSpPr>
              <p:nvPr/>
            </p:nvSpPr>
            <p:spPr bwMode="auto">
              <a:xfrm>
                <a:off x="4398" y="4589"/>
                <a:ext cx="1274" cy="6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Software design</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100" name="Rectangle 20"/>
              <p:cNvSpPr>
                <a:spLocks noChangeArrowheads="1"/>
              </p:cNvSpPr>
              <p:nvPr/>
            </p:nvSpPr>
            <p:spPr bwMode="auto">
              <a:xfrm>
                <a:off x="3529" y="3859"/>
                <a:ext cx="1310" cy="5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Requirements analysis</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99" name="Rectangle 19"/>
              <p:cNvSpPr>
                <a:spLocks noChangeArrowheads="1"/>
              </p:cNvSpPr>
              <p:nvPr/>
            </p:nvSpPr>
            <p:spPr bwMode="auto">
              <a:xfrm>
                <a:off x="5285" y="5283"/>
                <a:ext cx="1149" cy="5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Coding</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98" name="Rectangle 18"/>
              <p:cNvSpPr>
                <a:spLocks noChangeArrowheads="1"/>
              </p:cNvSpPr>
              <p:nvPr/>
            </p:nvSpPr>
            <p:spPr bwMode="auto">
              <a:xfrm>
                <a:off x="6078" y="5917"/>
                <a:ext cx="1148" cy="520"/>
              </a:xfrm>
              <a:prstGeom prst="rect">
                <a:avLst/>
              </a:prstGeom>
              <a:solidFill>
                <a:srgbClr val="FFFFFF"/>
              </a:solidFill>
              <a:ln w="9525">
                <a:solidFill>
                  <a:srgbClr val="000000"/>
                </a:solidFill>
                <a:miter lim="800000"/>
                <a:headEnd/>
                <a:tailEnd/>
              </a:ln>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Testing and Integration</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97" name="Rectangle 17"/>
              <p:cNvSpPr>
                <a:spLocks noChangeArrowheads="1"/>
              </p:cNvSpPr>
              <p:nvPr/>
            </p:nvSpPr>
            <p:spPr bwMode="auto">
              <a:xfrm>
                <a:off x="7773" y="7144"/>
                <a:ext cx="1285" cy="52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Operation and Maintenance </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grpSp>
        <p:sp>
          <p:nvSpPr>
            <p:cNvPr id="46095" name="AutoShape 15"/>
            <p:cNvSpPr>
              <a:spLocks noChangeShapeType="1"/>
            </p:cNvSpPr>
            <p:nvPr/>
          </p:nvSpPr>
          <p:spPr bwMode="auto">
            <a:xfrm>
              <a:off x="3750" y="3438"/>
              <a:ext cx="199" cy="421"/>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46094" name="AutoShape 14"/>
            <p:cNvSpPr>
              <a:spLocks noChangeShapeType="1"/>
            </p:cNvSpPr>
            <p:nvPr/>
          </p:nvSpPr>
          <p:spPr bwMode="auto">
            <a:xfrm>
              <a:off x="4832" y="4159"/>
              <a:ext cx="197" cy="431"/>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46093" name="AutoShape 13"/>
            <p:cNvSpPr>
              <a:spLocks noChangeShapeType="1"/>
            </p:cNvSpPr>
            <p:nvPr/>
          </p:nvSpPr>
          <p:spPr bwMode="auto">
            <a:xfrm>
              <a:off x="5665" y="4895"/>
              <a:ext cx="188" cy="388"/>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46092" name="AutoShape 12"/>
            <p:cNvSpPr>
              <a:spLocks noChangeShapeType="1"/>
            </p:cNvSpPr>
            <p:nvPr/>
          </p:nvSpPr>
          <p:spPr bwMode="auto">
            <a:xfrm>
              <a:off x="7219" y="6178"/>
              <a:ext cx="205" cy="363"/>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46091" name="AutoShape 11"/>
            <p:cNvSpPr>
              <a:spLocks noChangeShapeType="1"/>
            </p:cNvSpPr>
            <p:nvPr/>
          </p:nvSpPr>
          <p:spPr bwMode="auto">
            <a:xfrm rot="16200000" flipH="1">
              <a:off x="6327" y="5597"/>
              <a:ext cx="420" cy="219"/>
            </a:xfrm>
            <a:prstGeom prst="bentConnector3">
              <a:avLst>
                <a:gd name="adj1" fmla="val 49903"/>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46090" name="Text Box 10"/>
            <p:cNvSpPr txBox="1">
              <a:spLocks noChangeArrowheads="1"/>
            </p:cNvSpPr>
            <p:nvPr/>
          </p:nvSpPr>
          <p:spPr bwMode="auto">
            <a:xfrm>
              <a:off x="4059" y="3499"/>
              <a:ext cx="1384" cy="23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Feasibility report</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89" name="Text Box 9"/>
            <p:cNvSpPr txBox="1">
              <a:spLocks noChangeArrowheads="1"/>
            </p:cNvSpPr>
            <p:nvPr/>
          </p:nvSpPr>
          <p:spPr bwMode="auto">
            <a:xfrm>
              <a:off x="5974" y="4894"/>
              <a:ext cx="1613" cy="23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 document</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88" name="Text Box 8"/>
            <p:cNvSpPr txBox="1">
              <a:spLocks noChangeArrowheads="1"/>
            </p:cNvSpPr>
            <p:nvPr/>
          </p:nvSpPr>
          <p:spPr bwMode="auto">
            <a:xfrm>
              <a:off x="6804" y="5497"/>
              <a:ext cx="783" cy="29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Programs </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87" name="Text Box 7"/>
            <p:cNvSpPr txBox="1">
              <a:spLocks noChangeArrowheads="1"/>
            </p:cNvSpPr>
            <p:nvPr/>
          </p:nvSpPr>
          <p:spPr bwMode="auto">
            <a:xfrm>
              <a:off x="5143" y="4194"/>
              <a:ext cx="2444" cy="26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Requirement document </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86" name="Rectangle 6"/>
            <p:cNvSpPr>
              <a:spLocks noChangeArrowheads="1"/>
            </p:cNvSpPr>
            <p:nvPr/>
          </p:nvSpPr>
          <p:spPr bwMode="auto">
            <a:xfrm>
              <a:off x="6920" y="6540"/>
              <a:ext cx="1285" cy="5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Deployment</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85" name="AutoShape 5"/>
            <p:cNvSpPr>
              <a:spLocks noChangeShapeType="1"/>
            </p:cNvSpPr>
            <p:nvPr/>
          </p:nvSpPr>
          <p:spPr bwMode="auto">
            <a:xfrm>
              <a:off x="8205" y="6801"/>
              <a:ext cx="203" cy="344"/>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46084" name="Text Box 4"/>
            <p:cNvSpPr txBox="1">
              <a:spLocks noChangeArrowheads="1"/>
            </p:cNvSpPr>
            <p:nvPr/>
          </p:nvSpPr>
          <p:spPr bwMode="auto">
            <a:xfrm>
              <a:off x="7527" y="6177"/>
              <a:ext cx="1015" cy="26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 reports</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83" name="Text Box 3"/>
            <p:cNvSpPr txBox="1">
              <a:spLocks noChangeArrowheads="1"/>
            </p:cNvSpPr>
            <p:nvPr/>
          </p:nvSpPr>
          <p:spPr bwMode="auto">
            <a:xfrm>
              <a:off x="3956" y="7727"/>
              <a:ext cx="3805" cy="36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 2.4: Classical waterfall model</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6082" name="Text Box 2"/>
            <p:cNvSpPr txBox="1">
              <a:spLocks noChangeArrowheads="1"/>
            </p:cNvSpPr>
            <p:nvPr/>
          </p:nvSpPr>
          <p:spPr bwMode="auto">
            <a:xfrm>
              <a:off x="8542" y="6541"/>
              <a:ext cx="728" cy="52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Release reports</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11267" name="Rectangle 2"/>
          <p:cNvSpPr>
            <a:spLocks noGrp="1" noChangeArrowheads="1"/>
          </p:cNvSpPr>
          <p:nvPr>
            <p:ph type="title"/>
          </p:nvPr>
        </p:nvSpPr>
        <p:spPr>
          <a:xfrm>
            <a:off x="1159631" y="533400"/>
            <a:ext cx="9556377" cy="762000"/>
          </a:xfrm>
        </p:spPr>
        <p:txBody>
          <a:bodyPr>
            <a:normAutofit/>
          </a:bodyPr>
          <a:lstStyle/>
          <a:p>
            <a:pPr algn="ctr"/>
            <a:r>
              <a:rPr lang="en-US" b="1" dirty="0" smtClean="0">
                <a:solidFill>
                  <a:schemeClr val="accent6">
                    <a:lumMod val="50000"/>
                  </a:schemeClr>
                </a:solidFill>
                <a:latin typeface="Times New Roman" pitchFamily="18" charset="0"/>
                <a:cs typeface="Times New Roman" pitchFamily="18" charset="0"/>
              </a:rPr>
              <a:t>Waterfall Model </a:t>
            </a:r>
            <a:endParaRPr lang="en-US" dirty="0"/>
          </a:p>
        </p:txBody>
      </p:sp>
      <p:sp>
        <p:nvSpPr>
          <p:cNvPr id="11268" name="Rectangle 3"/>
          <p:cNvSpPr>
            <a:spLocks noGrp="1" noChangeArrowheads="1"/>
          </p:cNvSpPr>
          <p:nvPr>
            <p:ph type="body" idx="1"/>
          </p:nvPr>
        </p:nvSpPr>
        <p:spPr>
          <a:xfrm>
            <a:off x="507868" y="1371600"/>
            <a:ext cx="11071516" cy="5105400"/>
          </a:xfrm>
        </p:spPr>
        <p:txBody>
          <a:bodyPr/>
          <a:lstStyle/>
          <a:p>
            <a:pPr>
              <a:lnSpc>
                <a:spcPct val="110000"/>
              </a:lnSpc>
              <a:buNone/>
            </a:pPr>
            <a:r>
              <a:rPr lang="en-US" dirty="0" smtClean="0">
                <a:solidFill>
                  <a:schemeClr val="accent6">
                    <a:lumMod val="50000"/>
                  </a:schemeClr>
                </a:solidFill>
                <a:latin typeface="Times New Roman" pitchFamily="18" charset="0"/>
                <a:cs typeface="Times New Roman" pitchFamily="18" charset="0"/>
              </a:rPr>
              <a:t>Advantages:</a:t>
            </a:r>
          </a:p>
          <a:p>
            <a:pPr marL="228600" lvl="1" indent="-228600">
              <a:lnSpc>
                <a:spcPct val="110000"/>
              </a:lnSpc>
              <a:spcBef>
                <a:spcPts val="1000"/>
              </a:spcBef>
              <a:buFont typeface="Arial" pitchFamily="34" charset="0"/>
              <a:buChar char="•"/>
            </a:pPr>
            <a:r>
              <a:rPr lang="en-US" sz="2000" dirty="0" smtClean="0">
                <a:latin typeface="Times New Roman" pitchFamily="18" charset="0"/>
                <a:cs typeface="Times New Roman" pitchFamily="18" charset="0"/>
              </a:rPr>
              <a:t>The main advantage of the waterfall model is that it is easy to understand and implement. </a:t>
            </a:r>
          </a:p>
          <a:p>
            <a:pPr marL="228600" lvl="1" indent="-228600">
              <a:lnSpc>
                <a:spcPct val="110000"/>
              </a:lnSpc>
              <a:spcBef>
                <a:spcPts val="1000"/>
              </a:spcBef>
              <a:buFont typeface="Arial" pitchFamily="34" charset="0"/>
              <a:buChar char="•"/>
            </a:pPr>
            <a:r>
              <a:rPr lang="en-US" sz="2000" dirty="0" smtClean="0">
                <a:latin typeface="Times New Roman" pitchFamily="18" charset="0"/>
                <a:cs typeface="Times New Roman" pitchFamily="18" charset="0"/>
              </a:rPr>
              <a:t>Where the requirements are well understood and the developers are confident, the waterfall model works well. </a:t>
            </a:r>
            <a:endParaRPr lang="en-IN" sz="2000" dirty="0" smtClean="0">
              <a:latin typeface="Times New Roman" pitchFamily="18" charset="0"/>
              <a:cs typeface="Times New Roman" pitchFamily="18" charset="0"/>
            </a:endParaRPr>
          </a:p>
          <a:p>
            <a:pPr>
              <a:lnSpc>
                <a:spcPct val="110000"/>
              </a:lnSpc>
              <a:buNone/>
            </a:pPr>
            <a:r>
              <a:rPr lang="en-US" dirty="0" smtClean="0">
                <a:solidFill>
                  <a:schemeClr val="accent6">
                    <a:lumMod val="50000"/>
                  </a:schemeClr>
                </a:solidFill>
                <a:latin typeface="Times New Roman" pitchFamily="18" charset="0"/>
                <a:cs typeface="Times New Roman" pitchFamily="18" charset="0"/>
              </a:rPr>
              <a:t>Disadvantages</a:t>
            </a:r>
          </a:p>
          <a:p>
            <a:pPr marL="228600" lvl="1" indent="-228600">
              <a:lnSpc>
                <a:spcPct val="110000"/>
              </a:lnSpc>
              <a:spcBef>
                <a:spcPts val="1000"/>
              </a:spcBef>
              <a:buFont typeface="Arial" pitchFamily="34" charset="0"/>
              <a:buChar char="•"/>
            </a:pPr>
            <a:r>
              <a:rPr lang="en-US" sz="1800" dirty="0" smtClean="0">
                <a:latin typeface="Times New Roman" pitchFamily="18" charset="0"/>
                <a:cs typeface="Times New Roman" pitchFamily="18" charset="0"/>
              </a:rPr>
              <a:t>The model assumes that the requirements will not change during the project. Sometimes, it is unrealistic to expect accurate requirements early in a project. </a:t>
            </a:r>
          </a:p>
          <a:p>
            <a:pPr marL="228600" lvl="1" indent="-228600">
              <a:lnSpc>
                <a:spcPct val="110000"/>
              </a:lnSpc>
              <a:spcBef>
                <a:spcPts val="1000"/>
              </a:spcBef>
              <a:buFont typeface="Arial" pitchFamily="34" charset="0"/>
              <a:buChar char="•"/>
            </a:pPr>
            <a:r>
              <a:rPr lang="en-US" sz="1800" dirty="0" smtClean="0">
                <a:latin typeface="Times New Roman" pitchFamily="18" charset="0"/>
                <a:cs typeface="Times New Roman" pitchFamily="18" charset="0"/>
              </a:rPr>
              <a:t>It is very difficult to estimate the time and cost in the waterfall model. </a:t>
            </a:r>
          </a:p>
          <a:p>
            <a:pPr marL="228600" lvl="1" indent="-228600">
              <a:lnSpc>
                <a:spcPct val="110000"/>
              </a:lnSpc>
              <a:spcBef>
                <a:spcPts val="1000"/>
              </a:spcBef>
              <a:buFont typeface="Arial" pitchFamily="34" charset="0"/>
              <a:buChar char="•"/>
            </a:pPr>
            <a:r>
              <a:rPr lang="en-US" sz="1800" dirty="0" smtClean="0">
                <a:latin typeface="Times New Roman" pitchFamily="18" charset="0"/>
                <a:cs typeface="Times New Roman" pitchFamily="18" charset="0"/>
              </a:rPr>
              <a:t>The people mentally ready to work in a phase will have to wait until its previous phase is completed</a:t>
            </a:r>
          </a:p>
          <a:p>
            <a:pPr>
              <a:lnSpc>
                <a:spcPct val="110000"/>
              </a:lnSpc>
              <a:buNone/>
            </a:pPr>
            <a:endParaRPr lang="en-US" dirty="0" smtClean="0">
              <a:solidFill>
                <a:schemeClr val="accent6">
                  <a:lumMod val="50000"/>
                </a:schemeClr>
              </a:solidFill>
              <a:latin typeface="Times New Roman" pitchFamily="18" charset="0"/>
              <a:cs typeface="Times New Roman" pitchFamily="18" charset="0"/>
            </a:endParaRPr>
          </a:p>
          <a:p>
            <a:pPr eaLnBrk="1" hangingPunct="1">
              <a:lnSpc>
                <a:spcPct val="110000"/>
              </a:lnSpc>
              <a:buNone/>
            </a:pPr>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solidFill>
                  <a:srgbClr val="F79646">
                    <a:lumMod val="50000"/>
                  </a:srgbClr>
                </a:solidFill>
                <a:latin typeface="Times New Roman" pitchFamily="18" charset="0"/>
                <a:cs typeface="Times New Roman" pitchFamily="18" charset="0"/>
              </a:rPr>
              <a:t>Prototyping Model</a:t>
            </a:r>
            <a:endParaRPr lang="en-IN" dirty="0"/>
          </a:p>
        </p:txBody>
      </p:sp>
      <p:sp>
        <p:nvSpPr>
          <p:cNvPr id="4" name="Slide Number Placeholder 3"/>
          <p:cNvSpPr>
            <a:spLocks noGrp="1"/>
          </p:cNvSpPr>
          <p:nvPr>
            <p:ph type="sldNum" sz="quarter" idx="4294967295"/>
          </p:nvPr>
        </p:nvSpPr>
        <p:spPr>
          <a:xfrm>
            <a:off x="8735325" y="6356351"/>
            <a:ext cx="2844059" cy="365125"/>
          </a:xfrm>
          <a:prstGeom prst="rect">
            <a:avLst/>
          </a:prstGeom>
        </p:spPr>
        <p:txBody>
          <a:bodyPr/>
          <a:lstStyle/>
          <a:p>
            <a:fld id="{B6F15528-21DE-4FAA-801E-634DDDAF4B2B}" type="slidenum">
              <a:rPr lang="en-US" smtClean="0"/>
              <a:pPr/>
              <a:t>8</a:t>
            </a:fld>
            <a:endParaRPr lang="en-US"/>
          </a:p>
        </p:txBody>
      </p:sp>
      <p:sp>
        <p:nvSpPr>
          <p:cNvPr id="50202" name="Rectangle 26"/>
          <p:cNvSpPr>
            <a:spLocks noChangeArrowheads="1"/>
          </p:cNvSpPr>
          <p:nvPr/>
        </p:nvSpPr>
        <p:spPr bwMode="auto">
          <a:xfrm>
            <a:off x="0" y="0"/>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 name="Group 1"/>
          <p:cNvGrpSpPr>
            <a:grpSpLocks noChangeAspect="1"/>
          </p:cNvGrpSpPr>
          <p:nvPr/>
        </p:nvGrpSpPr>
        <p:grpSpPr bwMode="auto">
          <a:xfrm>
            <a:off x="2742486" y="1524001"/>
            <a:ext cx="6805427" cy="4860925"/>
            <a:chOff x="2732" y="8559"/>
            <a:chExt cx="5252" cy="6106"/>
          </a:xfrm>
        </p:grpSpPr>
        <p:sp>
          <p:nvSpPr>
            <p:cNvPr id="50201" name="AutoShape 25"/>
            <p:cNvSpPr>
              <a:spLocks noChangeAspect="1" noChangeArrowheads="1" noTextEdit="1"/>
            </p:cNvSpPr>
            <p:nvPr/>
          </p:nvSpPr>
          <p:spPr bwMode="auto">
            <a:xfrm>
              <a:off x="2732" y="8559"/>
              <a:ext cx="5252" cy="6106"/>
            </a:xfrm>
            <a:prstGeom prst="rect">
              <a:avLst/>
            </a:prstGeom>
            <a:noFill/>
          </p:spPr>
          <p:txBody>
            <a:bodyPr vert="horz" wrap="square" lIns="91440" tIns="45720" rIns="91440" bIns="45720" numCol="1" anchor="t" anchorCtr="0" compatLnSpc="1">
              <a:prstTxWarp prst="textNoShape">
                <a:avLst/>
              </a:prstTxWarp>
            </a:bodyPr>
            <a:lstStyle/>
            <a:p>
              <a:endParaRPr lang="en-IN" sz="1200" b="1" dirty="0">
                <a:latin typeface="Times New Roman" pitchFamily="18" charset="0"/>
                <a:cs typeface="Times New Roman" pitchFamily="18" charset="0"/>
              </a:endParaRPr>
            </a:p>
          </p:txBody>
        </p:sp>
        <p:sp>
          <p:nvSpPr>
            <p:cNvPr id="50200" name="Rectangle 24"/>
            <p:cNvSpPr>
              <a:spLocks noChangeArrowheads="1"/>
            </p:cNvSpPr>
            <p:nvPr/>
          </p:nvSpPr>
          <p:spPr bwMode="auto">
            <a:xfrm>
              <a:off x="5053" y="8559"/>
              <a:ext cx="1150" cy="491"/>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Information gathering</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99" name="Rectangle 23"/>
            <p:cNvSpPr>
              <a:spLocks noChangeArrowheads="1"/>
            </p:cNvSpPr>
            <p:nvPr/>
          </p:nvSpPr>
          <p:spPr bwMode="auto">
            <a:xfrm>
              <a:off x="5054" y="10863"/>
              <a:ext cx="1149" cy="490"/>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Customer evaluation</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98" name="Rectangle 22"/>
            <p:cNvSpPr>
              <a:spLocks noChangeArrowheads="1"/>
            </p:cNvSpPr>
            <p:nvPr/>
          </p:nvSpPr>
          <p:spPr bwMode="auto">
            <a:xfrm>
              <a:off x="6526" y="10085"/>
              <a:ext cx="1149" cy="491"/>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Build prototype</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97" name="Rectangle 21"/>
            <p:cNvSpPr>
              <a:spLocks noChangeArrowheads="1"/>
            </p:cNvSpPr>
            <p:nvPr/>
          </p:nvSpPr>
          <p:spPr bwMode="auto">
            <a:xfrm>
              <a:off x="3690" y="10085"/>
              <a:ext cx="1149" cy="491"/>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Refine requirements</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96" name="Rectangle 20"/>
            <p:cNvSpPr>
              <a:spLocks noChangeArrowheads="1"/>
            </p:cNvSpPr>
            <p:nvPr/>
          </p:nvSpPr>
          <p:spPr bwMode="auto">
            <a:xfrm>
              <a:off x="5053" y="9337"/>
              <a:ext cx="1150" cy="490"/>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Quick </a:t>
              </a:r>
              <a:endParaRPr kumimoji="0" lang="en-US" sz="12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95" name="AutoShape 19"/>
            <p:cNvSpPr>
              <a:spLocks noChangeShapeType="1"/>
            </p:cNvSpPr>
            <p:nvPr/>
          </p:nvSpPr>
          <p:spPr bwMode="auto">
            <a:xfrm>
              <a:off x="5628" y="9050"/>
              <a:ext cx="1" cy="28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94" name="AutoShape 18"/>
            <p:cNvSpPr>
              <a:spLocks noChangeShapeType="1"/>
            </p:cNvSpPr>
            <p:nvPr/>
          </p:nvSpPr>
          <p:spPr bwMode="auto">
            <a:xfrm>
              <a:off x="6203" y="9582"/>
              <a:ext cx="898" cy="50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93" name="AutoShape 17"/>
            <p:cNvSpPr>
              <a:spLocks noChangeShapeType="1"/>
            </p:cNvSpPr>
            <p:nvPr/>
          </p:nvSpPr>
          <p:spPr bwMode="auto">
            <a:xfrm flipH="1">
              <a:off x="6203" y="10576"/>
              <a:ext cx="898" cy="53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92" name="AutoShape 16"/>
            <p:cNvSpPr>
              <a:spLocks noChangeShapeType="1"/>
            </p:cNvSpPr>
            <p:nvPr/>
          </p:nvSpPr>
          <p:spPr bwMode="auto">
            <a:xfrm flipH="1" flipV="1">
              <a:off x="4265" y="10576"/>
              <a:ext cx="789" cy="53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91" name="AutoShape 15"/>
            <p:cNvSpPr>
              <a:spLocks noChangeShapeType="1"/>
            </p:cNvSpPr>
            <p:nvPr/>
          </p:nvSpPr>
          <p:spPr bwMode="auto">
            <a:xfrm flipV="1">
              <a:off x="4265" y="9582"/>
              <a:ext cx="788" cy="50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90" name="Rectangle 14"/>
            <p:cNvSpPr>
              <a:spLocks noChangeArrowheads="1"/>
            </p:cNvSpPr>
            <p:nvPr/>
          </p:nvSpPr>
          <p:spPr bwMode="auto">
            <a:xfrm>
              <a:off x="5053" y="11730"/>
              <a:ext cx="1150" cy="317"/>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 </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89" name="Rectangle 13"/>
            <p:cNvSpPr>
              <a:spLocks noChangeArrowheads="1"/>
            </p:cNvSpPr>
            <p:nvPr/>
          </p:nvSpPr>
          <p:spPr bwMode="auto">
            <a:xfrm>
              <a:off x="5053" y="12346"/>
              <a:ext cx="1150" cy="270"/>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Coding </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88" name="Rectangle 12"/>
            <p:cNvSpPr>
              <a:spLocks noChangeArrowheads="1"/>
            </p:cNvSpPr>
            <p:nvPr/>
          </p:nvSpPr>
          <p:spPr bwMode="auto">
            <a:xfrm>
              <a:off x="5053" y="12884"/>
              <a:ext cx="1150" cy="300"/>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Testing</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87" name="Rectangle 11"/>
            <p:cNvSpPr>
              <a:spLocks noChangeArrowheads="1"/>
            </p:cNvSpPr>
            <p:nvPr/>
          </p:nvSpPr>
          <p:spPr bwMode="auto">
            <a:xfrm>
              <a:off x="5053" y="13435"/>
              <a:ext cx="1150" cy="298"/>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Deployment </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50186" name="Rectangle 10"/>
            <p:cNvSpPr>
              <a:spLocks noChangeArrowheads="1"/>
            </p:cNvSpPr>
            <p:nvPr/>
          </p:nvSpPr>
          <p:spPr bwMode="auto">
            <a:xfrm>
              <a:off x="5053" y="13948"/>
              <a:ext cx="1150" cy="316"/>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Maintenance  </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50185" name="Text Box 9"/>
            <p:cNvSpPr txBox="1">
              <a:spLocks noChangeArrowheads="1"/>
            </p:cNvSpPr>
            <p:nvPr/>
          </p:nvSpPr>
          <p:spPr bwMode="auto">
            <a:xfrm>
              <a:off x="4383" y="14391"/>
              <a:ext cx="2357" cy="27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Figure 2.6: Prototyping model</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84" name="AutoShape 8"/>
            <p:cNvSpPr>
              <a:spLocks noChangeShapeType="1"/>
            </p:cNvSpPr>
            <p:nvPr/>
          </p:nvSpPr>
          <p:spPr bwMode="auto">
            <a:xfrm flipH="1">
              <a:off x="5628" y="11353"/>
              <a:ext cx="1" cy="37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83" name="AutoShape 7"/>
            <p:cNvSpPr>
              <a:spLocks noChangeShapeType="1"/>
            </p:cNvSpPr>
            <p:nvPr/>
          </p:nvSpPr>
          <p:spPr bwMode="auto">
            <a:xfrm>
              <a:off x="5628" y="12047"/>
              <a:ext cx="1" cy="29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82" name="AutoShape 6"/>
            <p:cNvSpPr>
              <a:spLocks noChangeShapeType="1"/>
            </p:cNvSpPr>
            <p:nvPr/>
          </p:nvSpPr>
          <p:spPr bwMode="auto">
            <a:xfrm>
              <a:off x="5628" y="12616"/>
              <a:ext cx="1" cy="26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81" name="AutoShape 5"/>
            <p:cNvSpPr>
              <a:spLocks noChangeShapeType="1"/>
            </p:cNvSpPr>
            <p:nvPr/>
          </p:nvSpPr>
          <p:spPr bwMode="auto">
            <a:xfrm>
              <a:off x="5628" y="13184"/>
              <a:ext cx="1" cy="25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80" name="AutoShape 4"/>
            <p:cNvSpPr>
              <a:spLocks noChangeShapeType="1"/>
            </p:cNvSpPr>
            <p:nvPr/>
          </p:nvSpPr>
          <p:spPr bwMode="auto">
            <a:xfrm>
              <a:off x="5628" y="13733"/>
              <a:ext cx="1" cy="21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79" name="Text Box 3"/>
            <p:cNvSpPr txBox="1">
              <a:spLocks noChangeArrowheads="1"/>
            </p:cNvSpPr>
            <p:nvPr/>
          </p:nvSpPr>
          <p:spPr bwMode="auto">
            <a:xfrm>
              <a:off x="5711" y="11413"/>
              <a:ext cx="2034" cy="204"/>
            </a:xfrm>
            <a:prstGeom prst="rect">
              <a:avLst/>
            </a:prstGeom>
            <a:solidFill>
              <a:srgbClr val="FFFFFF"/>
            </a:solidFill>
            <a:ln w="9525">
              <a:solidFill>
                <a:srgbClr val="FFFFFF"/>
              </a:solidFill>
              <a:miter lim="800000"/>
              <a:headEnd/>
              <a:tailEnd/>
            </a:ln>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Customer satisfied</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78" name="Text Box 2"/>
            <p:cNvSpPr txBox="1">
              <a:spLocks noChangeArrowheads="1"/>
            </p:cNvSpPr>
            <p:nvPr/>
          </p:nvSpPr>
          <p:spPr bwMode="auto">
            <a:xfrm>
              <a:off x="2852" y="10863"/>
              <a:ext cx="1687" cy="55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Incorporate customer suggestions</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61"/>
          <p:cNvSpPr txBox="1">
            <a:spLocks noGrp="1" noChangeArrowheads="1"/>
          </p:cNvSpPr>
          <p:nvPr/>
        </p:nvSpPr>
        <p:spPr bwMode="auto">
          <a:xfrm>
            <a:off x="9649486" y="6477000"/>
            <a:ext cx="2539339" cy="381000"/>
          </a:xfrm>
          <a:prstGeom prst="rect">
            <a:avLst/>
          </a:prstGeom>
          <a:noFill/>
          <a:ln w="9525">
            <a:noFill/>
            <a:miter lim="800000"/>
            <a:headEnd/>
            <a:tailEnd/>
          </a:ln>
        </p:spPr>
        <p:txBody>
          <a:bodyPr anchor="b"/>
          <a:lstStyle/>
          <a:p>
            <a:pPr algn="r"/>
            <a:endParaRPr lang="en-US" sz="1200" dirty="0"/>
          </a:p>
        </p:txBody>
      </p:sp>
      <p:sp>
        <p:nvSpPr>
          <p:cNvPr id="13315" name="Rectangle 2"/>
          <p:cNvSpPr>
            <a:spLocks noGrp="1" noChangeArrowheads="1"/>
          </p:cNvSpPr>
          <p:nvPr>
            <p:ph type="title" idx="4294967295"/>
          </p:nvPr>
        </p:nvSpPr>
        <p:spPr>
          <a:xfrm>
            <a:off x="2234618" y="228600"/>
            <a:ext cx="7516442" cy="762000"/>
          </a:xfrm>
        </p:spPr>
        <p:txBody>
          <a:bodyPr/>
          <a:lstStyle/>
          <a:p>
            <a:pPr algn="ctr"/>
            <a:r>
              <a:rPr lang="en-US" b="1" dirty="0" smtClean="0">
                <a:solidFill>
                  <a:srgbClr val="F79646">
                    <a:lumMod val="50000"/>
                  </a:srgbClr>
                </a:solidFill>
                <a:latin typeface="Times New Roman" pitchFamily="18" charset="0"/>
                <a:cs typeface="Times New Roman" pitchFamily="18" charset="0"/>
              </a:rPr>
              <a:t>Prototyping Model</a:t>
            </a:r>
            <a:endParaRPr lang="en-US" dirty="0"/>
          </a:p>
        </p:txBody>
      </p:sp>
      <p:sp>
        <p:nvSpPr>
          <p:cNvPr id="13316" name="Rectangle 3"/>
          <p:cNvSpPr>
            <a:spLocks noGrp="1" noChangeArrowheads="1"/>
          </p:cNvSpPr>
          <p:nvPr>
            <p:ph type="body" idx="4294967295"/>
          </p:nvPr>
        </p:nvSpPr>
        <p:spPr>
          <a:xfrm>
            <a:off x="406294" y="1371600"/>
            <a:ext cx="11173090" cy="4953000"/>
          </a:xfrm>
        </p:spPr>
        <p:txBody>
          <a:bodyPr/>
          <a:lstStyle/>
          <a:p>
            <a:r>
              <a:rPr lang="en-US" sz="2400" dirty="0" smtClean="0">
                <a:latin typeface="Times New Roman" pitchFamily="18" charset="0"/>
                <a:cs typeface="Times New Roman" pitchFamily="18" charset="0"/>
              </a:rPr>
              <a:t>Prototyping is an alternative in which partial working software (i.e. a prototype) is initially developed instead of developing the final product. </a:t>
            </a:r>
          </a:p>
          <a:p>
            <a:r>
              <a:rPr lang="en-US" sz="2400" dirty="0" smtClean="0">
                <a:latin typeface="Times New Roman" pitchFamily="18" charset="0"/>
                <a:cs typeface="Times New Roman" pitchFamily="18" charset="0"/>
              </a:rPr>
              <a:t>A prototype helps customer to understand the requirements that can further reduce the possibility of requirement changes</a:t>
            </a:r>
          </a:p>
          <a:p>
            <a:r>
              <a:rPr lang="en-US" sz="2400" dirty="0" smtClean="0">
                <a:latin typeface="Times New Roman" pitchFamily="18" charset="0"/>
                <a:cs typeface="Times New Roman" pitchFamily="18" charset="0"/>
              </a:rPr>
              <a:t>The prototype model is well suited for projects where requirements are difficult to understand and the customer is not confident in illustrating and clarifying the requirements</a:t>
            </a:r>
          </a:p>
        </p:txBody>
      </p:sp>
    </p:spTree>
  </p:cSld>
  <p:clrMapOvr>
    <a:masterClrMapping/>
  </p:clrMapOvr>
  <p:transition/>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146490453</TotalTime>
  <Pages>3</Pages>
  <Words>937</Words>
  <Application>Microsoft Office PowerPoint</Application>
  <PresentationFormat>Custom</PresentationFormat>
  <Paragraphs>167</Paragraphs>
  <Slides>22</Slides>
  <Notes>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1_Office Theme</vt:lpstr>
      <vt:lpstr>Slide 1</vt:lpstr>
      <vt:lpstr>  What is Software Engineering?</vt:lpstr>
      <vt:lpstr>  SDLC Phases</vt:lpstr>
      <vt:lpstr>SDLC Phases</vt:lpstr>
      <vt:lpstr>Software Development Process Models</vt:lpstr>
      <vt:lpstr> Waterfall Model </vt:lpstr>
      <vt:lpstr>Waterfall Model </vt:lpstr>
      <vt:lpstr>Prototyping Model</vt:lpstr>
      <vt:lpstr>Prototyping Model</vt:lpstr>
      <vt:lpstr>Incremental Model</vt:lpstr>
      <vt:lpstr>Incremental Model</vt:lpstr>
      <vt:lpstr>Spiral Model</vt:lpstr>
      <vt:lpstr>Example</vt:lpstr>
      <vt:lpstr>V-Model </vt:lpstr>
      <vt:lpstr>Agile Methodology</vt:lpstr>
      <vt:lpstr> Agile Methodology</vt:lpstr>
      <vt:lpstr>Agile Manifesto 12 Principles</vt:lpstr>
      <vt:lpstr>Agile Process</vt:lpstr>
      <vt:lpstr>Scrum</vt:lpstr>
      <vt:lpstr>Scrum</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manik.bollu@outlook.com</cp:lastModifiedBy>
  <cp:revision>1025</cp:revision>
  <cp:lastPrinted>2018-02-04T02:18:57Z</cp:lastPrinted>
  <dcterms:created xsi:type="dcterms:W3CDTF">1998-03-18T13:44:31Z</dcterms:created>
  <dcterms:modified xsi:type="dcterms:W3CDTF">2022-08-02T08:49:03Z</dcterms:modified>
</cp:coreProperties>
</file>