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9"/>
  </p:notesMasterIdLst>
  <p:handoutMasterIdLst>
    <p:handoutMasterId r:id="rId10"/>
  </p:handoutMasterIdLst>
  <p:sldIdLst>
    <p:sldId id="515" r:id="rId2"/>
    <p:sldId id="930" r:id="rId3"/>
    <p:sldId id="931" r:id="rId4"/>
    <p:sldId id="932" r:id="rId5"/>
    <p:sldId id="933" r:id="rId6"/>
    <p:sldId id="934" r:id="rId7"/>
    <p:sldId id="910" r:id="rId8"/>
  </p:sldIdLst>
  <p:sldSz cx="12188825" cy="6858000"/>
  <p:notesSz cx="6934200" cy="9220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05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0000"/>
    <a:srgbClr val="CC3300"/>
    <a:srgbClr val="2A8487"/>
    <a:srgbClr val="1C5A61"/>
    <a:srgbClr val="0C6D9C"/>
    <a:srgbClr val="F5F5F5"/>
    <a:srgbClr val="F4F4F4"/>
    <a:srgbClr val="F2F2F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63" autoAdjust="0"/>
    <p:restoredTop sz="94551" autoAdjust="0"/>
  </p:normalViewPr>
  <p:slideViewPr>
    <p:cSldViewPr>
      <p:cViewPr varScale="1">
        <p:scale>
          <a:sx n="83" d="100"/>
          <a:sy n="83" d="100"/>
        </p:scale>
        <p:origin x="-878" y="-72"/>
      </p:cViewPr>
      <p:guideLst>
        <p:guide orient="horz" pos="2160"/>
        <p:guide pos="273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5924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05"/>
        <p:guide pos="218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kyala rao" userId="c55fcd03479d1131" providerId="LiveId" clId="{3BEF127E-1E58-478B-AF7D-983AA587A03D}"/>
    <pc:docChg chg="undo custSel delSld modSld">
      <pc:chgData name="manikyala rao" userId="c55fcd03479d1131" providerId="LiveId" clId="{3BEF127E-1E58-478B-AF7D-983AA587A03D}" dt="2021-12-27T05:16:55.210" v="31" actId="14100"/>
      <pc:docMkLst>
        <pc:docMk/>
      </pc:docMkLst>
      <pc:sldChg chg="addSp modSp del mod">
        <pc:chgData name="manikyala rao" userId="c55fcd03479d1131" providerId="LiveId" clId="{3BEF127E-1E58-478B-AF7D-983AA587A03D}" dt="2021-12-27T05:15:30.554" v="25" actId="2696"/>
        <pc:sldMkLst>
          <pc:docMk/>
          <pc:sldMk cId="0" sldId="875"/>
        </pc:sldMkLst>
        <pc:spChg chg="mod">
          <ac:chgData name="manikyala rao" userId="c55fcd03479d1131" providerId="LiveId" clId="{3BEF127E-1E58-478B-AF7D-983AA587A03D}" dt="2021-12-27T05:11:54.766" v="0" actId="6549"/>
          <ac:spMkLst>
            <pc:docMk/>
            <pc:sldMk cId="0" sldId="875"/>
            <ac:spMk id="8195" creationId="{00000000-0000-0000-0000-000000000000}"/>
          </ac:spMkLst>
        </pc:spChg>
        <pc:picChg chg="add mod">
          <ac:chgData name="manikyala rao" userId="c55fcd03479d1131" providerId="LiveId" clId="{3BEF127E-1E58-478B-AF7D-983AA587A03D}" dt="2021-12-27T05:12:25.649" v="3" actId="14100"/>
          <ac:picMkLst>
            <pc:docMk/>
            <pc:sldMk cId="0" sldId="875"/>
            <ac:picMk id="3" creationId="{5D7D9844-F4D7-4C71-AC95-DBE25B631C24}"/>
          </ac:picMkLst>
        </pc:picChg>
      </pc:sldChg>
      <pc:sldChg chg="addSp modSp mod">
        <pc:chgData name="manikyala rao" userId="c55fcd03479d1131" providerId="LiveId" clId="{3BEF127E-1E58-478B-AF7D-983AA587A03D}" dt="2021-12-27T05:16:55.210" v="31" actId="14100"/>
        <pc:sldMkLst>
          <pc:docMk/>
          <pc:sldMk cId="0" sldId="876"/>
        </pc:sldMkLst>
        <pc:spChg chg="mod">
          <ac:chgData name="manikyala rao" userId="c55fcd03479d1131" providerId="LiveId" clId="{3BEF127E-1E58-478B-AF7D-983AA587A03D}" dt="2021-12-27T05:16:39.182" v="26" actId="6549"/>
          <ac:spMkLst>
            <pc:docMk/>
            <pc:sldMk cId="0" sldId="876"/>
            <ac:spMk id="10244" creationId="{00000000-0000-0000-0000-000000000000}"/>
          </ac:spMkLst>
        </pc:spChg>
        <pc:picChg chg="add mod">
          <ac:chgData name="manikyala rao" userId="c55fcd03479d1131" providerId="LiveId" clId="{3BEF127E-1E58-478B-AF7D-983AA587A03D}" dt="2021-12-27T05:16:55.210" v="31" actId="14100"/>
          <ac:picMkLst>
            <pc:docMk/>
            <pc:sldMk cId="0" sldId="876"/>
            <ac:picMk id="3" creationId="{AB73E350-6A46-4CFB-BCE0-29FD4DA23E34}"/>
          </ac:picMkLst>
        </pc:picChg>
      </pc:sldChg>
      <pc:sldChg chg="addSp delSp modSp mod">
        <pc:chgData name="manikyala rao" userId="c55fcd03479d1131" providerId="LiveId" clId="{3BEF127E-1E58-478B-AF7D-983AA587A03D}" dt="2021-12-27T05:15:20.791" v="24" actId="20577"/>
        <pc:sldMkLst>
          <pc:docMk/>
          <pc:sldMk cId="0" sldId="888"/>
        </pc:sldMkLst>
        <pc:spChg chg="mod">
          <ac:chgData name="manikyala rao" userId="c55fcd03479d1131" providerId="LiveId" clId="{3BEF127E-1E58-478B-AF7D-983AA587A03D}" dt="2021-12-27T05:15:20.791" v="24" actId="20577"/>
          <ac:spMkLst>
            <pc:docMk/>
            <pc:sldMk cId="0" sldId="888"/>
            <ac:spMk id="3" creationId="{00000000-0000-0000-0000-000000000000}"/>
          </ac:spMkLst>
        </pc:spChg>
        <pc:spChg chg="add del mod">
          <ac:chgData name="manikyala rao" userId="c55fcd03479d1131" providerId="LiveId" clId="{3BEF127E-1E58-478B-AF7D-983AA587A03D}" dt="2021-12-27T05:15:02.232" v="7" actId="931"/>
          <ac:spMkLst>
            <pc:docMk/>
            <pc:sldMk cId="0" sldId="888"/>
            <ac:spMk id="7" creationId="{9146FA76-CA01-461B-84A8-11E61076C557}"/>
          </ac:spMkLst>
        </pc:spChg>
        <pc:picChg chg="add del">
          <ac:chgData name="manikyala rao" userId="c55fcd03479d1131" providerId="LiveId" clId="{3BEF127E-1E58-478B-AF7D-983AA587A03D}" dt="2021-12-27T05:13:57.630" v="5" actId="22"/>
          <ac:picMkLst>
            <pc:docMk/>
            <pc:sldMk cId="0" sldId="888"/>
            <ac:picMk id="4" creationId="{47B0BBB2-6F4A-43FF-8662-1724A2B85236}"/>
          </ac:picMkLst>
        </pc:picChg>
        <pc:picChg chg="del">
          <ac:chgData name="manikyala rao" userId="c55fcd03479d1131" providerId="LiveId" clId="{3BEF127E-1E58-478B-AF7D-983AA587A03D}" dt="2021-12-27T05:14:49.445" v="6" actId="478"/>
          <ac:picMkLst>
            <pc:docMk/>
            <pc:sldMk cId="0" sldId="888"/>
            <ac:picMk id="6" creationId="{00000000-0000-0000-0000-000000000000}"/>
          </ac:picMkLst>
        </pc:picChg>
        <pc:picChg chg="add mod">
          <ac:chgData name="manikyala rao" userId="c55fcd03479d1131" providerId="LiveId" clId="{3BEF127E-1E58-478B-AF7D-983AA587A03D}" dt="2021-12-27T05:15:09.580" v="9" actId="14100"/>
          <ac:picMkLst>
            <pc:docMk/>
            <pc:sldMk cId="0" sldId="888"/>
            <ac:picMk id="9" creationId="{0BE452F6-3CF4-4C41-B28F-561483B97E7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22236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379913"/>
            <a:ext cx="5087937" cy="414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912" tIns="47958" rIns="95912" bIns="47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9575" y="698500"/>
            <a:ext cx="6118225" cy="3443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="" xmlns:p14="http://schemas.microsoft.com/office/powerpoint/2010/main" val="860120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3738"/>
            <a:ext cx="6138863" cy="3454400"/>
          </a:xfrm>
          <a:solidFill>
            <a:srgbClr val="FFFFFF"/>
          </a:solidFill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727" tIns="45359" rIns="90727" bIns="45359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7207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5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5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5958E5E2-6682-4BC1-BE42-9B3D8EFAAB0B}"/>
              </a:ext>
            </a:extLst>
          </p:cNvPr>
          <p:cNvSpPr txBox="1">
            <a:spLocks/>
          </p:cNvSpPr>
          <p:nvPr/>
        </p:nvSpPr>
        <p:spPr>
          <a:xfrm>
            <a:off x="1809251" y="428604"/>
            <a:ext cx="10070135" cy="5000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IN" sz="3200" b="0" dirty="0">
                <a:solidFill>
                  <a:srgbClr val="00206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ADITYA COLLEGE OF ENGINEERING &amp; TECHNOLOGY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D981076-ED8C-43FB-A166-D94C61E808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44" y="116632"/>
            <a:ext cx="1577814" cy="9361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798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858" y="1561879"/>
            <a:ext cx="10512862" cy="4531419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D7B29F-4C46-4AE5-A85E-952C6A337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36" y="136525"/>
            <a:ext cx="784300" cy="465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F423809-851F-402C-8E33-04AEE45A2C34}"/>
              </a:ext>
            </a:extLst>
          </p:cNvPr>
          <p:cNvSpPr/>
          <p:nvPr/>
        </p:nvSpPr>
        <p:spPr>
          <a:xfrm>
            <a:off x="8308417" y="132324"/>
            <a:ext cx="350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B0F0"/>
                </a:solidFill>
                <a:latin typeface="Calibri"/>
              </a:rPr>
              <a:t>Aditya College of Engineering &amp; Technology </a:t>
            </a:r>
            <a:endParaRPr lang="en-IN" dirty="0">
              <a:solidFill>
                <a:srgbClr val="00B0F0"/>
              </a:solidFill>
              <a:latin typeface="Calibri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="" xmlns:a16="http://schemas.microsoft.com/office/drawing/2014/main" id="{308BF50B-84FA-461A-853E-B94880E9E727}"/>
              </a:ext>
            </a:extLst>
          </p:cNvPr>
          <p:cNvSpPr txBox="1">
            <a:spLocks/>
          </p:cNvSpPr>
          <p:nvPr userDrawn="1"/>
        </p:nvSpPr>
        <p:spPr>
          <a:xfrm>
            <a:off x="1" y="6492875"/>
            <a:ext cx="121904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>
                <a:solidFill>
                  <a:prstClr val="white">
                    <a:lumMod val="50000"/>
                  </a:prstClr>
                </a:solidFill>
              </a:rPr>
              <a:t>DevOps</a:t>
            </a:r>
            <a:r>
              <a:rPr lang="sv-SE" dirty="0">
                <a:solidFill>
                  <a:prstClr val="white">
                    <a:lumMod val="50000"/>
                  </a:prstClr>
                </a:solidFill>
              </a:rPr>
              <a:t>							                      											B</a:t>
            </a:r>
            <a:r>
              <a:rPr lang="sv-SE" baseline="0" dirty="0">
                <a:solidFill>
                  <a:prstClr val="white">
                    <a:lumMod val="50000"/>
                  </a:prstClr>
                </a:solidFill>
              </a:rPr>
              <a:t> Manikyala Rao</a:t>
            </a:r>
            <a:r>
              <a:rPr lang="sv-SE" dirty="0">
                <a:solidFill>
                  <a:prstClr val="white">
                    <a:lumMod val="50000"/>
                  </a:prstClr>
                </a:solidFill>
              </a:rPr>
              <a:t>									          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7982" y="365128"/>
            <a:ext cx="10512862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86242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49EC-5F1F-4A99-B194-D46EF0178CCC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6721-DDD9-4450-A3D8-819D0CD5D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37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47" y="304800"/>
            <a:ext cx="1168095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294" y="1295400"/>
            <a:ext cx="5484971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4413" y="1295400"/>
            <a:ext cx="5484971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4413" y="3962400"/>
            <a:ext cx="5484971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C20D2-AA69-4178-9A55-F24F66192248}" type="datetime1">
              <a:rPr lang="en-US"/>
              <a:pPr>
                <a:defRPr/>
              </a:pPr>
              <a:t>10/28/2022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3BE73-539E-47A2-970C-070DF1D89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8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FD4A364C-8115-4C92-A916-E450A2CBF315}" type="datetime2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Friday, October 28, 2022</a:t>
            </a:fld>
            <a:endParaRPr lang="en-US" b="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3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v-SE" b="0">
                <a:solidFill>
                  <a:prstClr val="black">
                    <a:tint val="75000"/>
                  </a:prstClr>
                </a:solidFill>
                <a:latin typeface="Calibri"/>
              </a:rPr>
              <a:t>Prof. CH. L. MOHAN KUMAR</a:t>
            </a: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326EF2E3-409D-4D76-AD02-397A36B0DAF9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17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0" y="1219200"/>
            <a:ext cx="12188825" cy="2514601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 fontScale="82500" lnSpcReduction="20000"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IN" altLang="en-US" sz="6000" dirty="0" smtClean="0">
                <a:solidFill>
                  <a:srgbClr val="CC3300"/>
                </a:solidFill>
                <a:latin typeface="Garamond" pitchFamily="18" charset="0"/>
                <a:ea typeface="+mj-ea"/>
                <a:cs typeface="Times New Roman" panose="02020603050405020304" pitchFamily="18" charset="0"/>
              </a:rPr>
              <a:t>CI/CD Using </a:t>
            </a:r>
            <a:r>
              <a:rPr lang="en-IN" altLang="en-US" sz="6000" dirty="0" err="1" smtClean="0">
                <a:solidFill>
                  <a:srgbClr val="CC3300"/>
                </a:solidFill>
                <a:latin typeface="Garamond" pitchFamily="18" charset="0"/>
                <a:ea typeface="+mj-ea"/>
                <a:cs typeface="Times New Roman" panose="02020603050405020304" pitchFamily="18" charset="0"/>
              </a:rPr>
              <a:t>DevOps</a:t>
            </a:r>
            <a:endParaRPr lang="en-US" altLang="en-US" sz="6000" dirty="0">
              <a:solidFill>
                <a:srgbClr val="CC3300"/>
              </a:solidFill>
              <a:latin typeface="Garamond" pitchFamily="18" charset="0"/>
              <a:ea typeface="+mj-ea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endParaRPr lang="en-IN" altLang="en-US" sz="6000" dirty="0">
              <a:solidFill>
                <a:srgbClr val="CC3300"/>
              </a:solidFill>
              <a:latin typeface="Garamond" pitchFamily="18" charset="0"/>
              <a:ea typeface="+mj-ea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9000" dirty="0" smtClean="0">
                <a:solidFill>
                  <a:srgbClr val="CC3300"/>
                </a:solidFill>
                <a:latin typeface="Garamond" pitchFamily="18" charset="0"/>
                <a:ea typeface="+mj-ea"/>
                <a:cs typeface="Times New Roman" panose="02020603050405020304" pitchFamily="18" charset="0"/>
              </a:rPr>
              <a:t>Jenkins</a:t>
            </a:r>
            <a:r>
              <a:rPr lang="en-US" altLang="en-US" sz="9000" dirty="0" smtClean="0">
                <a:solidFill>
                  <a:srgbClr val="CC3300"/>
                </a:solidFill>
                <a:latin typeface="Garamond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altLang="en-US" sz="9000" dirty="0">
              <a:solidFill>
                <a:srgbClr val="CC3300"/>
              </a:solidFill>
              <a:latin typeface="Garamond" pitchFamily="18" charset="0"/>
              <a:ea typeface="+mj-ea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6000" dirty="0"/>
              <a:t>  </a:t>
            </a:r>
            <a:endParaRPr lang="en-US" altLang="en-US" sz="6000" dirty="0">
              <a:solidFill>
                <a:schemeClr val="accent6">
                  <a:lumMod val="75000"/>
                </a:schemeClr>
              </a:solidFill>
              <a:latin typeface="Garamond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374C6B0C-371A-41E0-BF7D-B301E36A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12188824" y="6857999"/>
            <a:ext cx="1906588" cy="45719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600"/>
              </a:spcBef>
            </a:pPr>
            <a:endParaRPr lang="en-IN" sz="3600" b="1" dirty="0">
              <a:solidFill>
                <a:srgbClr val="660066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374C6B0C-371A-41E0-BF7D-B301E36AAB91}"/>
              </a:ext>
            </a:extLst>
          </p:cNvPr>
          <p:cNvSpPr txBox="1">
            <a:spLocks/>
          </p:cNvSpPr>
          <p:nvPr/>
        </p:nvSpPr>
        <p:spPr>
          <a:xfrm>
            <a:off x="2665413" y="3962400"/>
            <a:ext cx="68580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IN" sz="3600" dirty="0">
                <a:solidFill>
                  <a:srgbClr val="002060"/>
                </a:solidFill>
              </a:rPr>
              <a:t>By</a:t>
            </a:r>
          </a:p>
          <a:p>
            <a:pPr>
              <a:spcBef>
                <a:spcPts val="600"/>
              </a:spcBef>
            </a:pPr>
            <a:r>
              <a:rPr lang="en-IN" sz="3600" b="1" dirty="0">
                <a:solidFill>
                  <a:srgbClr val="002060"/>
                </a:solidFill>
              </a:rPr>
              <a:t>B </a:t>
            </a:r>
            <a:r>
              <a:rPr lang="en-IN" sz="3600" b="1" dirty="0" err="1">
                <a:solidFill>
                  <a:srgbClr val="002060"/>
                </a:solidFill>
              </a:rPr>
              <a:t>Manikyala</a:t>
            </a:r>
            <a:r>
              <a:rPr lang="en-IN" sz="3600" b="1" dirty="0">
                <a:solidFill>
                  <a:srgbClr val="002060"/>
                </a:solidFill>
              </a:rPr>
              <a:t> </a:t>
            </a:r>
            <a:r>
              <a:rPr lang="en-IN" sz="3600" b="1" dirty="0" err="1">
                <a:solidFill>
                  <a:srgbClr val="002060"/>
                </a:solidFill>
              </a:rPr>
              <a:t>Rao</a:t>
            </a:r>
            <a:r>
              <a:rPr lang="en-IN" sz="3600" b="1" dirty="0">
                <a:solidFill>
                  <a:srgbClr val="002060"/>
                </a:solidFill>
              </a:rPr>
              <a:t> </a:t>
            </a:r>
            <a:r>
              <a:rPr lang="en-IN" sz="3600" b="1" dirty="0" err="1">
                <a:solidFill>
                  <a:srgbClr val="002060"/>
                </a:solidFill>
              </a:rPr>
              <a:t>M.Tech</a:t>
            </a:r>
            <a:r>
              <a:rPr lang="en-IN" sz="3600" b="1" dirty="0">
                <a:solidFill>
                  <a:srgbClr val="002060"/>
                </a:solidFill>
              </a:rPr>
              <a:t>(</a:t>
            </a:r>
            <a:r>
              <a:rPr lang="en-IN" sz="3600" b="1" dirty="0" err="1">
                <a:solidFill>
                  <a:srgbClr val="002060"/>
                </a:solidFill>
              </a:rPr>
              <a:t>Ph.d</a:t>
            </a:r>
            <a:r>
              <a:rPr lang="en-IN" sz="3600" b="1" dirty="0">
                <a:solidFill>
                  <a:srgbClr val="002060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IN" sz="3600" dirty="0">
                <a:solidFill>
                  <a:srgbClr val="002060"/>
                </a:solidFill>
              </a:rPr>
              <a:t>Assistant Professor</a:t>
            </a:r>
            <a:endParaRPr lang="en-IN" sz="3600" b="1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</a:pPr>
            <a:r>
              <a:rPr lang="en-IN" sz="3600" dirty="0" err="1">
                <a:solidFill>
                  <a:srgbClr val="002060"/>
                </a:solidFill>
              </a:rPr>
              <a:t>Dept</a:t>
            </a:r>
            <a:r>
              <a:rPr lang="en-IN" sz="3600" dirty="0">
                <a:solidFill>
                  <a:srgbClr val="002060"/>
                </a:solidFill>
              </a:rPr>
              <a:t> of Computer Science &amp; Engineering</a:t>
            </a:r>
          </a:p>
          <a:p>
            <a:pPr>
              <a:spcBef>
                <a:spcPts val="600"/>
              </a:spcBef>
            </a:pPr>
            <a:r>
              <a:rPr lang="en-IN" sz="3600" dirty="0">
                <a:solidFill>
                  <a:srgbClr val="002060"/>
                </a:solidFill>
              </a:rPr>
              <a:t>Aditya College of Engineering &amp; Technology</a:t>
            </a:r>
          </a:p>
          <a:p>
            <a:pPr>
              <a:spcBef>
                <a:spcPts val="600"/>
              </a:spcBef>
            </a:pPr>
            <a:r>
              <a:rPr lang="en-IN" sz="3600" dirty="0" err="1">
                <a:solidFill>
                  <a:srgbClr val="002060"/>
                </a:solidFill>
              </a:rPr>
              <a:t>Surampalem</a:t>
            </a:r>
            <a:endParaRPr lang="en-IN" sz="3600" dirty="0">
              <a:solidFill>
                <a:srgbClr val="002060"/>
              </a:solidFill>
            </a:endParaRPr>
          </a:p>
          <a:p>
            <a:pPr>
              <a:spcBef>
                <a:spcPts val="600"/>
              </a:spcBef>
            </a:pPr>
            <a:endParaRPr lang="en-IN" sz="3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Integration </a:t>
            </a:r>
            <a:r>
              <a:rPr lang="en-US" i="1" dirty="0" smtClean="0"/>
              <a:t>(CI)</a:t>
            </a:r>
            <a:r>
              <a:rPr lang="en-US" dirty="0" smtClean="0"/>
              <a:t> is a development practice in which the developers are needs to commit changes to the source code in a shared repository at regular intervals. Every commit made in the repository is then built. This allows the development teams to detect the problems early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Jenkins is the most mature Continuous Integration tool available so let us see how Continuous </a:t>
            </a:r>
            <a:r>
              <a:rPr lang="en-US" dirty="0" smtClean="0"/>
              <a:t>Integration </a:t>
            </a:r>
            <a:r>
              <a:rPr lang="en-US" dirty="0" smtClean="0"/>
              <a:t>with </a:t>
            </a:r>
            <a:r>
              <a:rPr lang="en-US" dirty="0" smtClean="0"/>
              <a:t>Jenkins.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Continuous Integration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tinuous-integration-with-jenkin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124" y="1428736"/>
            <a:ext cx="10501385" cy="492922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Let's see how Jenkins works</a:t>
            </a:r>
            <a:r>
              <a:rPr lang="en-US" dirty="0" smtClean="0"/>
              <a:t>. The above diagram is representing the following functions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First of all, a developer commits the code to the source code repository. Meanwhile, the Jenkins checks the repository at regular intervals for changes.</a:t>
            </a:r>
          </a:p>
          <a:p>
            <a:r>
              <a:rPr lang="en-US" dirty="0" smtClean="0"/>
              <a:t>Soon after a commit occurs, the Jenkins server finds the changes that have occurred in the source code repository. Jenkins will draw those changes and will start preparing a new build.</a:t>
            </a:r>
          </a:p>
          <a:p>
            <a:r>
              <a:rPr lang="en-US" dirty="0" smtClean="0"/>
              <a:t>If the build fails, then the concerned team will be notified.</a:t>
            </a:r>
          </a:p>
          <a:p>
            <a:r>
              <a:rPr lang="en-US" dirty="0" smtClean="0"/>
              <a:t>If built is successful, then Jenkins server deploys the built in the test server.</a:t>
            </a:r>
          </a:p>
          <a:p>
            <a:r>
              <a:rPr lang="en-US" dirty="0" smtClean="0"/>
              <a:t>After testing, Jenkins server generates a feedback and then notifies the developers about the build and test results.</a:t>
            </a:r>
          </a:p>
          <a:p>
            <a:r>
              <a:rPr lang="en-US" dirty="0" smtClean="0"/>
              <a:t>It will continue to verify the source code repository for changes made in the source code and the whole process keeps on repeating.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 is an open source tool.</a:t>
            </a:r>
          </a:p>
          <a:p>
            <a:r>
              <a:rPr lang="en-US" dirty="0" smtClean="0"/>
              <a:t>It is free of cost.</a:t>
            </a:r>
          </a:p>
          <a:p>
            <a:r>
              <a:rPr lang="en-US" dirty="0" smtClean="0"/>
              <a:t>It does not require additional installations or components. Means it is easy to install.</a:t>
            </a:r>
          </a:p>
          <a:p>
            <a:r>
              <a:rPr lang="en-US" dirty="0" smtClean="0"/>
              <a:t>Easily configurable.</a:t>
            </a:r>
          </a:p>
          <a:p>
            <a:r>
              <a:rPr lang="en-US" dirty="0" smtClean="0"/>
              <a:t>It supports 1000 or more </a:t>
            </a:r>
            <a:r>
              <a:rPr lang="en-US" dirty="0" err="1" smtClean="0"/>
              <a:t>plugins</a:t>
            </a:r>
            <a:r>
              <a:rPr lang="en-US" dirty="0" smtClean="0"/>
              <a:t> to ease your work. If a </a:t>
            </a:r>
            <a:r>
              <a:rPr lang="en-US" dirty="0" err="1" smtClean="0"/>
              <a:t>plugin</a:t>
            </a:r>
            <a:r>
              <a:rPr lang="en-US" dirty="0" smtClean="0"/>
              <a:t> does not exist, you can write the script for it and share with community.</a:t>
            </a:r>
          </a:p>
          <a:p>
            <a:r>
              <a:rPr lang="en-US" dirty="0" smtClean="0"/>
              <a:t>It is built in java and hence it is portable.</a:t>
            </a:r>
          </a:p>
          <a:p>
            <a:r>
              <a:rPr lang="en-US" dirty="0" smtClean="0"/>
              <a:t>It is platform independent. It is available for all platforms and different operating systems. Like OS X, Windows or Linux.</a:t>
            </a:r>
          </a:p>
          <a:p>
            <a:r>
              <a:rPr lang="en-US" dirty="0" smtClean="0"/>
              <a:t>Easy support, since it open source and widely used.</a:t>
            </a:r>
          </a:p>
          <a:p>
            <a:r>
              <a:rPr lang="en-US" dirty="0" smtClean="0"/>
              <a:t>Jenkins also supports cloud based architecture so that we can deploy Jenkins in cloud based platforms.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of Jenkins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Disadvantages of </a:t>
            </a:r>
            <a:r>
              <a:rPr lang="en-US" b="1" dirty="0" smtClean="0"/>
              <a:t>Jenkins:</a:t>
            </a:r>
          </a:p>
          <a:p>
            <a:r>
              <a:rPr lang="en-US" dirty="0" smtClean="0"/>
              <a:t>Its interface is out dated and not user friendly compared to current user interface trends.</a:t>
            </a:r>
          </a:p>
          <a:p>
            <a:r>
              <a:rPr lang="en-US" dirty="0" smtClean="0"/>
              <a:t>Not easy to maintain it because it runs on a server and requires some skills as server administrator to monitor its activity.</a:t>
            </a:r>
          </a:p>
          <a:p>
            <a:r>
              <a:rPr lang="en-US" dirty="0" smtClean="0"/>
              <a:t>CI regularly breaks due to some small setting changes. CI will be paused and therefore requires some developer's team attention.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PT - INTRODUCTION PowerPoint Presentation, free download - ID:221947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2" y="609600"/>
            <a:ext cx="109728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146490421</TotalTime>
  <Pages>3</Pages>
  <Words>373</Words>
  <Application>Microsoft Office PowerPoint</Application>
  <PresentationFormat>Custom</PresentationFormat>
  <Paragraphs>34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Slide 1</vt:lpstr>
      <vt:lpstr>Continuous Integration</vt:lpstr>
      <vt:lpstr>Slide 3</vt:lpstr>
      <vt:lpstr>Slide 4</vt:lpstr>
      <vt:lpstr>Advantages of Jenkins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manik.bollu@outlook.com</cp:lastModifiedBy>
  <cp:revision>1024</cp:revision>
  <cp:lastPrinted>2018-02-04T02:18:57Z</cp:lastPrinted>
  <dcterms:created xsi:type="dcterms:W3CDTF">1998-03-18T13:44:31Z</dcterms:created>
  <dcterms:modified xsi:type="dcterms:W3CDTF">2022-10-28T05:42:09Z</dcterms:modified>
</cp:coreProperties>
</file>