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18"/>
  </p:notesMasterIdLst>
  <p:handoutMasterIdLst>
    <p:handoutMasterId r:id="rId19"/>
  </p:handoutMasterIdLst>
  <p:sldIdLst>
    <p:sldId id="515" r:id="rId2"/>
    <p:sldId id="868" r:id="rId3"/>
    <p:sldId id="940" r:id="rId4"/>
    <p:sldId id="942" r:id="rId5"/>
    <p:sldId id="941" r:id="rId6"/>
    <p:sldId id="945" r:id="rId7"/>
    <p:sldId id="943" r:id="rId8"/>
    <p:sldId id="939" r:id="rId9"/>
    <p:sldId id="874" r:id="rId10"/>
    <p:sldId id="930" r:id="rId11"/>
    <p:sldId id="877" r:id="rId12"/>
    <p:sldId id="879" r:id="rId13"/>
    <p:sldId id="835" r:id="rId14"/>
    <p:sldId id="881" r:id="rId15"/>
    <p:sldId id="944" r:id="rId16"/>
    <p:sldId id="910" r:id="rId17"/>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p15="http://schemas.microsoft.com/office/powerpoint/2012/main" xmlns="">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00"/>
    <a:srgbClr val="CC3300"/>
    <a:srgbClr val="2A8487"/>
    <a:srgbClr val="1C5A61"/>
    <a:srgbClr val="0C6D9C"/>
    <a:srgbClr val="F5F5F5"/>
    <a:srgbClr val="F4F4F4"/>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163" autoAdjust="0"/>
    <p:restoredTop sz="94551" autoAdjust="0"/>
  </p:normalViewPr>
  <p:slideViewPr>
    <p:cSldViewPr>
      <p:cViewPr>
        <p:scale>
          <a:sx n="110" d="100"/>
          <a:sy n="110" d="100"/>
        </p:scale>
        <p:origin x="149" y="55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p14="http://schemas.microsoft.com/office/powerpoint/2010/main" xmlns=""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9</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11</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12</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14</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444" y="116632"/>
            <a:ext cx="1577814" cy="936104"/>
          </a:xfrm>
          <a:prstGeom prst="rect">
            <a:avLst/>
          </a:prstGeom>
        </p:spPr>
      </p:pic>
    </p:spTree>
    <p:extLst>
      <p:ext uri="{BB962C8B-B14F-4D97-AF65-F5344CB8AC3E}">
        <p14:creationId xmlns:p14="http://schemas.microsoft.com/office/powerpoint/2010/main" xmlns=""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36" y="136525"/>
            <a:ext cx="784300"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a:t>
            </a:r>
            <a:r>
              <a:rPr lang="sv-SE" dirty="0" smtClean="0">
                <a:solidFill>
                  <a:prstClr val="white">
                    <a:lumMod val="50000"/>
                  </a:prstClr>
                </a:solidFill>
              </a:rPr>
              <a:t>                                                   B</a:t>
            </a:r>
            <a:r>
              <a:rPr lang="sv-SE" baseline="0" dirty="0" smtClean="0">
                <a:solidFill>
                  <a:prstClr val="white">
                    <a:lumMod val="50000"/>
                  </a:prstClr>
                </a:solidFill>
              </a:rPr>
              <a:t> </a:t>
            </a:r>
            <a:r>
              <a:rPr lang="sv-SE" baseline="0" dirty="0">
                <a:solidFill>
                  <a:prstClr val="white">
                    <a:lumMod val="50000"/>
                  </a:prstClr>
                </a:solidFill>
              </a:rPr>
              <a:t>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xmlns=""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p14="http://schemas.microsoft.com/office/powerpoint/2010/main" xmlns=""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9/1/2022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Thursday, September 1,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xmlns=""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mplilearn.com/best-java-programs-article" TargetMode="External"/><Relationship Id="rId2" Type="http://schemas.openxmlformats.org/officeDocument/2006/relationships/hyperlink" Target="https://www.simplilearn.com/tutorials/maven-tutorial/what-is-maven" TargetMode="External"/><Relationship Id="rId1" Type="http://schemas.openxmlformats.org/officeDocument/2006/relationships/slideLayout" Target="../slideLayouts/slideLayout2.xml"/><Relationship Id="rId6" Type="http://schemas.openxmlformats.org/officeDocument/2006/relationships/hyperlink" Target="https://www.simplilearn.com/scala-programming-article" TargetMode="External"/><Relationship Id="rId5" Type="http://schemas.openxmlformats.org/officeDocument/2006/relationships/hyperlink" Target="https://www.simplilearn.com/learn-ruby-on-rails-article" TargetMode="External"/><Relationship Id="rId4" Type="http://schemas.openxmlformats.org/officeDocument/2006/relationships/hyperlink" Target="https://www.simplilearn.com/c-sharp-programming-for-beginners-artic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rmAutofit fontScale="52500" lnSpcReduction="20000"/>
          </a:bodyPr>
          <a:lstStyle/>
          <a:p>
            <a:pPr algn="ctr" eaLnBrk="1" hangingPunct="1">
              <a:lnSpc>
                <a:spcPct val="90000"/>
              </a:lnSpc>
            </a:pPr>
            <a:r>
              <a:rPr lang="en-US" altLang="en-US" sz="9000" dirty="0" smtClean="0">
                <a:solidFill>
                  <a:srgbClr val="CC3300"/>
                </a:solidFill>
                <a:latin typeface="Garamond" pitchFamily="18" charset="0"/>
                <a:ea typeface="+mj-ea"/>
                <a:cs typeface="Times New Roman" panose="02020603050405020304" pitchFamily="18" charset="0"/>
              </a:rPr>
              <a:t>CONTINUOUS INTEGRATION AND CONTINUOUS DELIVERY USING </a:t>
            </a:r>
            <a:r>
              <a:rPr lang="en-US" altLang="en-US" sz="9000" dirty="0" err="1" smtClean="0">
                <a:solidFill>
                  <a:srgbClr val="CC3300"/>
                </a:solidFill>
                <a:latin typeface="Garamond" pitchFamily="18" charset="0"/>
                <a:ea typeface="+mj-ea"/>
                <a:cs typeface="Times New Roman" panose="02020603050405020304" pitchFamily="18" charset="0"/>
              </a:rPr>
              <a:t>DevOps</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altLang="en-US" sz="6000" dirty="0" smtClean="0">
                <a:solidFill>
                  <a:srgbClr val="CC3300"/>
                </a:solidFill>
                <a:latin typeface="Garamond" pitchFamily="18" charset="0"/>
                <a:ea typeface="+mj-ea"/>
                <a:cs typeface="Times New Roman" panose="02020603050405020304" pitchFamily="18" charset="0"/>
              </a:rPr>
              <a:t>Exp-3</a:t>
            </a: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smtClean="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a16="http://schemas.microsoft.com/office/drawing/2014/main" xmlns=""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a16="http://schemas.microsoft.com/office/drawing/2014/main" xmlns=""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smtClean="0">
                <a:solidFill>
                  <a:srgbClr val="F79646">
                    <a:lumMod val="50000"/>
                  </a:srgbClr>
                </a:solidFill>
                <a:latin typeface="Times New Roman" pitchFamily="18" charset="0"/>
                <a:cs typeface="Times New Roman" pitchFamily="18" charset="0"/>
              </a:rPr>
              <a:t>Devops</a:t>
            </a:r>
            <a:r>
              <a:rPr lang="en-US" sz="3200" b="1" dirty="0" smtClean="0">
                <a:solidFill>
                  <a:srgbClr val="F79646">
                    <a:lumMod val="50000"/>
                  </a:srgbClr>
                </a:solidFill>
                <a:latin typeface="Times New Roman" pitchFamily="18" charset="0"/>
                <a:cs typeface="Times New Roman" pitchFamily="18" charset="0"/>
              </a:rPr>
              <a:t> Tools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r>
              <a:rPr lang="en-US" sz="2400" dirty="0" smtClean="0"/>
              <a:t>3) </a:t>
            </a:r>
            <a:r>
              <a:rPr lang="en-US" sz="2400" dirty="0" err="1" smtClean="0"/>
              <a:t>Docker</a:t>
            </a:r>
            <a:endParaRPr lang="en-US" sz="2400" dirty="0" smtClean="0"/>
          </a:p>
          <a:p>
            <a:pPr>
              <a:buNone/>
            </a:pPr>
            <a:r>
              <a:rPr lang="en-US" sz="2400" dirty="0" smtClean="0"/>
              <a:t>    </a:t>
            </a:r>
            <a:r>
              <a:rPr lang="en-US" sz="2400" dirty="0" err="1" smtClean="0"/>
              <a:t>Docker</a:t>
            </a:r>
            <a:r>
              <a:rPr lang="en-US" sz="2400" dirty="0" smtClean="0"/>
              <a:t> is a high-end </a:t>
            </a:r>
            <a:r>
              <a:rPr lang="en-US" sz="2400" dirty="0" err="1" smtClean="0"/>
              <a:t>DevOps</a:t>
            </a:r>
            <a:r>
              <a:rPr lang="en-US" sz="2400" dirty="0" smtClean="0"/>
              <a:t> tool that allows building, ship, and run distributed applications on multiple systems. It also helps to assemble the apps quickly from the components, and it is typically suitable for container management.</a:t>
            </a:r>
          </a:p>
          <a:p>
            <a:pPr>
              <a:buNone/>
            </a:pPr>
            <a:r>
              <a:rPr lang="en-US" sz="2400" dirty="0" smtClean="0"/>
              <a:t>4) </a:t>
            </a:r>
            <a:r>
              <a:rPr lang="en-US" sz="2400" dirty="0" err="1" smtClean="0"/>
              <a:t>Nagios</a:t>
            </a:r>
            <a:endParaRPr lang="en-US" sz="2400" dirty="0" smtClean="0"/>
          </a:p>
          <a:p>
            <a:pPr>
              <a:buNone/>
            </a:pPr>
            <a:r>
              <a:rPr lang="en-US" sz="2400" dirty="0" smtClean="0"/>
              <a:t>	</a:t>
            </a:r>
            <a:r>
              <a:rPr lang="en-US" sz="2400" dirty="0" err="1" smtClean="0"/>
              <a:t>Nagios</a:t>
            </a:r>
            <a:r>
              <a:rPr lang="en-US" sz="2400" dirty="0" smtClean="0"/>
              <a:t> is one of the more useful tools for </a:t>
            </a:r>
            <a:r>
              <a:rPr lang="en-US" sz="2400" dirty="0" err="1" smtClean="0"/>
              <a:t>DevOps</a:t>
            </a:r>
            <a:r>
              <a:rPr lang="en-US" sz="2400" dirty="0" smtClean="0"/>
              <a:t>. It can determine the errors and rectify them with the help of network, infrastructure, server, and log monitoring systems.</a:t>
            </a:r>
          </a:p>
          <a:p>
            <a:pPr>
              <a:buNone/>
            </a:pPr>
            <a:r>
              <a:rPr lang="en-US" sz="2400" dirty="0" smtClean="0"/>
              <a:t>	It provides complete monitoring of desktop and server operating systems.</a:t>
            </a:r>
          </a:p>
          <a:p>
            <a:pPr>
              <a:buNone/>
            </a:pPr>
            <a:r>
              <a:rPr lang="en-US" sz="2400" dirty="0" smtClean="0"/>
              <a:t>	In the event of a failure, </a:t>
            </a:r>
            <a:r>
              <a:rPr lang="en-US" sz="2400" dirty="0" err="1" smtClean="0"/>
              <a:t>Nagios</a:t>
            </a:r>
            <a:r>
              <a:rPr lang="en-US" sz="2400" dirty="0" smtClean="0"/>
              <a:t> can alert technical staff of the problem, allowing them to begin remediation processes before outages affect business processes, end-users, or customers.</a:t>
            </a:r>
          </a:p>
          <a:p>
            <a:pPr>
              <a:buNone/>
            </a:pPr>
            <a:r>
              <a:rPr lang="en-US" sz="2400" dirty="0" smtClean="0"/>
              <a:t>5) CHEF</a:t>
            </a:r>
          </a:p>
          <a:p>
            <a:pPr>
              <a:buNone/>
            </a:pPr>
            <a:r>
              <a:rPr lang="en-US" sz="2400" dirty="0" smtClean="0"/>
              <a:t>	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a:t>
            </a:r>
          </a:p>
          <a:p>
            <a:pPr>
              <a:buNone/>
            </a:pPr>
            <a:endParaRPr lang="en-US" sz="2400" dirty="0" smtClean="0"/>
          </a:p>
          <a:p>
            <a:pPr>
              <a:buNone/>
            </a:pPr>
            <a:endParaRPr lang="en-US" sz="2400" dirty="0" smtClean="0"/>
          </a:p>
          <a:p>
            <a:pPr>
              <a:buNone/>
            </a:pPr>
            <a:endParaRPr lang="en-US" sz="2400" dirty="0" smtClean="0"/>
          </a:p>
          <a:p>
            <a:pPr>
              <a:buNone/>
            </a:pPr>
            <a:endParaRPr lang="en-IN" sz="2400"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b="1" dirty="0" err="1" smtClean="0">
                <a:solidFill>
                  <a:schemeClr val="accent6">
                    <a:lumMod val="50000"/>
                  </a:schemeClr>
                </a:solidFill>
                <a:latin typeface="Times New Roman" pitchFamily="18" charset="0"/>
                <a:cs typeface="Times New Roman" pitchFamily="18" charset="0"/>
              </a:rPr>
              <a:t>Devops</a:t>
            </a:r>
            <a:r>
              <a:rPr lang="en-US" b="1" dirty="0" smtClean="0">
                <a:solidFill>
                  <a:schemeClr val="accent6">
                    <a:lumMod val="50000"/>
                  </a:schemeClr>
                </a:solidFill>
                <a:latin typeface="Times New Roman" pitchFamily="18" charset="0"/>
                <a:cs typeface="Times New Roman" pitchFamily="18" charset="0"/>
              </a:rPr>
              <a:t> Tools</a:t>
            </a:r>
            <a:endParaRPr lang="en-US" dirty="0"/>
          </a:p>
        </p:txBody>
      </p:sp>
      <p:sp>
        <p:nvSpPr>
          <p:cNvPr id="11268" name="Rectangle 3"/>
          <p:cNvSpPr>
            <a:spLocks noGrp="1" noChangeArrowheads="1"/>
          </p:cNvSpPr>
          <p:nvPr>
            <p:ph type="body" idx="1"/>
          </p:nvPr>
        </p:nvSpPr>
        <p:spPr>
          <a:xfrm>
            <a:off x="507868" y="1371600"/>
            <a:ext cx="11071516" cy="5105400"/>
          </a:xfrm>
        </p:spPr>
        <p:txBody>
          <a:bodyPr>
            <a:normAutofit fontScale="92500" lnSpcReduction="20000"/>
          </a:bodyPr>
          <a:lstStyle/>
          <a:p>
            <a:pPr>
              <a:buNone/>
            </a:pPr>
            <a:r>
              <a:rPr lang="en-US" dirty="0" smtClean="0"/>
              <a:t>6) Jenkins</a:t>
            </a:r>
          </a:p>
          <a:p>
            <a:pPr>
              <a:buNone/>
            </a:pPr>
            <a:r>
              <a:rPr lang="en-US" dirty="0" smtClean="0"/>
              <a:t>	Jenkins is a </a:t>
            </a:r>
            <a:r>
              <a:rPr lang="en-US" dirty="0" err="1" smtClean="0"/>
              <a:t>DevOps</a:t>
            </a:r>
            <a:r>
              <a:rPr lang="en-US" dirty="0" smtClean="0"/>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pPr>
              <a:buNone/>
            </a:pPr>
            <a:r>
              <a:rPr lang="en-US" b="1" dirty="0" smtClean="0"/>
              <a:t>Features</a:t>
            </a:r>
            <a:endParaRPr lang="en-US" dirty="0" smtClean="0"/>
          </a:p>
          <a:p>
            <a:r>
              <a:rPr lang="en-US" dirty="0" smtClean="0"/>
              <a:t>Jenkins increases the scale of automation.</a:t>
            </a:r>
          </a:p>
          <a:p>
            <a:r>
              <a:rPr lang="en-US" dirty="0" smtClean="0"/>
              <a:t>It can easily set up and configure via a web interface.</a:t>
            </a:r>
          </a:p>
          <a:p>
            <a:r>
              <a:rPr lang="en-US" dirty="0" smtClean="0"/>
              <a:t>It can distribute the tasks across multiple machines, thereby increasing concurrency.</a:t>
            </a:r>
          </a:p>
          <a:p>
            <a:r>
              <a:rPr lang="en-US" dirty="0" smtClean="0"/>
              <a:t>It supports continuous integration and continuous delivery.</a:t>
            </a:r>
          </a:p>
          <a:p>
            <a:r>
              <a:rPr lang="en-US" dirty="0" smtClean="0"/>
              <a:t>It offers 400 </a:t>
            </a:r>
            <a:r>
              <a:rPr lang="en-US" dirty="0" err="1" smtClean="0"/>
              <a:t>plugins</a:t>
            </a:r>
            <a:r>
              <a:rPr lang="en-US" dirty="0" smtClean="0"/>
              <a:t> to support the building and testing any project virtually.</a:t>
            </a:r>
          </a:p>
          <a:p>
            <a:r>
              <a:rPr lang="en-US" dirty="0" smtClean="0"/>
              <a:t>It requires little maintenance and has a built-in GUI tool for easy updates.</a:t>
            </a:r>
          </a:p>
          <a:p>
            <a:pPr eaLnBrk="1" hangingPunct="1">
              <a:lnSpc>
                <a:spcPct val="110000"/>
              </a:lnSpc>
              <a:buNone/>
            </a:pP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pPr algn="ctr"/>
            <a:r>
              <a:rPr lang="en-US" b="1" dirty="0" err="1" smtClean="0">
                <a:solidFill>
                  <a:srgbClr val="F79646">
                    <a:lumMod val="50000"/>
                  </a:srgbClr>
                </a:solidFill>
                <a:latin typeface="Times New Roman" pitchFamily="18" charset="0"/>
                <a:cs typeface="Times New Roman" pitchFamily="18" charset="0"/>
              </a:rPr>
              <a:t>Devops</a:t>
            </a:r>
            <a:r>
              <a:rPr lang="en-US" b="1" dirty="0" smtClean="0">
                <a:solidFill>
                  <a:srgbClr val="F79646">
                    <a:lumMod val="50000"/>
                  </a:srgbClr>
                </a:solidFill>
                <a:latin typeface="Times New Roman" pitchFamily="18" charset="0"/>
                <a:cs typeface="Times New Roman" pitchFamily="18" charset="0"/>
              </a:rPr>
              <a:t> Tools</a:t>
            </a:r>
            <a:endParaRPr lang="en-US" dirty="0"/>
          </a:p>
        </p:txBody>
      </p:sp>
      <p:sp>
        <p:nvSpPr>
          <p:cNvPr id="13316" name="Rectangle 3"/>
          <p:cNvSpPr>
            <a:spLocks noGrp="1" noChangeArrowheads="1"/>
          </p:cNvSpPr>
          <p:nvPr>
            <p:ph type="body" idx="4294967295"/>
          </p:nvPr>
        </p:nvSpPr>
        <p:spPr>
          <a:xfrm>
            <a:off x="406294" y="1371600"/>
            <a:ext cx="11173090" cy="4953000"/>
          </a:xfrm>
        </p:spPr>
        <p:txBody>
          <a:bodyPr>
            <a:normAutofit lnSpcReduction="10000"/>
          </a:bodyPr>
          <a:lstStyle/>
          <a:p>
            <a:pPr>
              <a:buNone/>
            </a:pPr>
            <a:r>
              <a:rPr lang="en-US" sz="2400" dirty="0" smtClean="0"/>
              <a:t>7) </a:t>
            </a:r>
            <a:r>
              <a:rPr lang="en-US" sz="2400" dirty="0" err="1" smtClean="0"/>
              <a:t>Git</a:t>
            </a:r>
            <a:endParaRPr lang="en-US" sz="2400" dirty="0" smtClean="0"/>
          </a:p>
          <a:p>
            <a:r>
              <a:rPr lang="en-US" sz="2400" dirty="0" err="1" smtClean="0"/>
              <a:t>Git</a:t>
            </a:r>
            <a:r>
              <a:rPr lang="en-US" sz="2400" dirty="0" smtClean="0"/>
              <a: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a:t>
            </a:r>
            <a:r>
              <a:rPr lang="en-US" sz="2400" dirty="0" err="1" smtClean="0"/>
              <a:t>DevOps</a:t>
            </a:r>
            <a:r>
              <a:rPr lang="en-US" sz="2400" dirty="0" smtClean="0"/>
              <a:t> tool.</a:t>
            </a:r>
          </a:p>
          <a:p>
            <a:pPr>
              <a:buNone/>
            </a:pPr>
            <a:r>
              <a:rPr lang="en-US" sz="2400" dirty="0" smtClean="0"/>
              <a:t>Features:</a:t>
            </a:r>
          </a:p>
          <a:p>
            <a:r>
              <a:rPr lang="en-US" sz="2400" dirty="0" smtClean="0"/>
              <a:t>It is a free open source tool.</a:t>
            </a:r>
          </a:p>
          <a:p>
            <a:r>
              <a:rPr lang="en-US" sz="2400" dirty="0" smtClean="0"/>
              <a:t>It allows distributed development.</a:t>
            </a:r>
          </a:p>
          <a:p>
            <a:r>
              <a:rPr lang="en-US" sz="2400" dirty="0" smtClean="0"/>
              <a:t>It supports the pull request.</a:t>
            </a:r>
          </a:p>
          <a:p>
            <a:r>
              <a:rPr lang="en-US" sz="2400" dirty="0" smtClean="0"/>
              <a:t>It enables a faster release cycle.</a:t>
            </a:r>
          </a:p>
          <a:p>
            <a:r>
              <a:rPr lang="en-US" sz="2400" dirty="0" err="1" smtClean="0"/>
              <a:t>Git</a:t>
            </a:r>
            <a:r>
              <a:rPr lang="en-US" sz="2400" dirty="0" smtClean="0"/>
              <a:t> is very scalable.</a:t>
            </a:r>
          </a:p>
          <a:p>
            <a:r>
              <a:rPr lang="en-US" sz="2400" dirty="0" smtClean="0"/>
              <a:t>It is very secure and completes the tasks very fast.</a:t>
            </a:r>
          </a:p>
          <a:p>
            <a:pPr>
              <a:buNone/>
            </a:pPr>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US" b="1" dirty="0" err="1" smtClean="0">
                <a:solidFill>
                  <a:srgbClr val="F79646">
                    <a:lumMod val="50000"/>
                  </a:srgbClr>
                </a:solidFill>
                <a:latin typeface="Times New Roman" pitchFamily="18" charset="0"/>
                <a:cs typeface="Times New Roman" pitchFamily="18" charset="0"/>
              </a:rPr>
              <a:t>Devops</a:t>
            </a:r>
            <a:r>
              <a:rPr lang="en-US" b="1" dirty="0" smtClean="0">
                <a:solidFill>
                  <a:srgbClr val="F79646">
                    <a:lumMod val="50000"/>
                  </a:srgbClr>
                </a:solidFill>
                <a:latin typeface="Times New Roman" pitchFamily="18" charset="0"/>
                <a:cs typeface="Times New Roman" pitchFamily="18" charset="0"/>
              </a:rPr>
              <a:t> Tools</a:t>
            </a:r>
            <a:endParaRPr lang="en-US" b="1" dirty="0"/>
          </a:p>
        </p:txBody>
      </p:sp>
      <p:sp>
        <p:nvSpPr>
          <p:cNvPr id="3076" name="Rectangle 3"/>
          <p:cNvSpPr>
            <a:spLocks noGrp="1" noChangeArrowheads="1"/>
          </p:cNvSpPr>
          <p:nvPr>
            <p:ph type="body" idx="1"/>
          </p:nvPr>
        </p:nvSpPr>
        <p:spPr>
          <a:xfrm>
            <a:off x="684212" y="1428737"/>
            <a:ext cx="11049000" cy="4500593"/>
          </a:xfrm>
        </p:spPr>
        <p:txBody>
          <a:bodyPr/>
          <a:lstStyle/>
          <a:p>
            <a:pPr>
              <a:buNone/>
            </a:pPr>
            <a:r>
              <a:rPr lang="en-US" sz="2400" dirty="0" smtClean="0"/>
              <a:t>8) Selenium</a:t>
            </a:r>
          </a:p>
          <a:p>
            <a:pPr>
              <a:buNone/>
            </a:pPr>
            <a:r>
              <a:rPr lang="en-US" sz="2400" smtClean="0"/>
              <a:t>	Selenium </a:t>
            </a:r>
            <a:r>
              <a:rPr lang="en-US" sz="2400" dirty="0" smtClean="0"/>
              <a:t>is a portable software testing framework for web applications. It provides an easy interface for developing automated tests.</a:t>
            </a:r>
          </a:p>
          <a:p>
            <a:pPr>
              <a:buNone/>
            </a:pPr>
            <a:r>
              <a:rPr lang="en-US" sz="2400" b="1" dirty="0" smtClean="0"/>
              <a:t>Features</a:t>
            </a:r>
            <a:endParaRPr lang="en-US" sz="2400" dirty="0" smtClean="0"/>
          </a:p>
          <a:p>
            <a:r>
              <a:rPr lang="en-US" sz="2400" dirty="0" smtClean="0"/>
              <a:t>It is a free open source tool.</a:t>
            </a:r>
          </a:p>
          <a:p>
            <a:r>
              <a:rPr lang="en-US" sz="2400" dirty="0" smtClean="0"/>
              <a:t>It supports multiplatform for testing, such as Android and </a:t>
            </a:r>
            <a:r>
              <a:rPr lang="en-US" sz="2400" dirty="0" err="1" smtClean="0"/>
              <a:t>ios</a:t>
            </a:r>
            <a:r>
              <a:rPr lang="en-US" sz="2400" dirty="0" smtClean="0"/>
              <a:t>.</a:t>
            </a:r>
          </a:p>
          <a:p>
            <a:r>
              <a:rPr lang="en-US" sz="2400" dirty="0" smtClean="0"/>
              <a:t>It is easy to build a keyword-driven framework for a </a:t>
            </a:r>
            <a:r>
              <a:rPr lang="en-US" sz="2400" dirty="0" err="1" smtClean="0"/>
              <a:t>WebDriver</a:t>
            </a:r>
            <a:r>
              <a:rPr lang="en-US" sz="2400" dirty="0" smtClean="0"/>
              <a:t>.</a:t>
            </a:r>
          </a:p>
          <a:p>
            <a:r>
              <a:rPr lang="en-US" sz="2400" dirty="0" smtClean="0"/>
              <a:t>It creates robust browser-based regression automation suites and tests.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a:r>
              <a:rPr lang="en-US" b="1" dirty="0" err="1" smtClean="0">
                <a:solidFill>
                  <a:srgbClr val="F79646">
                    <a:lumMod val="50000"/>
                  </a:srgbClr>
                </a:solidFill>
                <a:latin typeface="Times New Roman" pitchFamily="18" charset="0"/>
                <a:cs typeface="Times New Roman" pitchFamily="18" charset="0"/>
              </a:rPr>
              <a:t>Devops</a:t>
            </a:r>
            <a:r>
              <a:rPr lang="en-US" b="1" dirty="0" smtClean="0">
                <a:solidFill>
                  <a:srgbClr val="F79646">
                    <a:lumMod val="50000"/>
                  </a:srgbClr>
                </a:solidFill>
                <a:latin typeface="Times New Roman" pitchFamily="18" charset="0"/>
                <a:cs typeface="Times New Roman" pitchFamily="18" charset="0"/>
              </a:rPr>
              <a:t> Tools</a:t>
            </a:r>
            <a:endParaRPr lang="en-US" dirty="0">
              <a:solidFill>
                <a:srgbClr val="170981"/>
              </a:solidFill>
            </a:endParaRPr>
          </a:p>
        </p:txBody>
      </p:sp>
      <p:sp>
        <p:nvSpPr>
          <p:cNvPr id="17413" name="Rectangle 3"/>
          <p:cNvSpPr>
            <a:spLocks noGrp="1" noChangeArrowheads="1"/>
          </p:cNvSpPr>
          <p:nvPr>
            <p:ph type="body" idx="1"/>
          </p:nvPr>
        </p:nvSpPr>
        <p:spPr>
          <a:xfrm>
            <a:off x="406294" y="1066800"/>
            <a:ext cx="11376237" cy="5410200"/>
          </a:xfrm>
        </p:spPr>
        <p:txBody>
          <a:bodyPr>
            <a:normAutofit fontScale="77500" lnSpcReduction="20000"/>
          </a:bodyPr>
          <a:lstStyle/>
          <a:p>
            <a:pPr marL="101600" lvl="1">
              <a:lnSpc>
                <a:spcPct val="130000"/>
              </a:lnSpc>
            </a:pPr>
            <a:r>
              <a:rPr lang="en-US" sz="2000" dirty="0" smtClean="0"/>
              <a:t>9) </a:t>
            </a:r>
            <a:r>
              <a:rPr lang="en-US" sz="2000" dirty="0" err="1" smtClean="0"/>
              <a:t>SonarQube</a:t>
            </a:r>
            <a:r>
              <a:rPr lang="en-US" sz="2000" dirty="0" smtClean="0"/>
              <a:t> :</a:t>
            </a:r>
          </a:p>
          <a:p>
            <a:pPr marL="101600" lvl="1">
              <a:lnSpc>
                <a:spcPct val="130000"/>
              </a:lnSpc>
            </a:pPr>
            <a:r>
              <a:rPr lang="en-US" sz="2000" dirty="0" smtClean="0"/>
              <a:t>It is an open-source platform developed by </a:t>
            </a:r>
            <a:r>
              <a:rPr lang="en-US" sz="2000" dirty="0" err="1" smtClean="0"/>
              <a:t>SonarSource</a:t>
            </a:r>
            <a:r>
              <a:rPr lang="en-US" sz="2000" dirty="0" smtClean="0"/>
              <a:t> for </a:t>
            </a:r>
            <a:r>
              <a:rPr lang="en-US" sz="2000" b="1" dirty="0" smtClean="0"/>
              <a:t>continuous inspection of code quality</a:t>
            </a:r>
            <a:r>
              <a:rPr lang="en-US" sz="2000" dirty="0" smtClean="0"/>
              <a:t>. Sonar does static code analysis, which provides a detailed report of bugs, code smells, vulnerabilities, code duplications.</a:t>
            </a:r>
          </a:p>
          <a:p>
            <a:pPr marL="101600" lvl="1">
              <a:lnSpc>
                <a:spcPct val="130000"/>
              </a:lnSpc>
            </a:pPr>
            <a:r>
              <a:rPr lang="en-US" sz="2000" b="1" dirty="0" smtClean="0"/>
              <a:t>Features:</a:t>
            </a:r>
          </a:p>
          <a:p>
            <a:r>
              <a:rPr lang="en-US" b="1" dirty="0" smtClean="0"/>
              <a:t>Sustainability</a:t>
            </a:r>
            <a:r>
              <a:rPr lang="en-US" dirty="0" smtClean="0"/>
              <a:t> - Reduces complexity, possible vulnerabilities, and code duplications, </a:t>
            </a:r>
            <a:r>
              <a:rPr lang="en-US" dirty="0" err="1" smtClean="0"/>
              <a:t>optimising</a:t>
            </a:r>
            <a:r>
              <a:rPr lang="en-US" dirty="0" smtClean="0"/>
              <a:t> the life of applications.</a:t>
            </a:r>
          </a:p>
          <a:p>
            <a:r>
              <a:rPr lang="en-US" b="1" dirty="0" smtClean="0"/>
              <a:t>Increase productivity</a:t>
            </a:r>
            <a:r>
              <a:rPr lang="en-US" dirty="0" smtClean="0"/>
              <a:t> - Reduces the scale, cost of maintenance, and risk of the application; as such, it removes the need to spend more time changing the code</a:t>
            </a:r>
          </a:p>
          <a:p>
            <a:r>
              <a:rPr lang="en-US" b="1" dirty="0" smtClean="0"/>
              <a:t>Quality code</a:t>
            </a:r>
            <a:r>
              <a:rPr lang="en-US" dirty="0" smtClean="0"/>
              <a:t> - Code quality control is an inseparable part of the process of software development.</a:t>
            </a:r>
          </a:p>
          <a:p>
            <a:r>
              <a:rPr lang="en-US" b="1" dirty="0" smtClean="0"/>
              <a:t>Detect Errors</a:t>
            </a:r>
            <a:r>
              <a:rPr lang="en-US" dirty="0" smtClean="0"/>
              <a:t> - Detects errors in the code and alerts developers to fix them automatically before submitting them for output.</a:t>
            </a:r>
          </a:p>
          <a:p>
            <a:r>
              <a:rPr lang="en-US" b="1" dirty="0" smtClean="0"/>
              <a:t>Increase consistency</a:t>
            </a:r>
            <a:r>
              <a:rPr lang="en-US" dirty="0" smtClean="0"/>
              <a:t> - Determines where the code criteria are breached and enhances the quality</a:t>
            </a:r>
          </a:p>
          <a:p>
            <a:r>
              <a:rPr lang="en-US" b="1" dirty="0" smtClean="0"/>
              <a:t>Business scaling</a:t>
            </a:r>
            <a:r>
              <a:rPr lang="en-US" dirty="0" smtClean="0"/>
              <a:t> - No restriction on the number of projects to be evaluated</a:t>
            </a:r>
          </a:p>
          <a:p>
            <a:r>
              <a:rPr lang="en-US" b="1" dirty="0" smtClean="0"/>
              <a:t>Enhance developer skills</a:t>
            </a:r>
            <a:r>
              <a:rPr lang="en-US" dirty="0" smtClean="0"/>
              <a:t> - Regular feedback on quality problems helps developers to improve their coding skills</a:t>
            </a:r>
          </a:p>
          <a:p>
            <a:pPr marL="101600" lvl="1">
              <a:lnSpc>
                <a:spcPct val="130000"/>
              </a:lnSpc>
            </a:pPr>
            <a:endParaRPr lang="en-US" sz="2000" b="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Maven</a:t>
            </a:r>
          </a:p>
          <a:p>
            <a:r>
              <a:rPr lang="en-US" dirty="0" smtClean="0">
                <a:hlinkClick r:id="rId2" tooltip="Maven"/>
              </a:rPr>
              <a:t>Maven</a:t>
            </a:r>
            <a:r>
              <a:rPr lang="en-US" dirty="0" smtClean="0"/>
              <a:t> is one of the important </a:t>
            </a:r>
            <a:r>
              <a:rPr lang="en-US" dirty="0" err="1" smtClean="0"/>
              <a:t>DevOps</a:t>
            </a:r>
            <a:r>
              <a:rPr lang="en-US" dirty="0" smtClean="0"/>
              <a:t> tools for building projects. Unlike the ANT build system, Apache Maven is more than just an automation build framework. It is also designed to manage reporting, documentation, distribution, releases, and dependencies processes. Written in Java language, Maven can build and manage projects written in </a:t>
            </a:r>
            <a:r>
              <a:rPr lang="en-US" dirty="0" smtClean="0">
                <a:hlinkClick r:id="rId3" tooltip="Java"/>
              </a:rPr>
              <a:t>Java</a:t>
            </a:r>
            <a:r>
              <a:rPr lang="en-US" dirty="0" smtClean="0"/>
              <a:t> or</a:t>
            </a:r>
            <a:r>
              <a:rPr lang="en-US" dirty="0" smtClean="0">
                <a:hlinkClick r:id="rId4" tooltip="C#"/>
              </a:rPr>
              <a:t> C#</a:t>
            </a:r>
            <a:r>
              <a:rPr lang="en-US" dirty="0" smtClean="0"/>
              <a:t>, </a:t>
            </a:r>
            <a:r>
              <a:rPr lang="en-US" dirty="0" smtClean="0">
                <a:hlinkClick r:id="rId5" tooltip="Ruby"/>
              </a:rPr>
              <a:t>Ruby</a:t>
            </a:r>
            <a:r>
              <a:rPr lang="en-US" dirty="0" smtClean="0"/>
              <a:t>, </a:t>
            </a:r>
            <a:r>
              <a:rPr lang="en-US" dirty="0" err="1" smtClean="0">
                <a:hlinkClick r:id="rId6" tooltip="Scala"/>
              </a:rPr>
              <a:t>Scala</a:t>
            </a:r>
            <a:r>
              <a:rPr lang="en-US" dirty="0" smtClean="0"/>
              <a:t>, and other languages using project object model (POM) </a:t>
            </a:r>
            <a:r>
              <a:rPr lang="en-US" dirty="0" err="1" smtClean="0"/>
              <a:t>plugins</a:t>
            </a:r>
            <a:r>
              <a:rPr lang="en-US" dirty="0" smtClean="0"/>
              <a:t>. </a:t>
            </a:r>
          </a:p>
          <a:p>
            <a:pPr>
              <a:buNone/>
            </a:pPr>
            <a:endParaRPr lang="en-US" dirty="0"/>
          </a:p>
        </p:txBody>
      </p:sp>
      <p:sp>
        <p:nvSpPr>
          <p:cNvPr id="3" name="Title 2"/>
          <p:cNvSpPr>
            <a:spLocks noGrp="1"/>
          </p:cNvSpPr>
          <p:nvPr>
            <p:ph type="title"/>
          </p:nvPr>
        </p:nvSpPr>
        <p:spPr/>
        <p:txBody>
          <a:bodyPr/>
          <a:lstStyle/>
          <a:p>
            <a:pPr algn="ctr"/>
            <a:r>
              <a:rPr lang="en-US" dirty="0" err="1" smtClean="0"/>
              <a:t>Devops</a:t>
            </a:r>
            <a:r>
              <a:rPr lang="en-US" dirty="0" smtClean="0"/>
              <a:t> Tools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t> 	</a:t>
            </a:r>
            <a:r>
              <a:rPr lang="en-US" b="1" dirty="0" err="1" smtClean="0"/>
              <a:t>DevOps</a:t>
            </a:r>
            <a:endParaRPr lang="en-US" b="1" dirty="0"/>
          </a:p>
        </p:txBody>
      </p:sp>
      <p:sp>
        <p:nvSpPr>
          <p:cNvPr id="4100" name="Rectangle 3"/>
          <p:cNvSpPr>
            <a:spLocks noGrp="1" noChangeArrowheads="1"/>
          </p:cNvSpPr>
          <p:nvPr>
            <p:ph type="body" idx="1"/>
          </p:nvPr>
        </p:nvSpPr>
        <p:spPr>
          <a:xfrm>
            <a:off x="507867" y="1295400"/>
            <a:ext cx="10969943" cy="5257800"/>
          </a:xfrm>
        </p:spPr>
        <p:txBody>
          <a:bodyPr>
            <a:normAutofit/>
          </a:bodyPr>
          <a:lstStyle/>
          <a:p>
            <a:pPr marL="0" indent="0" algn="just">
              <a:spcBef>
                <a:spcPts val="0"/>
              </a:spcBef>
            </a:pPr>
            <a:r>
              <a:rPr lang="en-US" sz="1800" dirty="0" smtClean="0">
                <a:solidFill>
                  <a:schemeClr val="dk1"/>
                </a:solidFill>
                <a:latin typeface="Century Gothic"/>
                <a:ea typeface="Century Gothic"/>
                <a:cs typeface="Century Gothic"/>
                <a:sym typeface="Century Gothic"/>
              </a:rPr>
              <a:t>The word </a:t>
            </a: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is a combination of two words that is development and operations. This is a culture that promotes the collaboration between development team and the operations team. With the help of </a:t>
            </a: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The applications can be delivered faster and serve their customer needs nicely. </a:t>
            </a:r>
            <a:endParaRPr lang="en-US" sz="1800" dirty="0" smtClean="0"/>
          </a:p>
          <a:p>
            <a:pPr>
              <a:lnSpc>
                <a:spcPct val="150000"/>
              </a:lnSpc>
              <a:tabLst>
                <a:tab pos="6178550" algn="l"/>
              </a:tabLst>
            </a:pP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is the effective collaboration between Development and IT operations. It is not possible to understand </a:t>
            </a: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without knowing </a:t>
            </a: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lifecycle. The important phase of  </a:t>
            </a:r>
            <a:r>
              <a:rPr lang="en-US" sz="1800" dirty="0" err="1" smtClean="0">
                <a:solidFill>
                  <a:schemeClr val="dk1"/>
                </a:solidFill>
                <a:latin typeface="Century Gothic"/>
                <a:ea typeface="Century Gothic"/>
                <a:cs typeface="Century Gothic"/>
                <a:sym typeface="Century Gothic"/>
              </a:rPr>
              <a:t>DevOps</a:t>
            </a:r>
            <a:r>
              <a:rPr lang="en-US" sz="1800" dirty="0" smtClean="0">
                <a:solidFill>
                  <a:schemeClr val="dk1"/>
                </a:solidFill>
                <a:latin typeface="Century Gothic"/>
                <a:ea typeface="Century Gothic"/>
                <a:cs typeface="Century Gothic"/>
                <a:sym typeface="Century Gothic"/>
              </a:rPr>
              <a:t> life cycle are shown below that promotes continuous integration and continuous monitoring</a:t>
            </a:r>
            <a:r>
              <a:rPr lang="en-US" sz="2400" dirty="0" smtClean="0">
                <a:solidFill>
                  <a:schemeClr val="dk1"/>
                </a:solidFill>
                <a:latin typeface="Century Gothic"/>
                <a:ea typeface="Century Gothic"/>
                <a:cs typeface="Century Gothic"/>
                <a:sym typeface="Century Gothic"/>
              </a:rPr>
              <a:t>.</a:t>
            </a:r>
            <a:endParaRPr lang="en-US" sz="1600" dirty="0" smtClean="0"/>
          </a:p>
          <a:p>
            <a:pPr>
              <a:lnSpc>
                <a:spcPct val="150000"/>
              </a:lnSpc>
              <a:buNone/>
              <a:tabLst>
                <a:tab pos="6178550" algn="l"/>
              </a:tabLst>
            </a:pPr>
            <a:endParaRPr lang="en-US" sz="2400" dirty="0" smtClean="0"/>
          </a:p>
          <a:p>
            <a:pPr>
              <a:lnSpc>
                <a:spcPct val="150000"/>
              </a:lnSpc>
              <a:buNone/>
              <a:tabLst>
                <a:tab pos="6178550" algn="l"/>
              </a:tabLst>
            </a:pPr>
            <a:endParaRPr lang="en-US" sz="2400" dirty="0" smtClean="0"/>
          </a:p>
          <a:p>
            <a:pPr>
              <a:lnSpc>
                <a:spcPct val="150000"/>
              </a:lnSpc>
              <a:buNone/>
              <a:tabLst>
                <a:tab pos="6178550" algn="l"/>
              </a:tabLst>
            </a:pPr>
            <a:endParaRPr lang="en-US" sz="2400" dirty="0" smtClean="0"/>
          </a:p>
          <a:p>
            <a:pPr>
              <a:lnSpc>
                <a:spcPct val="150000"/>
              </a:lnSpc>
              <a:buNone/>
              <a:tabLst>
                <a:tab pos="6178550" algn="l"/>
              </a:tabLst>
            </a:pPr>
            <a:endParaRPr lang="en-US" sz="2400" dirty="0" smtClean="0"/>
          </a:p>
          <a:p>
            <a:pPr>
              <a:lnSpc>
                <a:spcPct val="150000"/>
              </a:lnSpc>
              <a:buNone/>
              <a:tabLst>
                <a:tab pos="6178550" algn="l"/>
              </a:tabLst>
            </a:pPr>
            <a:endParaRPr lang="en-US" sz="2400" dirty="0" smtClean="0"/>
          </a:p>
          <a:p>
            <a:pPr>
              <a:lnSpc>
                <a:spcPct val="150000"/>
              </a:lnSpc>
              <a:buNone/>
              <a:tabLst>
                <a:tab pos="6178550" algn="l"/>
              </a:tabLst>
            </a:pPr>
            <a:endParaRPr lang="en-US" sz="2400" dirty="0" smtClean="0"/>
          </a:p>
        </p:txBody>
      </p:sp>
      <p:pic>
        <p:nvPicPr>
          <p:cNvPr id="6" name="Shape 76"/>
          <p:cNvPicPr preferRelativeResize="0"/>
          <p:nvPr/>
        </p:nvPicPr>
        <p:blipFill rotWithShape="1">
          <a:blip r:embed="rId3">
            <a:alphaModFix/>
          </a:blip>
          <a:srcRect/>
          <a:stretch/>
        </p:blipFill>
        <p:spPr>
          <a:xfrm>
            <a:off x="1165190" y="4500570"/>
            <a:ext cx="3714776" cy="1643074"/>
          </a:xfrm>
          <a:prstGeom prst="roundRect">
            <a:avLst>
              <a:gd name="adj" fmla="val 8594"/>
            </a:avLst>
          </a:prstGeom>
          <a:solidFill>
            <a:srgbClr val="ECECEC"/>
          </a:solidFill>
          <a:ln>
            <a:noFill/>
          </a:ln>
          <a:effectLst>
            <a:reflection stA="38000" endPos="28000" dist="5000" dir="5400000" sy="-100000" algn="bl" rotWithShape="0"/>
          </a:effectLst>
        </p:spPr>
      </p:pic>
      <p:pic>
        <p:nvPicPr>
          <p:cNvPr id="8" name="Picture 7" descr="devops-tutorial-2.png"/>
          <p:cNvPicPr>
            <a:picLocks noChangeAspect="1"/>
          </p:cNvPicPr>
          <p:nvPr/>
        </p:nvPicPr>
        <p:blipFill>
          <a:blip r:embed="rId4"/>
          <a:stretch>
            <a:fillRect/>
          </a:stretch>
        </p:blipFill>
        <p:spPr>
          <a:xfrm>
            <a:off x="6880230" y="4086230"/>
            <a:ext cx="3786214" cy="2271728"/>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indent="-514350">
              <a:buAutoNum type="arabicParenR"/>
            </a:pPr>
            <a:r>
              <a:rPr lang="en-US" dirty="0" smtClean="0"/>
              <a:t>Build: With </a:t>
            </a:r>
            <a:r>
              <a:rPr lang="en-US" dirty="0" err="1" smtClean="0"/>
              <a:t>DevOps</a:t>
            </a:r>
            <a:r>
              <a:rPr lang="en-US" dirty="0" smtClean="0"/>
              <a:t>, the usage of cloud, sharing of resources comes into the picture, and the build is dependent upon the user's need, which is a mechanism to control the usage of resources or capacity.</a:t>
            </a:r>
          </a:p>
          <a:p>
            <a:pPr marL="514350" indent="-514350">
              <a:buFont typeface="Arial" panose="020B0604020202020204" pitchFamily="34" charset="0"/>
              <a:buAutoNum type="arabicParenR"/>
            </a:pPr>
            <a:r>
              <a:rPr lang="en-US" dirty="0" smtClean="0"/>
              <a:t>Code: Many good practices such as </a:t>
            </a:r>
            <a:r>
              <a:rPr lang="en-US" dirty="0" err="1" smtClean="0"/>
              <a:t>Git</a:t>
            </a:r>
            <a:r>
              <a:rPr lang="en-US" dirty="0" smtClean="0"/>
              <a: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a:t>
            </a:r>
            <a:r>
              <a:rPr lang="en-US" b="1" dirty="0" smtClean="0"/>
              <a:t>files, folders</a:t>
            </a:r>
            <a:r>
              <a:rPr lang="en-US" dirty="0" smtClean="0"/>
              <a:t>, etc. And they can be reused.</a:t>
            </a:r>
          </a:p>
          <a:p>
            <a:pPr marL="514350" indent="-514350">
              <a:buFont typeface="Arial" panose="020B0604020202020204" pitchFamily="34" charset="0"/>
              <a:buAutoNum type="arabicParenR"/>
            </a:pPr>
            <a:r>
              <a:rPr lang="en-US" dirty="0" smtClean="0"/>
              <a:t>Test: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p>
          <a:p>
            <a:pPr marL="514350" indent="-514350">
              <a:buAutoNum type="arabicParenR" startAt="4"/>
            </a:pPr>
            <a:r>
              <a:rPr lang="en-US" dirty="0" smtClean="0"/>
              <a:t>Plan: </a:t>
            </a:r>
            <a:r>
              <a:rPr lang="en-US" dirty="0" err="1" smtClean="0"/>
              <a:t>DevOps</a:t>
            </a:r>
            <a:r>
              <a:rPr lang="en-US" dirty="0" smtClean="0"/>
              <a:t> use Agile methodology to plan the development. With the operations      and development team in sync, it helps in organizing the work to plan accordingly to increase productivity.</a:t>
            </a:r>
          </a:p>
          <a:p>
            <a:pPr marL="514350" indent="-514350">
              <a:buFont typeface="Arial" panose="020B0604020202020204" pitchFamily="34" charset="0"/>
              <a:buAutoNum type="arabicParenR" startAt="6"/>
            </a:pPr>
            <a:endParaRPr lang="en-US" dirty="0" smtClean="0"/>
          </a:p>
          <a:p>
            <a:pPr marL="514350" indent="-514350">
              <a:buFont typeface="Arial" panose="020B0604020202020204" pitchFamily="34" charset="0"/>
              <a:buAutoNum type="arabicParenR" startAt="4"/>
            </a:pPr>
            <a:endParaRPr lang="en-US" dirty="0" smtClean="0"/>
          </a:p>
          <a:p>
            <a:pPr marL="514350" indent="-514350">
              <a:buAutoNum type="arabicParenR" startAt="4"/>
            </a:pPr>
            <a:endParaRPr lang="en-US" dirty="0" smtClean="0"/>
          </a:p>
          <a:p>
            <a:pPr marL="514350" indent="-514350">
              <a:buFont typeface="Arial" panose="020B0604020202020204" pitchFamily="34" charset="0"/>
              <a:buAutoNum type="arabicParenR"/>
            </a:pPr>
            <a:endParaRPr lang="en-US" dirty="0" smtClean="0"/>
          </a:p>
          <a:p>
            <a:pPr marL="514350" indent="-514350">
              <a:buFont typeface="Arial" panose="020B0604020202020204" pitchFamily="34" charset="0"/>
              <a:buAutoNum type="arabicParenR"/>
            </a:pPr>
            <a:endParaRPr lang="en-US" dirty="0" smtClean="0"/>
          </a:p>
          <a:p>
            <a:pPr marL="514350" indent="-514350">
              <a:buAutoNum type="arabicParenR"/>
            </a:pPr>
            <a:endParaRPr lang="en-US" dirty="0" smtClean="0"/>
          </a:p>
          <a:p>
            <a:pPr>
              <a:buNone/>
            </a:pPr>
            <a:endParaRPr lang="en-US" dirty="0"/>
          </a:p>
        </p:txBody>
      </p:sp>
      <p:sp>
        <p:nvSpPr>
          <p:cNvPr id="3" name="Title 2"/>
          <p:cNvSpPr>
            <a:spLocks noGrp="1"/>
          </p:cNvSpPr>
          <p:nvPr>
            <p:ph type="title"/>
          </p:nvPr>
        </p:nvSpPr>
        <p:spPr/>
        <p:txBody>
          <a:bodyPr/>
          <a:lstStyle/>
          <a:p>
            <a:pPr algn="ctr"/>
            <a:r>
              <a:rPr lang="en-US" dirty="0" err="1" smtClean="0"/>
              <a:t>Devops</a:t>
            </a:r>
            <a:r>
              <a:rPr lang="en-US" dirty="0" smtClean="0"/>
              <a:t> Life Cycle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indent="-514350">
              <a:buFont typeface="Arial" panose="020B0604020202020204" pitchFamily="34" charset="0"/>
              <a:buAutoNum type="arabicParenR" startAt="4"/>
            </a:pPr>
            <a:r>
              <a:rPr lang="en-US" dirty="0" smtClean="0"/>
              <a:t>Monitor: 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a:t>
            </a:r>
            <a:r>
              <a:rPr lang="en-US" b="1" dirty="0" err="1" smtClean="0"/>
              <a:t>Splunk</a:t>
            </a:r>
            <a:r>
              <a:rPr lang="en-US" dirty="0" smtClean="0"/>
              <a:t>.</a:t>
            </a:r>
          </a:p>
          <a:p>
            <a:pPr marL="514350" indent="-514350">
              <a:buAutoNum type="arabicParenR" startAt="6"/>
            </a:pPr>
            <a:r>
              <a:rPr lang="en-US" dirty="0" smtClean="0"/>
              <a:t>Deploy: Many systems can support the scheduler for automated deployment. The cloud management platform enables users to capture accurate insights and view the optimization scenario, analytics on trends by the deployment of dashboards.</a:t>
            </a:r>
          </a:p>
          <a:p>
            <a:pPr marL="514350" indent="-514350">
              <a:buFont typeface="Arial" panose="020B0604020202020204" pitchFamily="34" charset="0"/>
              <a:buAutoNum type="arabicParenR" startAt="6"/>
            </a:pPr>
            <a:r>
              <a:rPr lang="en-US" dirty="0" smtClean="0"/>
              <a:t>Operate: </a:t>
            </a:r>
            <a:r>
              <a:rPr lang="en-US" dirty="0" err="1" smtClean="0"/>
              <a:t>DevOps</a:t>
            </a:r>
            <a:r>
              <a:rPr lang="en-US" dirty="0" smtClean="0"/>
              <a:t>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p>
          <a:p>
            <a:pPr marL="514350" indent="-514350">
              <a:buFont typeface="Arial" panose="020B0604020202020204" pitchFamily="34" charset="0"/>
              <a:buAutoNum type="arabicParenR" startAt="6"/>
            </a:pPr>
            <a:r>
              <a:rPr lang="en-US" dirty="0" smtClean="0"/>
              <a:t>Release: 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DevOps</a:t>
            </a:r>
            <a:r>
              <a:rPr lang="en-US" dirty="0" smtClean="0"/>
              <a:t> Lifecycle</a:t>
            </a:r>
            <a:endParaRPr lang="en-US" dirty="0"/>
          </a:p>
        </p:txBody>
      </p:sp>
      <p:sp>
        <p:nvSpPr>
          <p:cNvPr id="4" name="Content Placeholder 3"/>
          <p:cNvSpPr>
            <a:spLocks noGrp="1"/>
          </p:cNvSpPr>
          <p:nvPr>
            <p:ph idx="1"/>
          </p:nvPr>
        </p:nvSpPr>
        <p:spPr/>
        <p:txBody>
          <a:bodyPr>
            <a:normAutofit fontScale="62500" lnSpcReduction="20000"/>
          </a:bodyPr>
          <a:lstStyle/>
          <a:p>
            <a:pPr marL="514350" indent="-514350">
              <a:buNone/>
            </a:pPr>
            <a:r>
              <a:rPr lang="en-US" dirty="0" smtClean="0"/>
              <a:t>1</a:t>
            </a:r>
            <a:r>
              <a:rPr lang="en-US" sz="3800" dirty="0" smtClean="0"/>
              <a:t>) Continuous </a:t>
            </a:r>
            <a:r>
              <a:rPr lang="en-US" sz="3800" dirty="0" err="1" smtClean="0"/>
              <a:t>Development:This</a:t>
            </a:r>
            <a:r>
              <a:rPr lang="en-US" sz="3800" dirty="0" smtClean="0"/>
              <a:t> phase involves the planning and coding of the software. The vision of the project is decided during the planning phase. And the developers begin developing the code for the application. There are no </a:t>
            </a:r>
            <a:r>
              <a:rPr lang="en-US" sz="3800" dirty="0" err="1" smtClean="0"/>
              <a:t>DevOps</a:t>
            </a:r>
            <a:r>
              <a:rPr lang="en-US" sz="3800" dirty="0" smtClean="0"/>
              <a:t> tools that are required for planning, but there are several tools for maintaining the code.</a:t>
            </a:r>
          </a:p>
          <a:p>
            <a:pPr>
              <a:buNone/>
            </a:pPr>
            <a:r>
              <a:rPr lang="en-US" sz="3800" dirty="0" smtClean="0"/>
              <a:t>2) Continuous </a:t>
            </a:r>
            <a:r>
              <a:rPr lang="en-US" sz="3800" dirty="0" err="1" smtClean="0"/>
              <a:t>Integration:This</a:t>
            </a:r>
            <a:r>
              <a:rPr lang="en-US" sz="3800" dirty="0" smtClean="0"/>
              <a:t> stage is the heart of the entire </a:t>
            </a:r>
            <a:r>
              <a:rPr lang="en-US" sz="3800" dirty="0" err="1" smtClean="0"/>
              <a:t>DevOps</a:t>
            </a:r>
            <a:r>
              <a:rPr lang="en-US" sz="3800" dirty="0" smtClean="0"/>
              <a:t>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sz="3800" b="1" dirty="0" smtClean="0"/>
              <a:t>unit testing, integration testing, code review</a:t>
            </a:r>
            <a:r>
              <a:rPr lang="en-US" sz="3800" dirty="0" smtClean="0"/>
              <a:t>, and </a:t>
            </a:r>
            <a:r>
              <a:rPr lang="en-US" sz="3800" b="1" dirty="0" smtClean="0"/>
              <a:t>packaging</a:t>
            </a:r>
            <a:r>
              <a:rPr lang="en-US" sz="3800" dirty="0" smtClean="0"/>
              <a:t>.</a:t>
            </a:r>
          </a:p>
          <a:p>
            <a:pPr>
              <a:buNone/>
            </a:pPr>
            <a:r>
              <a:rPr lang="en-US" sz="3800" dirty="0" smtClean="0"/>
              <a:t>3) Continuous </a:t>
            </a:r>
            <a:r>
              <a:rPr lang="en-US" sz="3800" dirty="0" err="1" smtClean="0"/>
              <a:t>Testing:This</a:t>
            </a:r>
            <a:r>
              <a:rPr lang="en-US" sz="3800" dirty="0" smtClean="0"/>
              <a:t> phase, where the developed software is continuously testing for bugs. For constant testing, automation testing tools such as </a:t>
            </a:r>
            <a:r>
              <a:rPr lang="en-US" sz="3800" b="1" dirty="0" err="1" smtClean="0"/>
              <a:t>TestNG</a:t>
            </a:r>
            <a:r>
              <a:rPr lang="en-US" sz="3800" b="1" dirty="0" smtClean="0"/>
              <a:t>, </a:t>
            </a:r>
            <a:r>
              <a:rPr lang="en-US" sz="3800" b="1" dirty="0" err="1" smtClean="0"/>
              <a:t>JUnit</a:t>
            </a:r>
            <a:r>
              <a:rPr lang="en-US" sz="3800" b="1" dirty="0" smtClean="0"/>
              <a:t>, Selenium</a:t>
            </a:r>
            <a:r>
              <a:rPr lang="en-US" sz="3800" dirty="0" smtClean="0"/>
              <a:t>, etc are used. These tools allow QAs to test multiple code-bases thoroughly in parallel to ensure that there is no flaw in the functionality. In this phase, </a:t>
            </a:r>
            <a:r>
              <a:rPr lang="en-US" sz="3800" b="1" dirty="0" err="1" smtClean="0"/>
              <a:t>Docker</a:t>
            </a:r>
            <a:r>
              <a:rPr lang="en-US" sz="3800" dirty="0" smtClean="0"/>
              <a:t> Containers can be used for simulating the test environment.</a:t>
            </a:r>
          </a:p>
          <a:p>
            <a:pPr>
              <a:buNone/>
            </a:pPr>
            <a:endParaRPr lang="en-US" sz="3800" dirty="0" smtClean="0"/>
          </a:p>
          <a:p>
            <a:pPr>
              <a:buNone/>
            </a:pPr>
            <a:endParaRPr lang="en-US" sz="3800" dirty="0" smtClean="0"/>
          </a:p>
          <a:p>
            <a:pPr marL="514350" indent="-514350">
              <a:buAutoNum type="arabicParenR"/>
            </a:pPr>
            <a:endParaRPr lang="en-US" sz="3800" dirty="0" smtClean="0"/>
          </a:p>
          <a:p>
            <a:pPr>
              <a:buNone/>
            </a:pPr>
            <a:endParaRPr lang="en-US" sz="3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b="1" dirty="0" smtClean="0"/>
              <a:t>Selenium</a:t>
            </a:r>
            <a:r>
              <a:rPr lang="en-US" dirty="0" smtClean="0"/>
              <a:t> does the automation testing, and </a:t>
            </a:r>
            <a:r>
              <a:rPr lang="en-US" dirty="0" err="1" smtClean="0"/>
              <a:t>TestNG</a:t>
            </a:r>
            <a:r>
              <a:rPr lang="en-US" dirty="0" smtClean="0"/>
              <a:t> generates the reports. This entire testing phase can automate with the help of a Continuous Integration tool called </a:t>
            </a:r>
            <a:r>
              <a:rPr lang="en-US" b="1" dirty="0" smtClean="0"/>
              <a:t>Jenkins</a:t>
            </a:r>
            <a:r>
              <a:rPr lang="en-US" dirty="0" smtClean="0"/>
              <a:t>.</a:t>
            </a:r>
          </a:p>
          <a:p>
            <a:pPr>
              <a:buNone/>
            </a:pPr>
            <a:r>
              <a:rPr lang="en-US" dirty="0" smtClean="0"/>
              <a:t>4) Continuous </a:t>
            </a:r>
            <a:r>
              <a:rPr lang="en-US" dirty="0" err="1" smtClean="0"/>
              <a:t>Monitoring:Monitoring</a:t>
            </a:r>
            <a:r>
              <a:rPr lang="en-US" dirty="0" smtClean="0"/>
              <a:t> is a phase that involves all the operational factors of the entire </a:t>
            </a:r>
            <a:r>
              <a:rPr lang="en-US" dirty="0" err="1" smtClean="0"/>
              <a:t>DevOps</a:t>
            </a:r>
            <a:r>
              <a:rPr lang="en-US" dirty="0" smtClean="0"/>
              <a:t> process, where important information about the use of the software is recorded and carefully processed to find out trends and identify problem areas. Usually, the monitoring is integrated within the operational capabilities of the software application.</a:t>
            </a:r>
          </a:p>
          <a:p>
            <a:r>
              <a:rPr lang="en-US" dirty="0" smtClean="0"/>
              <a:t>It may occur in the form of documentation files or maybe produce large-scale data about the application parameters when it is in a continuous use position. The system errors such as server not reachable, low memory, etc are resolved in this phase. It maintains the security and availability of the service.</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5) Continuous </a:t>
            </a:r>
            <a:r>
              <a:rPr lang="en-US" dirty="0" err="1" smtClean="0"/>
              <a:t>Feedback:The</a:t>
            </a:r>
            <a:r>
              <a:rPr lang="en-US" dirty="0" smtClean="0"/>
              <a:t>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pPr>
              <a:buNone/>
            </a:pPr>
            <a:r>
              <a:rPr lang="en-US" dirty="0" smtClean="0"/>
              <a:t> 6) Continuous </a:t>
            </a:r>
            <a:r>
              <a:rPr lang="en-US" dirty="0" err="1" smtClean="0"/>
              <a:t>Deployment:In</a:t>
            </a:r>
            <a:r>
              <a:rPr lang="en-US" dirty="0" smtClean="0"/>
              <a:t> this phase, the code is deployed to the production servers. Also, it is essential to ensure that the code is correctly used on all the servers.</a:t>
            </a:r>
          </a:p>
          <a:p>
            <a:pPr>
              <a:buNone/>
            </a:pPr>
            <a:r>
              <a:rPr lang="en-US" dirty="0" smtClean="0"/>
              <a:t>7) Continuous </a:t>
            </a:r>
            <a:r>
              <a:rPr lang="en-US" dirty="0" err="1" smtClean="0"/>
              <a:t>Operations:All</a:t>
            </a:r>
            <a:r>
              <a:rPr lang="en-US" dirty="0" smtClean="0"/>
              <a:t> </a:t>
            </a:r>
            <a:r>
              <a:rPr lang="en-US" dirty="0" err="1" smtClean="0"/>
              <a:t>DevOps</a:t>
            </a:r>
            <a:r>
              <a:rPr lang="en-US" dirty="0" smtClean="0"/>
              <a:t> operations are based on the continuity with complete automation of the release process and allow the organization to accelerate the overall time to market continuingly.</a:t>
            </a:r>
          </a:p>
          <a:p>
            <a:r>
              <a:rPr lang="en-US" dirty="0" smtClean="0"/>
              <a:t>It is clear from the discussion that continuity is the critical factor in the </a:t>
            </a:r>
            <a:r>
              <a:rPr lang="en-US" dirty="0" err="1" smtClean="0"/>
              <a:t>DevOps</a:t>
            </a:r>
            <a:r>
              <a:rPr lang="en-US" dirty="0" smtClean="0"/>
              <a:t> in removing steps that often distract the development, take it longer to detect issues and produce a better version of the product after several months. With </a:t>
            </a:r>
            <a:r>
              <a:rPr lang="en-US" dirty="0" err="1" smtClean="0"/>
              <a:t>DevOps</a:t>
            </a:r>
            <a:r>
              <a:rPr lang="en-US" dirty="0" smtClean="0"/>
              <a:t>, we can make any software product more efficient and increase the overall count of interested customers in your product.</a:t>
            </a:r>
          </a:p>
          <a:p>
            <a:pPr>
              <a:buNone/>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357299"/>
            <a:ext cx="10512862" cy="4736000"/>
          </a:xfrm>
        </p:spPr>
        <p:txBody>
          <a:bodyPr>
            <a:normAutofit/>
          </a:bodyPr>
          <a:lstStyle/>
          <a:p>
            <a:pPr>
              <a:lnSpc>
                <a:spcPct val="150000"/>
              </a:lnSpc>
              <a:buNone/>
              <a:tabLst>
                <a:tab pos="6178550" algn="l"/>
              </a:tabLst>
            </a:pPr>
            <a:r>
              <a:rPr lang="en-US" dirty="0" smtClean="0"/>
              <a:t>Continuous integration (CI):</a:t>
            </a:r>
          </a:p>
          <a:p>
            <a:pPr>
              <a:lnSpc>
                <a:spcPct val="150000"/>
              </a:lnSpc>
              <a:buNone/>
              <a:tabLst>
                <a:tab pos="6178550" algn="l"/>
              </a:tabLst>
            </a:pPr>
            <a:endParaRPr lang="en-IN" dirty="0" smtClean="0"/>
          </a:p>
          <a:p>
            <a:pPr>
              <a:lnSpc>
                <a:spcPct val="150000"/>
              </a:lnSpc>
              <a:buNone/>
              <a:tabLst>
                <a:tab pos="6178550" algn="l"/>
              </a:tabLst>
            </a:pPr>
            <a:endParaRPr lang="en-IN" dirty="0" smtClean="0"/>
          </a:p>
          <a:p>
            <a:pPr>
              <a:lnSpc>
                <a:spcPct val="150000"/>
              </a:lnSpc>
              <a:buNone/>
              <a:tabLst>
                <a:tab pos="6178550" algn="l"/>
              </a:tabLst>
            </a:pPr>
            <a:endParaRPr lang="en-IN" dirty="0" smtClean="0"/>
          </a:p>
          <a:p>
            <a:pPr>
              <a:lnSpc>
                <a:spcPct val="150000"/>
              </a:lnSpc>
              <a:buNone/>
              <a:tabLst>
                <a:tab pos="6178550" algn="l"/>
              </a:tabLst>
            </a:pPr>
            <a:r>
              <a:rPr lang="en-US" dirty="0" smtClean="0"/>
              <a:t>Continuous delivery (CD):</a:t>
            </a:r>
          </a:p>
          <a:p>
            <a:pPr>
              <a:lnSpc>
                <a:spcPct val="150000"/>
              </a:lnSpc>
              <a:buNone/>
              <a:tabLst>
                <a:tab pos="6178550" algn="l"/>
              </a:tabLst>
            </a:pPr>
            <a:endParaRPr lang="en-US" dirty="0" smtClean="0"/>
          </a:p>
          <a:p>
            <a:endParaRPr lang="en-US" dirty="0"/>
          </a:p>
        </p:txBody>
      </p:sp>
      <p:sp>
        <p:nvSpPr>
          <p:cNvPr id="3" name="Title 2"/>
          <p:cNvSpPr>
            <a:spLocks noGrp="1"/>
          </p:cNvSpPr>
          <p:nvPr>
            <p:ph type="title"/>
          </p:nvPr>
        </p:nvSpPr>
        <p:spPr/>
        <p:txBody>
          <a:bodyPr/>
          <a:lstStyle/>
          <a:p>
            <a:pPr algn="ctr"/>
            <a:r>
              <a:rPr lang="en-US" dirty="0" err="1" smtClean="0"/>
              <a:t>DevOps</a:t>
            </a:r>
            <a:endParaRPr lang="en-US" dirty="0"/>
          </a:p>
        </p:txBody>
      </p:sp>
      <p:pic>
        <p:nvPicPr>
          <p:cNvPr id="4" name="Picture 3"/>
          <p:cNvPicPr>
            <a:picLocks noChangeAspect="1" noChangeArrowheads="1"/>
          </p:cNvPicPr>
          <p:nvPr/>
        </p:nvPicPr>
        <p:blipFill>
          <a:blip r:embed="rId2"/>
          <a:srcRect/>
          <a:stretch>
            <a:fillRect/>
          </a:stretch>
        </p:blipFill>
        <p:spPr bwMode="auto">
          <a:xfrm>
            <a:off x="5380032" y="1428736"/>
            <a:ext cx="5429288" cy="2185231"/>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380032" y="4214818"/>
            <a:ext cx="5181612" cy="2482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a:r>
              <a:rPr lang="en-US" sz="3200" dirty="0"/>
              <a:t>	</a:t>
            </a:r>
            <a:br>
              <a:rPr lang="en-US" sz="3200" dirty="0"/>
            </a:br>
            <a:r>
              <a:rPr lang="en-US" sz="2800" dirty="0" smtClean="0"/>
              <a:t> </a:t>
            </a:r>
            <a:r>
              <a:rPr lang="en-US" sz="2800" b="1" dirty="0" err="1" smtClean="0"/>
              <a:t>DevOps</a:t>
            </a:r>
            <a:r>
              <a:rPr lang="en-US" sz="2800" b="1" dirty="0" smtClean="0"/>
              <a:t> Tools</a:t>
            </a:r>
            <a:endParaRPr lang="en-US" sz="2800" b="1" dirty="0"/>
          </a:p>
        </p:txBody>
      </p:sp>
      <p:sp>
        <p:nvSpPr>
          <p:cNvPr id="7172" name="Rectangle 3"/>
          <p:cNvSpPr>
            <a:spLocks noGrp="1" noChangeArrowheads="1"/>
          </p:cNvSpPr>
          <p:nvPr>
            <p:ph type="body" idx="1"/>
          </p:nvPr>
        </p:nvSpPr>
        <p:spPr>
          <a:xfrm>
            <a:off x="406294" y="1295400"/>
            <a:ext cx="11173090" cy="4946650"/>
          </a:xfrm>
        </p:spPr>
        <p:txBody>
          <a:bodyPr>
            <a:normAutofit fontScale="85000" lnSpcReduction="20000"/>
          </a:bodyPr>
          <a:lstStyle/>
          <a:p>
            <a:pPr>
              <a:lnSpc>
                <a:spcPct val="140000"/>
              </a:lnSpc>
              <a:buNone/>
            </a:pPr>
            <a:r>
              <a:rPr lang="en-US" sz="2400" dirty="0" smtClean="0"/>
              <a:t>Here are some most popular </a:t>
            </a:r>
            <a:r>
              <a:rPr lang="en-US" sz="2400" dirty="0" err="1" smtClean="0"/>
              <a:t>DevOps</a:t>
            </a:r>
            <a:r>
              <a:rPr lang="en-US" sz="2400" dirty="0" smtClean="0"/>
              <a:t> tools</a:t>
            </a:r>
          </a:p>
          <a:p>
            <a:pPr>
              <a:buNone/>
            </a:pPr>
            <a:r>
              <a:rPr lang="en-US" sz="2400" dirty="0" smtClean="0"/>
              <a:t>1) Puppet</a:t>
            </a:r>
          </a:p>
          <a:p>
            <a:pPr>
              <a:buNone/>
            </a:pPr>
            <a:r>
              <a:rPr lang="en-US" sz="2400" dirty="0" smtClean="0"/>
              <a:t>Puppet is the most widely used </a:t>
            </a:r>
            <a:r>
              <a:rPr lang="en-US" sz="2400" dirty="0" err="1" smtClean="0"/>
              <a:t>DevOps</a:t>
            </a:r>
            <a:r>
              <a:rPr lang="en-US" sz="2400" dirty="0" smtClean="0"/>
              <a:t> tool.</a:t>
            </a:r>
          </a:p>
          <a:p>
            <a:pPr>
              <a:buNone/>
            </a:pPr>
            <a:r>
              <a:rPr lang="en-US" sz="2400" dirty="0" smtClean="0"/>
              <a:t> It allows the delivery and release of the </a:t>
            </a:r>
          </a:p>
          <a:p>
            <a:pPr>
              <a:buNone/>
            </a:pPr>
            <a:r>
              <a:rPr lang="en-US" sz="2400" dirty="0" smtClean="0"/>
              <a:t>technology changes quickly and frequently.</a:t>
            </a:r>
          </a:p>
          <a:p>
            <a:pPr>
              <a:buNone/>
            </a:pPr>
            <a:r>
              <a:rPr lang="en-US" sz="2400" dirty="0" smtClean="0"/>
              <a:t> It has features of versioning, automated </a:t>
            </a:r>
          </a:p>
          <a:p>
            <a:pPr>
              <a:buNone/>
            </a:pPr>
            <a:r>
              <a:rPr lang="en-US" sz="2400" dirty="0" smtClean="0"/>
              <a:t>testing, and continuous delivery.</a:t>
            </a:r>
          </a:p>
          <a:p>
            <a:pPr>
              <a:buNone/>
            </a:pPr>
            <a:r>
              <a:rPr lang="en-US" sz="2400" dirty="0" smtClean="0"/>
              <a:t>2) </a:t>
            </a:r>
            <a:r>
              <a:rPr lang="en-US" sz="2400" dirty="0" err="1" smtClean="0"/>
              <a:t>Ansible</a:t>
            </a:r>
            <a:endParaRPr lang="en-US" sz="2400" dirty="0" smtClean="0"/>
          </a:p>
          <a:p>
            <a:pPr algn="just">
              <a:buNone/>
            </a:pPr>
            <a:r>
              <a:rPr lang="en-US" sz="2400" dirty="0" err="1" smtClean="0"/>
              <a:t>Ansible</a:t>
            </a:r>
            <a:r>
              <a:rPr lang="en-US" sz="2400" dirty="0" smtClean="0"/>
              <a:t> is a leading </a:t>
            </a:r>
            <a:r>
              <a:rPr lang="en-US" sz="2400" dirty="0" err="1" smtClean="0"/>
              <a:t>DevOps</a:t>
            </a:r>
            <a:r>
              <a:rPr lang="en-US" sz="2400" dirty="0" smtClean="0"/>
              <a:t> tool. </a:t>
            </a:r>
            <a:r>
              <a:rPr lang="en-US" sz="2400" dirty="0" err="1" smtClean="0"/>
              <a:t>Ansible</a:t>
            </a:r>
            <a:r>
              <a:rPr lang="en-US" sz="2400" dirty="0" smtClean="0"/>
              <a:t> is an</a:t>
            </a:r>
          </a:p>
          <a:p>
            <a:pPr algn="just">
              <a:buNone/>
            </a:pPr>
            <a:r>
              <a:rPr lang="en-US" sz="2400" dirty="0" smtClean="0"/>
              <a:t> open-source IT engine that automates </a:t>
            </a:r>
          </a:p>
          <a:p>
            <a:pPr algn="just">
              <a:buNone/>
            </a:pPr>
            <a:r>
              <a:rPr lang="en-US" sz="2400" dirty="0" smtClean="0"/>
              <a:t>application deployment, cloud provisioning,</a:t>
            </a:r>
          </a:p>
          <a:p>
            <a:pPr algn="just">
              <a:buNone/>
            </a:pPr>
            <a:r>
              <a:rPr lang="en-US" sz="2400" dirty="0" smtClean="0"/>
              <a:t> intra service orchestration, and other IT tools. </a:t>
            </a:r>
          </a:p>
          <a:p>
            <a:pPr algn="just">
              <a:buNone/>
            </a:pPr>
            <a:r>
              <a:rPr lang="en-US" sz="2400" dirty="0" smtClean="0"/>
              <a:t>It makes it easier for </a:t>
            </a:r>
            <a:r>
              <a:rPr lang="en-US" sz="2400" dirty="0" err="1" smtClean="0"/>
              <a:t>DevOps</a:t>
            </a:r>
            <a:r>
              <a:rPr lang="en-US" sz="2400" dirty="0" smtClean="0"/>
              <a:t> teams to scale </a:t>
            </a:r>
          </a:p>
          <a:p>
            <a:pPr algn="just">
              <a:buNone/>
            </a:pPr>
            <a:r>
              <a:rPr lang="en-US" sz="2400" dirty="0" smtClean="0"/>
              <a:t>automation and speed up productivity.</a:t>
            </a:r>
          </a:p>
          <a:p>
            <a:pPr>
              <a:buNone/>
            </a:pPr>
            <a:endParaRPr lang="en-US" sz="2400" dirty="0" smtClean="0"/>
          </a:p>
          <a:p>
            <a:pPr>
              <a:lnSpc>
                <a:spcPct val="140000"/>
              </a:lnSpc>
              <a:buNone/>
            </a:pPr>
            <a:endParaRPr lang="en-US" sz="2400" dirty="0"/>
          </a:p>
        </p:txBody>
      </p:sp>
      <p:pic>
        <p:nvPicPr>
          <p:cNvPr id="6" name="Picture 5" descr="devops-tutorial-5.png"/>
          <p:cNvPicPr>
            <a:picLocks noChangeAspect="1"/>
          </p:cNvPicPr>
          <p:nvPr/>
        </p:nvPicPr>
        <p:blipFill>
          <a:blip r:embed="rId3"/>
          <a:stretch>
            <a:fillRect/>
          </a:stretch>
        </p:blipFill>
        <p:spPr>
          <a:xfrm>
            <a:off x="6022974" y="1678768"/>
            <a:ext cx="5357850" cy="4464875"/>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146490643</TotalTime>
  <Pages>3</Pages>
  <Words>910</Words>
  <Application>Microsoft Office PowerPoint</Application>
  <PresentationFormat>Custom</PresentationFormat>
  <Paragraphs>127</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Slide 1</vt:lpstr>
      <vt:lpstr>  DevOps</vt:lpstr>
      <vt:lpstr>Devops Life Cycle</vt:lpstr>
      <vt:lpstr>Slide 4</vt:lpstr>
      <vt:lpstr>DevOps Lifecycle</vt:lpstr>
      <vt:lpstr>Slide 6</vt:lpstr>
      <vt:lpstr>Slide 7</vt:lpstr>
      <vt:lpstr>DevOps</vt:lpstr>
      <vt:lpstr>   DevOps Tools</vt:lpstr>
      <vt:lpstr>Devops Tools</vt:lpstr>
      <vt:lpstr>Devops Tools</vt:lpstr>
      <vt:lpstr>Devops Tools</vt:lpstr>
      <vt:lpstr>Devops Tools</vt:lpstr>
      <vt:lpstr>Devops Tools</vt:lpstr>
      <vt:lpstr>Devops Tools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1052</cp:revision>
  <cp:lastPrinted>2018-02-04T02:18:57Z</cp:lastPrinted>
  <dcterms:created xsi:type="dcterms:W3CDTF">1998-03-18T13:44:31Z</dcterms:created>
  <dcterms:modified xsi:type="dcterms:W3CDTF">2022-09-01T04:53:40Z</dcterms:modified>
</cp:coreProperties>
</file>