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515" r:id="rId2"/>
    <p:sldId id="868" r:id="rId3"/>
    <p:sldId id="874" r:id="rId4"/>
    <p:sldId id="888" r:id="rId5"/>
    <p:sldId id="876" r:id="rId6"/>
    <p:sldId id="911" r:id="rId7"/>
    <p:sldId id="912" r:id="rId8"/>
    <p:sldId id="913" r:id="rId9"/>
    <p:sldId id="914" r:id="rId10"/>
    <p:sldId id="917" r:id="rId11"/>
    <p:sldId id="915" r:id="rId12"/>
    <p:sldId id="916" r:id="rId13"/>
    <p:sldId id="910" r:id="rId14"/>
  </p:sldIdLst>
  <p:sldSz cx="12188825" cy="6858000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CC3300"/>
    <a:srgbClr val="2A8487"/>
    <a:srgbClr val="1C5A61"/>
    <a:srgbClr val="0C6D9C"/>
    <a:srgbClr val="F5F5F5"/>
    <a:srgbClr val="F4F4F4"/>
    <a:srgbClr val="F2F2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63" autoAdjust="0"/>
    <p:restoredTop sz="94551" autoAdjust="0"/>
  </p:normalViewPr>
  <p:slideViewPr>
    <p:cSldViewPr>
      <p:cViewPr varScale="1">
        <p:scale>
          <a:sx n="83" d="100"/>
          <a:sy n="83" d="100"/>
        </p:scale>
        <p:origin x="-878" y="-72"/>
      </p:cViewPr>
      <p:guideLst>
        <p:guide orient="horz" pos="2160"/>
        <p:guide pos="273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5924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yala rao" userId="c55fcd03479d1131" providerId="LiveId" clId="{3BEF127E-1E58-478B-AF7D-983AA587A03D}"/>
    <pc:docChg chg="undo custSel delSld modSld">
      <pc:chgData name="manikyala rao" userId="c55fcd03479d1131" providerId="LiveId" clId="{3BEF127E-1E58-478B-AF7D-983AA587A03D}" dt="2021-12-27T05:16:55.210" v="31" actId="14100"/>
      <pc:docMkLst>
        <pc:docMk/>
      </pc:docMkLst>
      <pc:sldChg chg="addSp modSp del mod">
        <pc:chgData name="manikyala rao" userId="c55fcd03479d1131" providerId="LiveId" clId="{3BEF127E-1E58-478B-AF7D-983AA587A03D}" dt="2021-12-27T05:15:30.554" v="25" actId="2696"/>
        <pc:sldMkLst>
          <pc:docMk/>
          <pc:sldMk cId="0" sldId="875"/>
        </pc:sldMkLst>
        <pc:spChg chg="mod">
          <ac:chgData name="manikyala rao" userId="c55fcd03479d1131" providerId="LiveId" clId="{3BEF127E-1E58-478B-AF7D-983AA587A03D}" dt="2021-12-27T05:11:54.766" v="0" actId="6549"/>
          <ac:spMkLst>
            <pc:docMk/>
            <pc:sldMk cId="0" sldId="875"/>
            <ac:spMk id="8195" creationId="{00000000-0000-0000-0000-000000000000}"/>
          </ac:spMkLst>
        </pc:spChg>
        <pc:picChg chg="add mod">
          <ac:chgData name="manikyala rao" userId="c55fcd03479d1131" providerId="LiveId" clId="{3BEF127E-1E58-478B-AF7D-983AA587A03D}" dt="2021-12-27T05:12:25.649" v="3" actId="14100"/>
          <ac:picMkLst>
            <pc:docMk/>
            <pc:sldMk cId="0" sldId="875"/>
            <ac:picMk id="3" creationId="{5D7D9844-F4D7-4C71-AC95-DBE25B631C24}"/>
          </ac:picMkLst>
        </pc:picChg>
      </pc:sldChg>
      <pc:sldChg chg="addSp modSp mod">
        <pc:chgData name="manikyala rao" userId="c55fcd03479d1131" providerId="LiveId" clId="{3BEF127E-1E58-478B-AF7D-983AA587A03D}" dt="2021-12-27T05:16:55.210" v="31" actId="14100"/>
        <pc:sldMkLst>
          <pc:docMk/>
          <pc:sldMk cId="0" sldId="876"/>
        </pc:sldMkLst>
        <pc:spChg chg="mod">
          <ac:chgData name="manikyala rao" userId="c55fcd03479d1131" providerId="LiveId" clId="{3BEF127E-1E58-478B-AF7D-983AA587A03D}" dt="2021-12-27T05:16:39.182" v="26" actId="6549"/>
          <ac:spMkLst>
            <pc:docMk/>
            <pc:sldMk cId="0" sldId="876"/>
            <ac:spMk id="10244" creationId="{00000000-0000-0000-0000-000000000000}"/>
          </ac:spMkLst>
        </pc:spChg>
        <pc:picChg chg="add mod">
          <ac:chgData name="manikyala rao" userId="c55fcd03479d1131" providerId="LiveId" clId="{3BEF127E-1E58-478B-AF7D-983AA587A03D}" dt="2021-12-27T05:16:55.210" v="31" actId="14100"/>
          <ac:picMkLst>
            <pc:docMk/>
            <pc:sldMk cId="0" sldId="876"/>
            <ac:picMk id="3" creationId="{AB73E350-6A46-4CFB-BCE0-29FD4DA23E34}"/>
          </ac:picMkLst>
        </pc:picChg>
      </pc:sldChg>
      <pc:sldChg chg="addSp delSp modSp mod">
        <pc:chgData name="manikyala rao" userId="c55fcd03479d1131" providerId="LiveId" clId="{3BEF127E-1E58-478B-AF7D-983AA587A03D}" dt="2021-12-27T05:15:20.791" v="24" actId="20577"/>
        <pc:sldMkLst>
          <pc:docMk/>
          <pc:sldMk cId="0" sldId="888"/>
        </pc:sldMkLst>
        <pc:spChg chg="mod">
          <ac:chgData name="manikyala rao" userId="c55fcd03479d1131" providerId="LiveId" clId="{3BEF127E-1E58-478B-AF7D-983AA587A03D}" dt="2021-12-27T05:15:20.791" v="24" actId="20577"/>
          <ac:spMkLst>
            <pc:docMk/>
            <pc:sldMk cId="0" sldId="888"/>
            <ac:spMk id="3" creationId="{00000000-0000-0000-0000-000000000000}"/>
          </ac:spMkLst>
        </pc:spChg>
        <pc:spChg chg="add del mod">
          <ac:chgData name="manikyala rao" userId="c55fcd03479d1131" providerId="LiveId" clId="{3BEF127E-1E58-478B-AF7D-983AA587A03D}" dt="2021-12-27T05:15:02.232" v="7" actId="931"/>
          <ac:spMkLst>
            <pc:docMk/>
            <pc:sldMk cId="0" sldId="888"/>
            <ac:spMk id="7" creationId="{9146FA76-CA01-461B-84A8-11E61076C557}"/>
          </ac:spMkLst>
        </pc:spChg>
        <pc:picChg chg="add del">
          <ac:chgData name="manikyala rao" userId="c55fcd03479d1131" providerId="LiveId" clId="{3BEF127E-1E58-478B-AF7D-983AA587A03D}" dt="2021-12-27T05:13:57.630" v="5" actId="22"/>
          <ac:picMkLst>
            <pc:docMk/>
            <pc:sldMk cId="0" sldId="888"/>
            <ac:picMk id="4" creationId="{47B0BBB2-6F4A-43FF-8662-1724A2B85236}"/>
          </ac:picMkLst>
        </pc:picChg>
        <pc:picChg chg="del">
          <ac:chgData name="manikyala rao" userId="c55fcd03479d1131" providerId="LiveId" clId="{3BEF127E-1E58-478B-AF7D-983AA587A03D}" dt="2021-12-27T05:14:49.445" v="6" actId="478"/>
          <ac:picMkLst>
            <pc:docMk/>
            <pc:sldMk cId="0" sldId="888"/>
            <ac:picMk id="6" creationId="{00000000-0000-0000-0000-000000000000}"/>
          </ac:picMkLst>
        </pc:picChg>
        <pc:picChg chg="add mod">
          <ac:chgData name="manikyala rao" userId="c55fcd03479d1131" providerId="LiveId" clId="{3BEF127E-1E58-478B-AF7D-983AA587A03D}" dt="2021-12-27T05:15:09.580" v="9" actId="14100"/>
          <ac:picMkLst>
            <pc:docMk/>
            <pc:sldMk cId="0" sldId="888"/>
            <ac:picMk id="9" creationId="{0BE452F6-3CF4-4C41-B28F-561483B97E7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2223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12" tIns="47958" rIns="95912" bIns="4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118225" cy="344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="" xmlns:p14="http://schemas.microsoft.com/office/powerpoint/2010/main" val="8601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3738"/>
            <a:ext cx="6138863" cy="3454400"/>
          </a:xfrm>
          <a:solidFill>
            <a:srgbClr val="FFFFFF"/>
          </a:solidFill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7" tIns="45359" rIns="90727" bIns="45359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7207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183" y="8757301"/>
            <a:ext cx="3005448" cy="461325"/>
          </a:xfrm>
          <a:prstGeom prst="rect">
            <a:avLst/>
          </a:prstGeom>
          <a:noFill/>
        </p:spPr>
        <p:txBody>
          <a:bodyPr lIns="90580" tIns="45290" rIns="90580" bIns="45290"/>
          <a:lstStyle/>
          <a:p>
            <a:fld id="{4FA69A13-E08F-41F7-9932-19ABC3232F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183" y="8757447"/>
            <a:ext cx="3005448" cy="461169"/>
          </a:xfrm>
          <a:prstGeom prst="rect">
            <a:avLst/>
          </a:prstGeom>
          <a:noFill/>
        </p:spPr>
        <p:txBody>
          <a:bodyPr lIns="90919" tIns="45459" rIns="90919" bIns="45459"/>
          <a:lstStyle/>
          <a:p>
            <a:fld id="{A6101BFE-850B-459E-BB7C-6E13C97CB1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0563"/>
            <a:ext cx="6145212" cy="3459162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955" tIns="46478" rIns="92955" bIns="464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183" y="8757447"/>
            <a:ext cx="3005448" cy="461169"/>
          </a:xfrm>
          <a:prstGeom prst="rect">
            <a:avLst/>
          </a:prstGeom>
          <a:noFill/>
        </p:spPr>
        <p:txBody>
          <a:bodyPr lIns="90919" tIns="45459" rIns="90919" bIns="45459"/>
          <a:lstStyle/>
          <a:p>
            <a:fld id="{1509491D-F648-4E3A-981E-6D0820401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0563"/>
            <a:ext cx="6145212" cy="3459162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5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5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958E5E2-6682-4BC1-BE42-9B3D8EFAAB0B}"/>
              </a:ext>
            </a:extLst>
          </p:cNvPr>
          <p:cNvSpPr txBox="1">
            <a:spLocks/>
          </p:cNvSpPr>
          <p:nvPr/>
        </p:nvSpPr>
        <p:spPr>
          <a:xfrm>
            <a:off x="1809251" y="428604"/>
            <a:ext cx="10070135" cy="5000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IN" sz="3200" b="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COLLEGE OF ENGINEERING &amp; TECHNOLOGY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4" y="116632"/>
            <a:ext cx="1577814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98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858" y="1561879"/>
            <a:ext cx="10512862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6" y="136525"/>
            <a:ext cx="784300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/>
        </p:nvSpPr>
        <p:spPr>
          <a:xfrm>
            <a:off x="8308417" y="132324"/>
            <a:ext cx="350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alibri"/>
              </a:rPr>
              <a:t>Aditya College of Engineering &amp; Technology </a:t>
            </a:r>
            <a:endParaRPr lang="en-IN" dirty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1" y="6492875"/>
            <a:ext cx="12190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>
                <a:solidFill>
                  <a:prstClr val="white">
                    <a:lumMod val="50000"/>
                  </a:prstClr>
                </a:solidFill>
              </a:rPr>
              <a:t>DATAWAREHOUSING</a:t>
            </a:r>
            <a:r>
              <a:rPr lang="sv-SE" baseline="0" dirty="0">
                <a:solidFill>
                  <a:prstClr val="white">
                    <a:lumMod val="50000"/>
                  </a:prstClr>
                </a:solidFill>
              </a:rPr>
              <a:t> &amp; MINIING</a:t>
            </a:r>
            <a:r>
              <a:rPr lang="sv-SE" dirty="0">
                <a:solidFill>
                  <a:prstClr val="white">
                    <a:lumMod val="50000"/>
                  </a:prstClr>
                </a:solidFill>
              </a:rPr>
              <a:t>							                      											B</a:t>
            </a:r>
            <a:r>
              <a:rPr lang="sv-SE" baseline="0" dirty="0">
                <a:solidFill>
                  <a:prstClr val="white">
                    <a:lumMod val="50000"/>
                  </a:prstClr>
                </a:solidFill>
              </a:rPr>
              <a:t> Manikyala Rao</a:t>
            </a:r>
            <a:r>
              <a:rPr lang="sv-SE" dirty="0">
                <a:solidFill>
                  <a:prstClr val="white">
                    <a:lumMod val="50000"/>
                  </a:prstClr>
                </a:solidFill>
              </a:rPr>
              <a:t>									          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86242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49EC-5F1F-4A99-B194-D46EF0178CC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6721-DDD9-4450-A3D8-819D0CD5D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37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47" y="304800"/>
            <a:ext cx="1168095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294" y="1295400"/>
            <a:ext cx="5484971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4413" y="1295400"/>
            <a:ext cx="5484971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4413" y="3962400"/>
            <a:ext cx="5484971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C20D2-AA69-4178-9A55-F24F66192248}" type="datetime1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3BE73-539E-47A2-970C-070DF1D89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FD4A364C-8115-4C92-A916-E450A2CBF315}" type="datetime2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Thursday, October 13, 2022</a:t>
            </a:fld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b="0">
                <a:solidFill>
                  <a:prstClr val="black">
                    <a:tint val="75000"/>
                  </a:prstClr>
                </a:solidFill>
                <a:latin typeface="Calibri"/>
              </a:rPr>
              <a:t>Prof. CH. L. MOHAN KUMAR</a:t>
            </a: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26EF2E3-409D-4D76-AD02-397A36B0DAF9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0" y="1219200"/>
            <a:ext cx="12188825" cy="251460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7500"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6000" dirty="0" smtClean="0">
                <a:solidFill>
                  <a:srgbClr val="CC3300"/>
                </a:solidFill>
                <a:latin typeface="Garamond" pitchFamily="18" charset="0"/>
                <a:ea typeface="+mj-ea"/>
                <a:cs typeface="Times New Roman" panose="02020603050405020304" pitchFamily="18" charset="0"/>
              </a:rPr>
              <a:t> Exp-5</a:t>
            </a:r>
            <a:endParaRPr lang="en-US" altLang="en-US" sz="6000" dirty="0">
              <a:solidFill>
                <a:srgbClr val="CC3300"/>
              </a:solidFill>
              <a:latin typeface="Garamond" pitchFamily="18" charset="0"/>
              <a:ea typeface="+mj-ea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en-IN" altLang="en-US" sz="6000" dirty="0">
              <a:solidFill>
                <a:srgbClr val="CC3300"/>
              </a:solidFill>
              <a:latin typeface="Garamond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sz="3300" b="0" dirty="0" smtClean="0"/>
              <a:t>Static Code Analyzer</a:t>
            </a:r>
            <a:endParaRPr lang="en-US" altLang="en-US" sz="6000" dirty="0">
              <a:solidFill>
                <a:schemeClr val="accent6">
                  <a:lumMod val="75000"/>
                </a:schemeClr>
              </a:solidFill>
              <a:latin typeface="Garamond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374C6B0C-371A-41E0-BF7D-B301E36A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188824" y="6857999"/>
            <a:ext cx="1906588" cy="45719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600"/>
              </a:spcBef>
            </a:pPr>
            <a:endParaRPr lang="en-IN" sz="3600" b="1" dirty="0">
              <a:solidFill>
                <a:srgbClr val="660066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374C6B0C-371A-41E0-BF7D-B301E36AAB91}"/>
              </a:ext>
            </a:extLst>
          </p:cNvPr>
          <p:cNvSpPr txBox="1">
            <a:spLocks/>
          </p:cNvSpPr>
          <p:nvPr/>
        </p:nvSpPr>
        <p:spPr>
          <a:xfrm>
            <a:off x="2665413" y="3962400"/>
            <a:ext cx="6858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IN" sz="3600" dirty="0">
                <a:solidFill>
                  <a:srgbClr val="002060"/>
                </a:solidFill>
              </a:rPr>
              <a:t>By</a:t>
            </a:r>
          </a:p>
          <a:p>
            <a:pPr>
              <a:spcBef>
                <a:spcPts val="600"/>
              </a:spcBef>
            </a:pPr>
            <a:r>
              <a:rPr lang="en-IN" sz="3600" b="1" dirty="0">
                <a:solidFill>
                  <a:srgbClr val="002060"/>
                </a:solidFill>
              </a:rPr>
              <a:t>B </a:t>
            </a:r>
            <a:r>
              <a:rPr lang="en-IN" sz="3600" b="1" dirty="0" err="1">
                <a:solidFill>
                  <a:srgbClr val="002060"/>
                </a:solidFill>
              </a:rPr>
              <a:t>Manikyala</a:t>
            </a:r>
            <a:r>
              <a:rPr lang="en-IN" sz="3600" b="1" dirty="0">
                <a:solidFill>
                  <a:srgbClr val="002060"/>
                </a:solidFill>
              </a:rPr>
              <a:t> </a:t>
            </a:r>
            <a:r>
              <a:rPr lang="en-IN" sz="3600" b="1" dirty="0" err="1">
                <a:solidFill>
                  <a:srgbClr val="002060"/>
                </a:solidFill>
              </a:rPr>
              <a:t>Rao</a:t>
            </a:r>
            <a:r>
              <a:rPr lang="en-IN" sz="3600" b="1" dirty="0">
                <a:solidFill>
                  <a:srgbClr val="002060"/>
                </a:solidFill>
              </a:rPr>
              <a:t> </a:t>
            </a:r>
            <a:r>
              <a:rPr lang="en-IN" sz="3600" b="1" dirty="0" err="1">
                <a:solidFill>
                  <a:srgbClr val="002060"/>
                </a:solidFill>
              </a:rPr>
              <a:t>M.Tech</a:t>
            </a:r>
            <a:r>
              <a:rPr lang="en-IN" sz="3600" b="1" dirty="0">
                <a:solidFill>
                  <a:srgbClr val="002060"/>
                </a:solidFill>
              </a:rPr>
              <a:t>(</a:t>
            </a:r>
            <a:r>
              <a:rPr lang="en-IN" sz="3600" b="1" dirty="0" err="1">
                <a:solidFill>
                  <a:srgbClr val="002060"/>
                </a:solidFill>
              </a:rPr>
              <a:t>Ph.d</a:t>
            </a:r>
            <a:r>
              <a:rPr lang="en-IN" sz="3600" b="1" dirty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IN" sz="3600" dirty="0">
                <a:solidFill>
                  <a:srgbClr val="002060"/>
                </a:solidFill>
              </a:rPr>
              <a:t>Assistant Professor</a:t>
            </a:r>
            <a:endParaRPr lang="en-IN" sz="3600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3600" dirty="0" err="1">
                <a:solidFill>
                  <a:srgbClr val="002060"/>
                </a:solidFill>
              </a:rPr>
              <a:t>Dept</a:t>
            </a:r>
            <a:r>
              <a:rPr lang="en-IN" sz="3600" dirty="0">
                <a:solidFill>
                  <a:srgbClr val="002060"/>
                </a:solidFill>
              </a:rPr>
              <a:t> of Computer Science &amp; Engineering</a:t>
            </a:r>
          </a:p>
          <a:p>
            <a:pPr>
              <a:spcBef>
                <a:spcPts val="600"/>
              </a:spcBef>
            </a:pPr>
            <a:r>
              <a:rPr lang="en-IN" sz="3600" dirty="0">
                <a:solidFill>
                  <a:srgbClr val="002060"/>
                </a:solidFill>
              </a:rPr>
              <a:t>Aditya College of Engineering &amp; Technology</a:t>
            </a:r>
          </a:p>
          <a:p>
            <a:pPr>
              <a:spcBef>
                <a:spcPts val="600"/>
              </a:spcBef>
            </a:pPr>
            <a:r>
              <a:rPr lang="en-IN" sz="3600" dirty="0" err="1">
                <a:solidFill>
                  <a:srgbClr val="002060"/>
                </a:solidFill>
              </a:rPr>
              <a:t>Surampalem</a:t>
            </a:r>
            <a:endParaRPr lang="en-IN" sz="3600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endParaRPr lang="en-IN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Execute the Scanner for Maven from your computer</a:t>
            </a:r>
          </a:p>
          <a:p>
            <a:r>
              <a:rPr lang="en-US" dirty="0" smtClean="0"/>
              <a:t>Running a </a:t>
            </a:r>
            <a:r>
              <a:rPr lang="en-US" dirty="0" err="1" smtClean="0"/>
              <a:t>SonarQube</a:t>
            </a:r>
            <a:r>
              <a:rPr lang="en-US" dirty="0" smtClean="0"/>
              <a:t> analysis with Maven is </a:t>
            </a:r>
            <a:r>
              <a:rPr lang="en-US" dirty="0" err="1" smtClean="0"/>
              <a:t>straighforward</a:t>
            </a:r>
            <a:r>
              <a:rPr lang="en-US" dirty="0" smtClean="0"/>
              <a:t>. You just need to run the following command in your project's folder.</a:t>
            </a:r>
          </a:p>
          <a:p>
            <a:pPr>
              <a:buNone/>
            </a:pPr>
            <a:r>
              <a:rPr lang="en-US" b="1" dirty="0" err="1" smtClean="0"/>
              <a:t>mvn</a:t>
            </a:r>
            <a:r>
              <a:rPr lang="en-US" b="1" dirty="0" smtClean="0"/>
              <a:t> </a:t>
            </a:r>
            <a:r>
              <a:rPr lang="en-US" b="1" dirty="0" err="1" smtClean="0"/>
              <a:t>sonar:sonar</a:t>
            </a:r>
            <a:r>
              <a:rPr lang="en-US" b="1" dirty="0" smtClean="0"/>
              <a:t> \ -</a:t>
            </a:r>
            <a:r>
              <a:rPr lang="en-US" b="1" dirty="0" err="1" smtClean="0"/>
              <a:t>Dsonar.projectKey</a:t>
            </a:r>
            <a:r>
              <a:rPr lang="en-US" b="1" dirty="0" smtClean="0"/>
              <a:t>=</a:t>
            </a:r>
            <a:r>
              <a:rPr lang="en-US" b="1" dirty="0" err="1" smtClean="0"/>
              <a:t>sam</a:t>
            </a:r>
            <a:r>
              <a:rPr lang="en-US" b="1" dirty="0" smtClean="0"/>
              <a:t> \ -</a:t>
            </a:r>
            <a:r>
              <a:rPr lang="en-US" b="1" dirty="0" err="1" smtClean="0"/>
              <a:t>Dsonar.host.url</a:t>
            </a:r>
            <a:r>
              <a:rPr lang="en-US" b="1" dirty="0" smtClean="0"/>
              <a:t>=http://localhost:9000 \ -</a:t>
            </a:r>
            <a:r>
              <a:rPr lang="en-US" b="1" dirty="0" err="1" smtClean="0"/>
              <a:t>Dsonar.login</a:t>
            </a:r>
            <a:r>
              <a:rPr lang="en-US" b="1" dirty="0" smtClean="0"/>
              <a:t>=6cf5a7debd7ca819b7e6130f0b324ea2ce3612bd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9964" y="1857364"/>
            <a:ext cx="9139356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570" y="1766763"/>
            <a:ext cx="9286940" cy="4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PT - INTRODUCTION PowerPoint Presentation, free download - ID:221947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2" y="609600"/>
            <a:ext cx="109728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07868" y="457200"/>
            <a:ext cx="1117309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		</a:t>
            </a:r>
            <a:r>
              <a:rPr lang="en-US" b="1" dirty="0" err="1" smtClean="0"/>
              <a:t>Sonarqube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67" y="1295400"/>
            <a:ext cx="10969943" cy="4991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  <a:tabLst>
                <a:tab pos="6178550" algn="l"/>
              </a:tabLst>
            </a:pPr>
            <a:r>
              <a:rPr lang="en-US" sz="2400" b="1" dirty="0" smtClean="0"/>
              <a:t>What is Static Code Analysis?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  <a:tabLst>
                <a:tab pos="6178550" algn="l"/>
              </a:tabLst>
            </a:pPr>
            <a:r>
              <a:rPr lang="en-US" sz="2400" dirty="0" smtClean="0"/>
              <a:t>	Computer code that is performed </a:t>
            </a:r>
            <a:r>
              <a:rPr lang="en-US" sz="2400" b="1" dirty="0" smtClean="0"/>
              <a:t>without</a:t>
            </a:r>
            <a:r>
              <a:rPr lang="en-US" sz="2400" dirty="0" smtClean="0"/>
              <a:t> actually </a:t>
            </a:r>
            <a:r>
              <a:rPr lang="en-US" sz="2400" b="1" dirty="0" smtClean="0"/>
              <a:t>executing</a:t>
            </a:r>
            <a:r>
              <a:rPr lang="en-US" sz="2400" dirty="0" smtClean="0"/>
              <a:t> programs.  Source code will be checked for compliance with a predefined set of rules or best practices set by the organization.</a:t>
            </a:r>
          </a:p>
          <a:p>
            <a:pPr>
              <a:buNone/>
            </a:pPr>
            <a:r>
              <a:rPr lang="en-US" sz="2400" b="1" dirty="0" smtClean="0"/>
              <a:t>What is </a:t>
            </a:r>
            <a:r>
              <a:rPr lang="en-US" sz="2400" b="1" dirty="0" err="1" smtClean="0"/>
              <a:t>SonarQube</a:t>
            </a:r>
            <a:r>
              <a:rPr lang="en-US" sz="2400" b="1" dirty="0" smtClean="0"/>
              <a:t>?</a:t>
            </a:r>
            <a:endParaRPr lang="en-US" sz="2400" dirty="0" smtClean="0"/>
          </a:p>
          <a:p>
            <a:r>
              <a:rPr lang="en-US" sz="2400" dirty="0" smtClean="0"/>
              <a:t>Sonar is an </a:t>
            </a:r>
            <a:r>
              <a:rPr lang="en-US" sz="2400" b="1" dirty="0" smtClean="0"/>
              <a:t>open-source software quality platform</a:t>
            </a:r>
            <a:r>
              <a:rPr lang="en-US" sz="2400" dirty="0" smtClean="0"/>
              <a:t>. </a:t>
            </a:r>
            <a:r>
              <a:rPr lang="en-US" sz="2400" dirty="0" err="1" smtClean="0"/>
              <a:t>SonarQube</a:t>
            </a:r>
            <a:r>
              <a:rPr lang="en-US" sz="2400" dirty="0" smtClean="0"/>
              <a:t> saves the calculated measures in a database and showcases them in a rich web-based dashboard. Provides trends and leading indicators.</a:t>
            </a:r>
          </a:p>
          <a:p>
            <a:pPr>
              <a:lnSpc>
                <a:spcPct val="150000"/>
              </a:lnSpc>
              <a:buNone/>
              <a:tabLst>
                <a:tab pos="6178550" algn="l"/>
              </a:tabLst>
            </a:pPr>
            <a:endParaRPr lang="en-US" sz="22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649486" y="6477000"/>
            <a:ext cx="2539339" cy="381000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888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	</a:t>
            </a:r>
            <a:br>
              <a:rPr lang="en-US" sz="3200" dirty="0"/>
            </a:br>
            <a:r>
              <a:rPr lang="en-US" sz="2800" b="1" dirty="0" err="1" smtClean="0"/>
              <a:t>SonarQube</a:t>
            </a:r>
            <a:r>
              <a:rPr lang="en-US" sz="2800" b="1" dirty="0" smtClean="0"/>
              <a:t> CI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2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294" y="1295400"/>
            <a:ext cx="11173090" cy="4946650"/>
          </a:xfrm>
        </p:spPr>
        <p:txBody>
          <a:bodyPr/>
          <a:lstStyle/>
          <a:p>
            <a:pPr>
              <a:lnSpc>
                <a:spcPct val="140000"/>
              </a:lnSpc>
              <a:buNone/>
            </a:pPr>
            <a:endParaRPr lang="en-US" sz="2400" dirty="0"/>
          </a:p>
        </p:txBody>
      </p:sp>
      <p:pic>
        <p:nvPicPr>
          <p:cNvPr id="16386" name="Picture 2" descr="sonar_CI_2016-01-26_21-33-4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1008" y="1357299"/>
            <a:ext cx="7714306" cy="44291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SonarQube</a:t>
            </a:r>
            <a:r>
              <a:rPr lang="en-US" b="1" dirty="0" smtClean="0"/>
              <a:t> Features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  </a:t>
            </a:r>
            <a:endParaRPr lang="en-US" dirty="0" smtClean="0"/>
          </a:p>
          <a:p>
            <a:r>
              <a:rPr lang="en-US" b="1" dirty="0" smtClean="0"/>
              <a:t>Supports languages:</a:t>
            </a:r>
            <a:r>
              <a:rPr lang="en-US" dirty="0" smtClean="0"/>
              <a:t> Java, C/C++, Objective-C, C#, PHP, Flex, Groovy, JavaScript, Python, PL/SQL, COBOL, etc. (note that some of them are commercial)</a:t>
            </a:r>
          </a:p>
          <a:p>
            <a:r>
              <a:rPr lang="en-US" dirty="0" smtClean="0"/>
              <a:t>Can also be used in Android development.</a:t>
            </a:r>
          </a:p>
          <a:p>
            <a:r>
              <a:rPr lang="en-US" dirty="0" smtClean="0"/>
              <a:t>Offers reports on duplicated code, coding standards, unit tests, code coverage, code complexity, potential bugs, comments, design, and architecture.</a:t>
            </a:r>
          </a:p>
          <a:p>
            <a:r>
              <a:rPr lang="en-US" dirty="0" smtClean="0"/>
              <a:t>Records metrics history and provides evolution graphs (“time machine”) and differential views.</a:t>
            </a:r>
          </a:p>
          <a:p>
            <a:r>
              <a:rPr lang="en-US" dirty="0" smtClean="0"/>
              <a:t>Provides fully automated analyses: integrates with Maven, Ant, </a:t>
            </a:r>
            <a:r>
              <a:rPr lang="en-US" dirty="0" err="1" smtClean="0"/>
              <a:t>Gradle</a:t>
            </a:r>
            <a:r>
              <a:rPr lang="en-US" dirty="0" smtClean="0"/>
              <a:t>, and continuous integration tools (</a:t>
            </a:r>
            <a:r>
              <a:rPr lang="en-US" dirty="0" err="1" smtClean="0"/>
              <a:t>Atlassian</a:t>
            </a:r>
            <a:r>
              <a:rPr lang="en-US" dirty="0" smtClean="0"/>
              <a:t> Bamboo, Jenkins, Hudson, etc.).</a:t>
            </a:r>
          </a:p>
          <a:p>
            <a:r>
              <a:rPr lang="en-US" dirty="0" smtClean="0"/>
              <a:t>Integrates with the Eclipse development environment</a:t>
            </a:r>
          </a:p>
          <a:p>
            <a:r>
              <a:rPr lang="en-US" dirty="0" smtClean="0"/>
              <a:t>Integrates with external tools: JIRA, Mantis, LDAP, Fortify, etc.</a:t>
            </a:r>
          </a:p>
          <a:p>
            <a:r>
              <a:rPr lang="en-US" dirty="0" smtClean="0"/>
              <a:t>Is expandable with the use of </a:t>
            </a:r>
            <a:r>
              <a:rPr lang="en-US" dirty="0" err="1" smtClean="0"/>
              <a:t>plugins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649486" y="6477000"/>
            <a:ext cx="2539339" cy="381000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7982" y="304801"/>
            <a:ext cx="10512862" cy="533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Sonarqube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838200"/>
            <a:ext cx="10744199" cy="56387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Technical debt</a:t>
            </a:r>
            <a:r>
              <a:rPr lang="en-US" dirty="0" smtClean="0"/>
              <a:t> is caused by the 7 deadly sins of the developer:</a:t>
            </a:r>
          </a:p>
          <a:p>
            <a:r>
              <a:rPr lang="en-US" b="1" dirty="0" smtClean="0"/>
              <a:t>Duplications:</a:t>
            </a:r>
            <a:r>
              <a:rPr lang="en-US" dirty="0" smtClean="0"/>
              <a:t> </a:t>
            </a:r>
            <a:r>
              <a:rPr lang="en-US" dirty="0" err="1" smtClean="0"/>
              <a:t>SonarQube</a:t>
            </a:r>
            <a:r>
              <a:rPr lang="en-US" dirty="0" smtClean="0"/>
              <a:t> has a </a:t>
            </a:r>
            <a:r>
              <a:rPr lang="en-US" b="1" dirty="0" smtClean="0"/>
              <a:t>copy/paste</a:t>
            </a:r>
            <a:r>
              <a:rPr lang="en-US" dirty="0" smtClean="0"/>
              <a:t> detection engine to find duplications</a:t>
            </a:r>
          </a:p>
          <a:p>
            <a:r>
              <a:rPr lang="en-US" b="1" dirty="0" smtClean="0"/>
              <a:t>Bad distribution of complexity</a:t>
            </a:r>
            <a:r>
              <a:rPr lang="en-US" dirty="0" smtClean="0"/>
              <a:t>: </a:t>
            </a:r>
            <a:r>
              <a:rPr lang="en-US" b="1" i="1" dirty="0" err="1" smtClean="0"/>
              <a:t>Cyclomatic</a:t>
            </a:r>
            <a:r>
              <a:rPr lang="en-US" b="1" i="1" dirty="0" smtClean="0"/>
              <a:t> complexity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Spaghetti </a:t>
            </a:r>
            <a:r>
              <a:rPr lang="en-US" b="1" dirty="0" err="1" smtClean="0"/>
              <a:t>Design:Bad</a:t>
            </a:r>
            <a:r>
              <a:rPr lang="en-US" b="1" dirty="0" smtClean="0"/>
              <a:t> naming, Lack of patterns, Over abstraction</a:t>
            </a:r>
          </a:p>
          <a:p>
            <a:r>
              <a:rPr lang="en-US" b="1" dirty="0" smtClean="0"/>
              <a:t>Lack of unit tests</a:t>
            </a:r>
            <a:endParaRPr lang="en-US" dirty="0" smtClean="0"/>
          </a:p>
          <a:p>
            <a:r>
              <a:rPr lang="en-US" b="1" dirty="0" smtClean="0"/>
              <a:t>No coding standards</a:t>
            </a:r>
            <a:endParaRPr lang="en-US" dirty="0" smtClean="0"/>
          </a:p>
          <a:p>
            <a:r>
              <a:rPr lang="en-US" b="1" dirty="0" smtClean="0"/>
              <a:t>Potential bugs</a:t>
            </a:r>
            <a:endParaRPr lang="en-US" dirty="0" smtClean="0"/>
          </a:p>
          <a:p>
            <a:r>
              <a:rPr lang="en-US" b="1" dirty="0" smtClean="0"/>
              <a:t>Not enough or too many comments or incorrect comments</a:t>
            </a:r>
            <a:endParaRPr lang="en-US" dirty="0" smtClean="0"/>
          </a:p>
          <a:p>
            <a:pPr>
              <a:lnSpc>
                <a:spcPct val="110000"/>
              </a:lnSpc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1.The first thing is to pull a </a:t>
            </a:r>
            <a:r>
              <a:rPr lang="en-US" dirty="0" err="1" smtClean="0"/>
              <a:t>docker</a:t>
            </a:r>
            <a:r>
              <a:rPr lang="en-US" dirty="0" smtClean="0"/>
              <a:t> image from using </a:t>
            </a:r>
            <a:r>
              <a:rPr lang="en-US" dirty="0" err="1" smtClean="0"/>
              <a:t>SonarQube's</a:t>
            </a:r>
            <a:r>
              <a:rPr lang="en-US" dirty="0" smtClean="0"/>
              <a:t> community edition </a:t>
            </a:r>
            <a:r>
              <a:rPr lang="en-US" dirty="0" err="1" smtClean="0"/>
              <a:t>docker</a:t>
            </a:r>
            <a:r>
              <a:rPr lang="en-US" dirty="0" smtClean="0"/>
              <a:t> image. Pull the </a:t>
            </a:r>
            <a:r>
              <a:rPr lang="en-US" dirty="0" err="1" smtClean="0"/>
              <a:t>docker</a:t>
            </a:r>
            <a:r>
              <a:rPr lang="en-US" dirty="0" smtClean="0"/>
              <a:t> image in your local machine by running this command:</a:t>
            </a:r>
          </a:p>
          <a:p>
            <a:pPr>
              <a:buNone/>
            </a:pPr>
            <a:r>
              <a:rPr lang="en-US" b="1" dirty="0" err="1" smtClean="0"/>
              <a:t>docker</a:t>
            </a:r>
            <a:r>
              <a:rPr lang="en-US" b="1" dirty="0" smtClean="0"/>
              <a:t> pull s</a:t>
            </a:r>
            <a:r>
              <a:rPr lang="en-US" b="1" dirty="0" smtClean="0"/>
              <a:t>onarqube:8.2-community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2. Once you have this image in your local machine, run the following command to run the sonar-server inside a </a:t>
            </a:r>
            <a:r>
              <a:rPr lang="en-US" dirty="0" err="1" smtClean="0"/>
              <a:t>docker</a:t>
            </a:r>
            <a:r>
              <a:rPr lang="en-US" dirty="0" smtClean="0"/>
              <a:t> container.</a:t>
            </a:r>
          </a:p>
          <a:p>
            <a:pPr>
              <a:buNone/>
            </a:pPr>
            <a:r>
              <a:rPr lang="en-US" b="1" dirty="0" err="1" smtClean="0"/>
              <a:t>docker</a:t>
            </a:r>
            <a:r>
              <a:rPr lang="en-US" b="1" dirty="0" smtClean="0"/>
              <a:t> container run -d -p 9000:9000 --name </a:t>
            </a:r>
            <a:r>
              <a:rPr lang="en-US" b="1" dirty="0" err="1" smtClean="0"/>
              <a:t>sonarserver</a:t>
            </a:r>
            <a:r>
              <a:rPr lang="en-US" b="1" dirty="0" smtClean="0"/>
              <a:t> </a:t>
            </a:r>
            <a:r>
              <a:rPr lang="en-US" b="1" dirty="0" smtClean="0"/>
              <a:t>SonarQube:8.2-community</a:t>
            </a:r>
          </a:p>
          <a:p>
            <a:pPr>
              <a:buNone/>
            </a:pPr>
            <a:r>
              <a:rPr lang="en-US" dirty="0" smtClean="0"/>
              <a:t>3. This will start your sonar server on port 9000. After a few minutes, open the URL localhost:9000. There you will be asked to log in, and the default username and password is admin.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SonarQube</a:t>
            </a:r>
            <a:r>
              <a:rPr lang="en-US" b="1" dirty="0" smtClean="0"/>
              <a:t> Installation on </a:t>
            </a:r>
            <a:r>
              <a:rPr lang="en-US" b="1" dirty="0" err="1" smtClean="0"/>
              <a:t>Docker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Once we're logged in to create a new project and analyze the source code, click on the + icon on the top right corner of the window and Enter your project key and display name, now you will need to generate a token for your project.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2578" y="3500438"/>
            <a:ext cx="5429288" cy="290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91330" y="2143116"/>
            <a:ext cx="666807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8264" y="1714488"/>
            <a:ext cx="635798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146490172</TotalTime>
  <Pages>3</Pages>
  <Words>249</Words>
  <Application>Microsoft Office PowerPoint</Application>
  <PresentationFormat>Custom</PresentationFormat>
  <Paragraphs>47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Slide 1</vt:lpstr>
      <vt:lpstr>   Sonarqube</vt:lpstr>
      <vt:lpstr>  SonarQube CI </vt:lpstr>
      <vt:lpstr>SonarQube Features</vt:lpstr>
      <vt:lpstr>Sonarqube</vt:lpstr>
      <vt:lpstr>SonarQube Installation on Docker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manik.bollu@outlook.com</cp:lastModifiedBy>
  <cp:revision>1011</cp:revision>
  <cp:lastPrinted>2018-02-04T02:18:57Z</cp:lastPrinted>
  <dcterms:created xsi:type="dcterms:W3CDTF">1998-03-18T13:44:31Z</dcterms:created>
  <dcterms:modified xsi:type="dcterms:W3CDTF">2022-10-13T05:17:35Z</dcterms:modified>
</cp:coreProperties>
</file>