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13"/>
  </p:notesMasterIdLst>
  <p:handoutMasterIdLst>
    <p:handoutMasterId r:id="rId14"/>
  </p:handoutMasterIdLst>
  <p:sldIdLst>
    <p:sldId id="515" r:id="rId2"/>
    <p:sldId id="930" r:id="rId3"/>
    <p:sldId id="934" r:id="rId4"/>
    <p:sldId id="931" r:id="rId5"/>
    <p:sldId id="932" r:id="rId6"/>
    <p:sldId id="933" r:id="rId7"/>
    <p:sldId id="868" r:id="rId8"/>
    <p:sldId id="888" r:id="rId9"/>
    <p:sldId id="876" r:id="rId10"/>
    <p:sldId id="929" r:id="rId11"/>
    <p:sldId id="910" r:id="rId12"/>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00"/>
    <a:srgbClr val="CC3300"/>
    <a:srgbClr val="2A8487"/>
    <a:srgbClr val="1C5A61"/>
    <a:srgbClr val="0C6D9C"/>
    <a:srgbClr val="F5F5F5"/>
    <a:srgbClr val="F4F4F4"/>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163" autoAdjust="0"/>
    <p:restoredTop sz="94551" autoAdjust="0"/>
  </p:normalViewPr>
  <p:slideViewPr>
    <p:cSldViewPr>
      <p:cViewPr varScale="1">
        <p:scale>
          <a:sx n="83" d="100"/>
          <a:sy n="83" d="100"/>
        </p:scale>
        <p:origin x="-878" y="-7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Tree>
    <p:extLst>
      <p:ext uri="{BB962C8B-B14F-4D97-AF65-F5344CB8AC3E}">
        <p14:creationId xmlns=""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 xmlns:p14="http://schemas.microsoft.com/office/powerpoint/2010/main"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509491D-F648-4E3A-981E-6D082040119B}" type="slidenum">
              <a:rPr lang="en-US" smtClean="0"/>
              <a:pPr/>
              <a:t>9</a:t>
            </a:fld>
            <a:endParaRPr lang="en-US"/>
          </a:p>
        </p:txBody>
      </p:sp>
      <p:sp>
        <p:nvSpPr>
          <p:cNvPr id="75779" name="Rectangle 2"/>
          <p:cNvSpPr>
            <a:spLocks noGrp="1" noRot="1" noChangeAspect="1" noChangeArrowheads="1" noTextEdit="1"/>
          </p:cNvSpPr>
          <p:nvPr>
            <p:ph type="sldImg"/>
          </p:nvPr>
        </p:nvSpPr>
        <p:spPr>
          <a:xfrm>
            <a:off x="395288" y="690563"/>
            <a:ext cx="6145212" cy="3459162"/>
          </a:xfrm>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9444" y="116632"/>
            <a:ext cx="1577814" cy="936104"/>
          </a:xfrm>
          <a:prstGeom prst="rect">
            <a:avLst/>
          </a:prstGeom>
        </p:spPr>
      </p:pic>
    </p:spTree>
    <p:extLst>
      <p:ext uri="{BB962C8B-B14F-4D97-AF65-F5344CB8AC3E}">
        <p14:creationId xmlns="" xmlns:p14="http://schemas.microsoft.com/office/powerpoint/2010/main"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336" y="136525"/>
            <a:ext cx="784300"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B</a:t>
            </a:r>
            <a:r>
              <a:rPr lang="sv-SE" baseline="0" dirty="0">
                <a:solidFill>
                  <a:prstClr val="white">
                    <a:lumMod val="50000"/>
                  </a:prstClr>
                </a:solidFill>
              </a:rPr>
              <a:t> 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 xmlns:p14="http://schemas.microsoft.com/office/powerpoint/2010/main"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 xmlns:p14="http://schemas.microsoft.com/office/powerpoint/2010/main"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11/7/2022</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Monday, November 7, 2022</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 xmlns:p14="http://schemas.microsoft.com/office/powerpoint/2010/main"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defresh.io/learn/jenki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b">
            <a:normAutofit fontScale="82500" lnSpcReduction="20000"/>
          </a:bodyPr>
          <a:lstStyle/>
          <a:p>
            <a:pPr algn="ctr" eaLnBrk="1" hangingPunct="1">
              <a:lnSpc>
                <a:spcPct val="90000"/>
              </a:lnSpc>
            </a:pPr>
            <a:r>
              <a:rPr lang="en-IN" altLang="en-US" sz="6000" dirty="0" smtClean="0">
                <a:solidFill>
                  <a:srgbClr val="CC3300"/>
                </a:solidFill>
                <a:latin typeface="Garamond" pitchFamily="18" charset="0"/>
                <a:ea typeface="+mj-ea"/>
                <a:cs typeface="Times New Roman" panose="02020603050405020304" pitchFamily="18" charset="0"/>
              </a:rPr>
              <a:t>CI/CD Using </a:t>
            </a:r>
            <a:r>
              <a:rPr lang="en-IN" altLang="en-US" sz="6000" dirty="0" err="1" smtClean="0">
                <a:solidFill>
                  <a:srgbClr val="CC3300"/>
                </a:solidFill>
                <a:latin typeface="Garamond" pitchFamily="18" charset="0"/>
                <a:ea typeface="+mj-ea"/>
                <a:cs typeface="Times New Roman" panose="02020603050405020304" pitchFamily="18" charset="0"/>
              </a:rPr>
              <a:t>DevOps</a:t>
            </a:r>
            <a:endParaRPr lang="en-US"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endParaRPr lang="en-IN" altLang="en-US" sz="6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IN" altLang="en-US" sz="9000" dirty="0" smtClean="0">
                <a:solidFill>
                  <a:srgbClr val="CC3300"/>
                </a:solidFill>
                <a:latin typeface="Garamond" pitchFamily="18" charset="0"/>
                <a:ea typeface="+mj-ea"/>
                <a:cs typeface="Times New Roman" panose="02020603050405020304" pitchFamily="18" charset="0"/>
              </a:rPr>
              <a:t>Jenkins Pipeline</a:t>
            </a:r>
            <a:endParaRPr lang="en-US" altLang="en-US" sz="9000" dirty="0">
              <a:solidFill>
                <a:srgbClr val="CC3300"/>
              </a:solidFill>
              <a:latin typeface="Garamond" pitchFamily="18" charset="0"/>
              <a:ea typeface="+mj-ea"/>
              <a:cs typeface="Times New Roman" panose="02020603050405020304" pitchFamily="18" charset="0"/>
            </a:endParaRPr>
          </a:p>
          <a:p>
            <a:pPr algn="ctr" eaLnBrk="1" hangingPunct="1">
              <a:lnSpc>
                <a:spcPct val="90000"/>
              </a:lnSpc>
            </a:pPr>
            <a:r>
              <a:rPr lang="en-US" sz="6000" dirty="0"/>
              <a:t>  </a:t>
            </a:r>
            <a:endParaRPr lang="en-US" altLang="en-US" sz="6000" dirty="0">
              <a:solidFill>
                <a:schemeClr val="accent6">
                  <a:lumMod val="75000"/>
                </a:schemeClr>
              </a:solidFill>
              <a:latin typeface="Garamond" pitchFamily="18" charset="0"/>
              <a:ea typeface="+mj-ea"/>
              <a:cs typeface="Times New Roman" panose="02020603050405020304" pitchFamily="18" charset="0"/>
            </a:endParaRPr>
          </a:p>
        </p:txBody>
      </p:sp>
      <p:sp>
        <p:nvSpPr>
          <p:cNvPr id="6" name="Subtitle 2">
            <a:extLst>
              <a:ext uri="{FF2B5EF4-FFF2-40B4-BE49-F238E27FC236}">
                <a16:creationId xmlns="" xmlns:a16="http://schemas.microsoft.com/office/drawing/2014/main" id="{374C6B0C-371A-41E0-BF7D-B301E36AAB91}"/>
              </a:ext>
            </a:extLst>
          </p:cNvPr>
          <p:cNvSpPr>
            <a:spLocks noGrp="1"/>
          </p:cNvSpPr>
          <p:nvPr>
            <p:ph type="subTitle" idx="1"/>
          </p:nvPr>
        </p:nvSpPr>
        <p:spPr>
          <a:xfrm flipH="1" flipV="1">
            <a:off x="12188824" y="6857999"/>
            <a:ext cx="1906588" cy="45719"/>
          </a:xfrm>
        </p:spPr>
        <p:txBody>
          <a:bodyPr>
            <a:normAutofit fontScale="25000" lnSpcReduction="20000"/>
          </a:bodyPr>
          <a:lstStyle/>
          <a:p>
            <a:pPr>
              <a:spcBef>
                <a:spcPts val="600"/>
              </a:spcBef>
            </a:pPr>
            <a:endParaRPr lang="en-IN" sz="3600" b="1" dirty="0">
              <a:solidFill>
                <a:srgbClr val="660066"/>
              </a:solidFill>
            </a:endParaRPr>
          </a:p>
        </p:txBody>
      </p:sp>
      <p:sp>
        <p:nvSpPr>
          <p:cNvPr id="4" name="Subtitle 2">
            <a:extLst>
              <a:ext uri="{FF2B5EF4-FFF2-40B4-BE49-F238E27FC236}">
                <a16:creationId xmlns="" xmlns:a16="http://schemas.microsoft.com/office/drawing/2014/main"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rPr>
              <a:t>By</a:t>
            </a:r>
          </a:p>
          <a:p>
            <a:pPr>
              <a:spcBef>
                <a:spcPts val="600"/>
              </a:spcBef>
            </a:pPr>
            <a:r>
              <a:rPr lang="en-IN" sz="3600" b="1" dirty="0">
                <a:solidFill>
                  <a:srgbClr val="002060"/>
                </a:solidFill>
              </a:rPr>
              <a:t>B </a:t>
            </a:r>
            <a:r>
              <a:rPr lang="en-IN" sz="3600" b="1" dirty="0" err="1">
                <a:solidFill>
                  <a:srgbClr val="002060"/>
                </a:solidFill>
              </a:rPr>
              <a:t>Manikyala</a:t>
            </a:r>
            <a:r>
              <a:rPr lang="en-IN" sz="3600" b="1" dirty="0">
                <a:solidFill>
                  <a:srgbClr val="002060"/>
                </a:solidFill>
              </a:rPr>
              <a:t> </a:t>
            </a:r>
            <a:r>
              <a:rPr lang="en-IN" sz="3600" b="1" dirty="0" err="1">
                <a:solidFill>
                  <a:srgbClr val="002060"/>
                </a:solidFill>
              </a:rPr>
              <a:t>Rao</a:t>
            </a:r>
            <a:r>
              <a:rPr lang="en-IN" sz="3600" b="1" dirty="0">
                <a:solidFill>
                  <a:srgbClr val="002060"/>
                </a:solidFill>
              </a:rPr>
              <a:t> </a:t>
            </a:r>
            <a:r>
              <a:rPr lang="en-IN" sz="3600" b="1" dirty="0" err="1">
                <a:solidFill>
                  <a:srgbClr val="002060"/>
                </a:solidFill>
              </a:rPr>
              <a:t>M.Tech</a:t>
            </a:r>
            <a:r>
              <a:rPr lang="en-IN" sz="3600" b="1" dirty="0">
                <a:solidFill>
                  <a:srgbClr val="002060"/>
                </a:solidFill>
              </a:rPr>
              <a:t>(</a:t>
            </a:r>
            <a:r>
              <a:rPr lang="en-IN" sz="3600" b="1" dirty="0" err="1">
                <a:solidFill>
                  <a:srgbClr val="002060"/>
                </a:solidFill>
              </a:rPr>
              <a:t>Ph.d</a:t>
            </a:r>
            <a:r>
              <a:rPr lang="en-IN" sz="3600" b="1" dirty="0">
                <a:solidFill>
                  <a:srgbClr val="002060"/>
                </a:solidFill>
              </a:rPr>
              <a:t>)</a:t>
            </a:r>
          </a:p>
          <a:p>
            <a:pPr>
              <a:spcBef>
                <a:spcPts val="600"/>
              </a:spcBef>
            </a:pPr>
            <a:r>
              <a:rPr lang="en-IN" sz="3600" dirty="0">
                <a:solidFill>
                  <a:srgbClr val="002060"/>
                </a:solidFill>
              </a:rPr>
              <a:t>Assistant Professor</a:t>
            </a:r>
            <a:endParaRPr lang="en-IN" sz="3600" b="1" dirty="0">
              <a:solidFill>
                <a:srgbClr val="002060"/>
              </a:solidFill>
            </a:endParaRPr>
          </a:p>
          <a:p>
            <a:pPr>
              <a:spcBef>
                <a:spcPts val="600"/>
              </a:spcBef>
            </a:pPr>
            <a:r>
              <a:rPr lang="en-IN" sz="3600" dirty="0" err="1">
                <a:solidFill>
                  <a:srgbClr val="002060"/>
                </a:solidFill>
              </a:rPr>
              <a:t>Dept</a:t>
            </a:r>
            <a:r>
              <a:rPr lang="en-IN" sz="3600" dirty="0">
                <a:solidFill>
                  <a:srgbClr val="002060"/>
                </a:solidFill>
              </a:rPr>
              <a:t> of Computer Science &amp; Engineering</a:t>
            </a:r>
          </a:p>
          <a:p>
            <a:pPr>
              <a:spcBef>
                <a:spcPts val="600"/>
              </a:spcBef>
            </a:pPr>
            <a:r>
              <a:rPr lang="en-IN" sz="3600" dirty="0">
                <a:solidFill>
                  <a:srgbClr val="002060"/>
                </a:solidFill>
              </a:rPr>
              <a:t>Aditya College of Engineering &amp; Technology</a:t>
            </a:r>
          </a:p>
          <a:p>
            <a:pPr>
              <a:spcBef>
                <a:spcPts val="600"/>
              </a:spcBef>
            </a:pPr>
            <a:r>
              <a:rPr lang="en-IN" sz="3600" dirty="0" err="1">
                <a:solidFill>
                  <a:srgbClr val="002060"/>
                </a:solidFill>
              </a:rPr>
              <a:t>Surampalem</a:t>
            </a:r>
            <a:endParaRPr lang="en-IN" sz="3600" dirty="0">
              <a:solidFill>
                <a:srgbClr val="002060"/>
              </a:solidFill>
            </a:endParaRPr>
          </a:p>
          <a:p>
            <a:pPr>
              <a:spcBef>
                <a:spcPts val="600"/>
              </a:spcBef>
            </a:pPr>
            <a:endParaRPr lang="en-IN" sz="36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428736"/>
            <a:ext cx="10583404" cy="5000660"/>
          </a:xfrm>
        </p:spPr>
        <p:txBody>
          <a:bodyPr>
            <a:normAutofit/>
          </a:bodyPr>
          <a:lstStyle/>
          <a:p>
            <a:pPr>
              <a:buNone/>
            </a:pPr>
            <a:r>
              <a:rPr lang="en-US" dirty="0" smtClean="0"/>
              <a:t>6.Click </a:t>
            </a:r>
            <a:r>
              <a:rPr lang="en-US" b="1" dirty="0" smtClean="0"/>
              <a:t>Save</a:t>
            </a:r>
            <a:r>
              <a:rPr lang="en-US" dirty="0" smtClean="0"/>
              <a:t>. The </a:t>
            </a:r>
            <a:r>
              <a:rPr lang="en-US" b="1" dirty="0" smtClean="0"/>
              <a:t>Pipeline project/item view</a:t>
            </a:r>
            <a:r>
              <a:rPr lang="en-US" dirty="0" smtClean="0"/>
              <a:t> page appears. Click </a:t>
            </a:r>
            <a:r>
              <a:rPr lang="en-US" b="1" dirty="0" smtClean="0"/>
              <a:t>Build Now</a:t>
            </a:r>
            <a:r>
              <a:rPr lang="en-US" dirty="0" smtClean="0"/>
              <a:t>.</a:t>
            </a:r>
          </a:p>
          <a:p>
            <a:pPr>
              <a:buNone/>
            </a:pPr>
            <a:r>
              <a:rPr lang="en-US" dirty="0" smtClean="0"/>
              <a:t>7.See full output from the pipeline run by clicking </a:t>
            </a:r>
            <a:r>
              <a:rPr lang="en-US" b="1" dirty="0" smtClean="0"/>
              <a:t>Console Output</a:t>
            </a:r>
            <a:r>
              <a:rPr lang="en-US" dirty="0" smtClean="0"/>
              <a:t>.</a:t>
            </a:r>
          </a:p>
          <a:p>
            <a:pPr>
              <a:buNone/>
            </a:pPr>
            <a:endParaRPr lang="en-US" dirty="0"/>
          </a:p>
        </p:txBody>
      </p:sp>
      <p:sp>
        <p:nvSpPr>
          <p:cNvPr id="3" name="Title 2"/>
          <p:cNvSpPr>
            <a:spLocks noGrp="1"/>
          </p:cNvSpPr>
          <p:nvPr>
            <p:ph type="title"/>
          </p:nvPr>
        </p:nvSpPr>
        <p:spPr>
          <a:xfrm>
            <a:off x="837982" y="365129"/>
            <a:ext cx="10512862" cy="1206484"/>
          </a:xfrm>
        </p:spPr>
        <p:txBody>
          <a:bodyPr>
            <a:normAutofit/>
          </a:bodyPr>
          <a:lstStyle/>
          <a:p>
            <a:pPr algn="ctr"/>
            <a:r>
              <a:rPr lang="en-US" sz="3200" b="1" dirty="0" smtClean="0"/>
              <a:t>Jenkins Pipeline</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descr="PPT - INTRODUCTION PowerPoint Presentation, free download - ID:2219477"/>
          <p:cNvPicPr>
            <a:picLocks noChangeAspect="1" noChangeArrowheads="1"/>
          </p:cNvPicPr>
          <p:nvPr/>
        </p:nvPicPr>
        <p:blipFill>
          <a:blip r:embed="rId2"/>
          <a:srcRect/>
          <a:stretch>
            <a:fillRect/>
          </a:stretch>
        </p:blipFill>
        <p:spPr bwMode="auto">
          <a:xfrm>
            <a:off x="684212" y="609600"/>
            <a:ext cx="10972800" cy="579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Jenkins Pipeline is a feature of the Jenkins build server, deployed as a </a:t>
            </a:r>
            <a:r>
              <a:rPr lang="en-US" dirty="0" err="1" smtClean="0"/>
              <a:t>plugin</a:t>
            </a:r>
            <a:r>
              <a:rPr lang="en-US" dirty="0" smtClean="0"/>
              <a:t>, that lets you implement continuous delivery (CD) pipelines on the </a:t>
            </a:r>
            <a:r>
              <a:rPr lang="en-US" dirty="0" smtClean="0">
                <a:hlinkClick r:id="rId2"/>
              </a:rPr>
              <a:t>Jenkins</a:t>
            </a:r>
            <a:r>
              <a:rPr lang="en-US" dirty="0" smtClean="0"/>
              <a:t> automation server.</a:t>
            </a:r>
          </a:p>
          <a:p>
            <a:r>
              <a:rPr lang="en-US" dirty="0" smtClean="0"/>
              <a:t>Continuous delivery pipelines are automated sequences of processes to deliver software from version control to customers and end-users. Each software change a developer commits in source control passes through a set of automated processes before being released to production. The pipeline involves building software using repeatable, reliable steps and pushing the build through various testing and deployment stages.</a:t>
            </a:r>
          </a:p>
          <a:p>
            <a:r>
              <a:rPr lang="en-US" dirty="0" smtClean="0"/>
              <a:t>Traditional Jenkins pipelines are scripted, meaning they prescribe the exact order of steps that need to happen in the pipeline.</a:t>
            </a:r>
            <a:endParaRPr lang="en-US" dirty="0"/>
          </a:p>
        </p:txBody>
      </p:sp>
      <p:sp>
        <p:nvSpPr>
          <p:cNvPr id="3" name="Title 2"/>
          <p:cNvSpPr>
            <a:spLocks noGrp="1"/>
          </p:cNvSpPr>
          <p:nvPr>
            <p:ph type="title"/>
          </p:nvPr>
        </p:nvSpPr>
        <p:spPr/>
        <p:txBody>
          <a:bodyPr/>
          <a:lstStyle/>
          <a:p>
            <a:pPr algn="ctr"/>
            <a:r>
              <a:rPr lang="en-US" dirty="0" smtClean="0"/>
              <a:t>Jenkins Pipeline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142985"/>
            <a:ext cx="10512862" cy="4950314"/>
          </a:xfrm>
        </p:spPr>
        <p:txBody>
          <a:bodyPr>
            <a:normAutofit fontScale="92500"/>
          </a:bodyPr>
          <a:lstStyle/>
          <a:p>
            <a:pPr>
              <a:buNone/>
            </a:pPr>
            <a:r>
              <a:rPr lang="en-US" dirty="0" smtClean="0"/>
              <a:t>	</a:t>
            </a:r>
          </a:p>
          <a:p>
            <a:r>
              <a:rPr lang="en-US" b="1" dirty="0" smtClean="0"/>
              <a:t>Pipeline</a:t>
            </a:r>
            <a:r>
              <a:rPr lang="en-US" dirty="0" smtClean="0"/>
              <a:t> :The pipeline is a set of instructions given in the form of code for continuous delivery and consists of instructions needed for the entire build process. With pipeline, you can build, test, and deliver the application.</a:t>
            </a:r>
          </a:p>
          <a:p>
            <a:r>
              <a:rPr lang="en-US" b="1" dirty="0" err="1" smtClean="0"/>
              <a:t>Node</a:t>
            </a:r>
            <a:r>
              <a:rPr lang="en-US" dirty="0" err="1" smtClean="0"/>
              <a:t>:The</a:t>
            </a:r>
            <a:r>
              <a:rPr lang="en-US" dirty="0" smtClean="0"/>
              <a:t> machine on which Jenkins runs is called a node. A node block is mainly used in scripted pipeline syntax.</a:t>
            </a:r>
          </a:p>
          <a:p>
            <a:r>
              <a:rPr lang="en-US" b="1" dirty="0" smtClean="0"/>
              <a:t>Stage</a:t>
            </a:r>
            <a:r>
              <a:rPr lang="en-US" dirty="0" smtClean="0"/>
              <a:t>: A stage block contains a series of steps in a pipeline. That is, the build, test, and deploy processes all come together in a stage. Generally, a stage block is used to visualize the Jenkins pipeline process.</a:t>
            </a:r>
          </a:p>
          <a:p>
            <a:r>
              <a:rPr lang="en-US" b="1" dirty="0" err="1" smtClean="0"/>
              <a:t>Step</a:t>
            </a:r>
            <a:r>
              <a:rPr lang="en-US" dirty="0" err="1" smtClean="0"/>
              <a:t>:A</a:t>
            </a:r>
            <a:r>
              <a:rPr lang="en-US" dirty="0" smtClean="0"/>
              <a:t> step is nothing but a single task that executes a specific process at a defined time. A pipeline involves a series of steps.</a:t>
            </a:r>
            <a:endParaRPr lang="en-US" dirty="0"/>
          </a:p>
        </p:txBody>
      </p:sp>
      <p:sp>
        <p:nvSpPr>
          <p:cNvPr id="3" name="Title 2"/>
          <p:cNvSpPr>
            <a:spLocks noGrp="1"/>
          </p:cNvSpPr>
          <p:nvPr>
            <p:ph type="title"/>
          </p:nvPr>
        </p:nvSpPr>
        <p:spPr/>
        <p:txBody>
          <a:bodyPr/>
          <a:lstStyle/>
          <a:p>
            <a:pPr algn="ctr"/>
            <a:r>
              <a:rPr lang="en-US" b="1" dirty="0" smtClean="0"/>
              <a:t>Jenkins Pipeline Concepts</a:t>
            </a:r>
            <a:br>
              <a:rPr lang="en-US" b="1"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Here is a simple example of a scripted </a:t>
            </a:r>
            <a:r>
              <a:rPr lang="en-US" dirty="0" err="1" smtClean="0"/>
              <a:t>Jenkinsfile</a:t>
            </a:r>
            <a:r>
              <a:rPr lang="en-US" dirty="0" smtClean="0"/>
              <a:t>. To begin with, we use the node statement, which says that this pipeline and any of its stages should be run on any available Jenkins agent.</a:t>
            </a:r>
          </a:p>
          <a:p>
            <a:pPr>
              <a:buNone/>
            </a:pPr>
            <a:r>
              <a:rPr lang="en-US" b="1" dirty="0" err="1" smtClean="0"/>
              <a:t>Jenkinsfile</a:t>
            </a:r>
            <a:r>
              <a:rPr lang="en-US" b="1" dirty="0" smtClean="0"/>
              <a:t> (Scripted Pipeline) </a:t>
            </a:r>
          </a:p>
          <a:p>
            <a:pPr>
              <a:buNone/>
            </a:pPr>
            <a:r>
              <a:rPr lang="en-US" b="1" dirty="0" smtClean="0"/>
              <a:t>node {</a:t>
            </a:r>
          </a:p>
          <a:p>
            <a:r>
              <a:rPr lang="en-US" dirty="0" smtClean="0"/>
              <a:t>Now we define several stage blocks. These are optional, but highly recommended because they make it easy to understand the tasks or steps occurring in each stage. Stage block descriptions are displayed in the Jenkins UI.</a:t>
            </a:r>
          </a:p>
          <a:p>
            <a:r>
              <a:rPr lang="en-US" dirty="0" smtClean="0"/>
              <a:t>Here we are defining three stages – Build, Test and Deploy</a:t>
            </a:r>
          </a:p>
          <a:p>
            <a:r>
              <a:rPr lang="en-US" dirty="0" smtClean="0"/>
              <a:t>Each of them can contain specific scripted code that performs the required operations. </a:t>
            </a:r>
            <a:endParaRPr lang="en-US" b="1" dirty="0"/>
          </a:p>
        </p:txBody>
      </p:sp>
      <p:sp>
        <p:nvSpPr>
          <p:cNvPr id="3" name="Title 2"/>
          <p:cNvSpPr>
            <a:spLocks noGrp="1"/>
          </p:cNvSpPr>
          <p:nvPr>
            <p:ph type="title"/>
          </p:nvPr>
        </p:nvSpPr>
        <p:spPr/>
        <p:txBody>
          <a:bodyPr/>
          <a:lstStyle/>
          <a:p>
            <a:pPr algn="ctr"/>
            <a:r>
              <a:rPr lang="en-US" dirty="0" smtClean="0"/>
              <a:t>Jenkins Scripted Pipeline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Syntax</a:t>
            </a:r>
            <a:endParaRPr lang="en-US" dirty="0"/>
          </a:p>
        </p:txBody>
      </p:sp>
      <p:sp>
        <p:nvSpPr>
          <p:cNvPr id="5" name="Content Placeholder 4"/>
          <p:cNvSpPr>
            <a:spLocks noGrp="1"/>
          </p:cNvSpPr>
          <p:nvPr>
            <p:ph idx="1"/>
          </p:nvPr>
        </p:nvSpPr>
        <p:spPr/>
        <p:txBody>
          <a:bodyPr>
            <a:normAutofit lnSpcReduction="10000"/>
          </a:bodyPr>
          <a:lstStyle/>
          <a:p>
            <a:pPr>
              <a:buNone/>
            </a:pPr>
            <a:r>
              <a:rPr lang="en-US" dirty="0" smtClean="0"/>
              <a:t>stage('Build') { </a:t>
            </a:r>
          </a:p>
          <a:p>
            <a:pPr>
              <a:buNone/>
            </a:pPr>
            <a:r>
              <a:rPr lang="en-US" dirty="0" smtClean="0"/>
              <a:t>// </a:t>
            </a:r>
          </a:p>
          <a:p>
            <a:pPr>
              <a:buNone/>
            </a:pPr>
            <a:r>
              <a:rPr lang="en-US" dirty="0" smtClean="0"/>
              <a:t>} </a:t>
            </a:r>
          </a:p>
          <a:p>
            <a:pPr>
              <a:buNone/>
            </a:pPr>
            <a:r>
              <a:rPr lang="en-US" dirty="0" smtClean="0"/>
              <a:t>stage('Test') { </a:t>
            </a:r>
          </a:p>
          <a:p>
            <a:pPr>
              <a:buNone/>
            </a:pPr>
            <a:r>
              <a:rPr lang="en-US" dirty="0" smtClean="0"/>
              <a:t>// </a:t>
            </a:r>
          </a:p>
          <a:p>
            <a:pPr>
              <a:buNone/>
            </a:pPr>
            <a:r>
              <a:rPr lang="en-US" dirty="0" smtClean="0"/>
              <a:t>} </a:t>
            </a:r>
          </a:p>
          <a:p>
            <a:pPr>
              <a:buNone/>
            </a:pPr>
            <a:r>
              <a:rPr lang="en-US" dirty="0" smtClean="0"/>
              <a:t>stage('Deploy') { </a:t>
            </a:r>
          </a:p>
          <a:p>
            <a:pPr>
              <a:buNone/>
            </a:pPr>
            <a:r>
              <a:rPr lang="en-US" dirty="0" smtClean="0"/>
              <a:t>//</a:t>
            </a:r>
          </a:p>
          <a:p>
            <a:pPr>
              <a:buNone/>
            </a:pPr>
            <a:r>
              <a:rPr lang="en-US" dirty="0" smtClean="0"/>
              <a:t> }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Declarative pipelines require predefined constructs, and so are less flexible than scripted pipelines. On the other hand, they are easier to work with and do not require knowledge of Groovy code. Another plus is that Jenkins can automatically validate the syntax of a declarative pipeline.</a:t>
            </a:r>
          </a:p>
          <a:p>
            <a:r>
              <a:rPr lang="en-US" dirty="0" smtClean="0"/>
              <a:t>The code looks like this. We start with the pipeline statement that specifies this is a declarative pipeline.</a:t>
            </a:r>
          </a:p>
          <a:p>
            <a:pPr>
              <a:buNone/>
            </a:pPr>
            <a:r>
              <a:rPr lang="en-US" b="1" dirty="0" err="1" smtClean="0"/>
              <a:t>Jenkinsfile</a:t>
            </a:r>
            <a:r>
              <a:rPr lang="en-US" b="1" dirty="0" smtClean="0"/>
              <a:t> (Declarative Pipeline) </a:t>
            </a:r>
          </a:p>
          <a:p>
            <a:pPr>
              <a:buNone/>
            </a:pPr>
            <a:r>
              <a:rPr lang="en-US" b="1" dirty="0" smtClean="0"/>
              <a:t>pipeline {</a:t>
            </a:r>
          </a:p>
          <a:p>
            <a:r>
              <a:rPr lang="en-US" dirty="0" smtClean="0"/>
              <a:t>The agent any statement is a declarative syntax that tells Jenkins to allocate an executor on a node and create a workspace for the pipeline.</a:t>
            </a:r>
          </a:p>
          <a:p>
            <a:pPr>
              <a:buNone/>
            </a:pPr>
            <a:r>
              <a:rPr lang="en-US" b="1" dirty="0" smtClean="0"/>
              <a:t>agent any</a:t>
            </a:r>
            <a:endParaRPr lang="en-US" b="1" dirty="0"/>
          </a:p>
        </p:txBody>
      </p:sp>
      <p:sp>
        <p:nvSpPr>
          <p:cNvPr id="3" name="Title 2"/>
          <p:cNvSpPr>
            <a:spLocks noGrp="1"/>
          </p:cNvSpPr>
          <p:nvPr>
            <p:ph type="title"/>
          </p:nvPr>
        </p:nvSpPr>
        <p:spPr/>
        <p:txBody>
          <a:bodyPr/>
          <a:lstStyle/>
          <a:p>
            <a:pPr algn="ctr"/>
            <a:r>
              <a:rPr lang="en-US" dirty="0" smtClean="0"/>
              <a:t>Jenkins Declarative Pipeline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t> 	</a:t>
            </a:r>
            <a:r>
              <a:rPr lang="en-US" sz="3100" dirty="0" smtClean="0"/>
              <a:t>Example Script</a:t>
            </a:r>
            <a:endParaRPr lang="en-US" dirty="0"/>
          </a:p>
        </p:txBody>
      </p:sp>
      <p:sp>
        <p:nvSpPr>
          <p:cNvPr id="4100" name="Rectangle 3"/>
          <p:cNvSpPr>
            <a:spLocks noGrp="1" noChangeArrowheads="1"/>
          </p:cNvSpPr>
          <p:nvPr>
            <p:ph type="body" idx="1"/>
          </p:nvPr>
        </p:nvSpPr>
        <p:spPr>
          <a:xfrm>
            <a:off x="507867" y="1295400"/>
            <a:ext cx="10969943" cy="5257800"/>
          </a:xfrm>
        </p:spPr>
        <p:txBody>
          <a:bodyPr>
            <a:normAutofit fontScale="92500" lnSpcReduction="20000"/>
          </a:bodyPr>
          <a:lstStyle/>
          <a:p>
            <a:pPr>
              <a:lnSpc>
                <a:spcPct val="150000"/>
              </a:lnSpc>
              <a:buNone/>
              <a:tabLst>
                <a:tab pos="6178550" algn="l"/>
              </a:tabLst>
            </a:pPr>
            <a:r>
              <a:rPr lang="en-US" sz="2200" dirty="0" smtClean="0"/>
              <a:t>pipeline {  </a:t>
            </a:r>
          </a:p>
          <a:p>
            <a:pPr>
              <a:lnSpc>
                <a:spcPct val="150000"/>
              </a:lnSpc>
              <a:buNone/>
              <a:tabLst>
                <a:tab pos="6178550" algn="l"/>
              </a:tabLst>
            </a:pPr>
            <a:r>
              <a:rPr lang="en-US" sz="2200" dirty="0" smtClean="0"/>
              <a:t>    agent any  </a:t>
            </a:r>
          </a:p>
          <a:p>
            <a:pPr>
              <a:lnSpc>
                <a:spcPct val="150000"/>
              </a:lnSpc>
              <a:buNone/>
              <a:tabLst>
                <a:tab pos="6178550" algn="l"/>
              </a:tabLst>
            </a:pPr>
            <a:r>
              <a:rPr lang="en-US" sz="2200" dirty="0" smtClean="0"/>
              <a:t>    stages {  </a:t>
            </a:r>
          </a:p>
          <a:p>
            <a:pPr>
              <a:lnSpc>
                <a:spcPct val="150000"/>
              </a:lnSpc>
              <a:buNone/>
              <a:tabLst>
                <a:tab pos="6178550" algn="l"/>
              </a:tabLst>
            </a:pPr>
            <a:r>
              <a:rPr lang="en-US" sz="2200" dirty="0" smtClean="0"/>
              <a:t>            stage ('Build') {  </a:t>
            </a:r>
          </a:p>
          <a:p>
            <a:pPr>
              <a:lnSpc>
                <a:spcPct val="150000"/>
              </a:lnSpc>
              <a:buNone/>
              <a:tabLst>
                <a:tab pos="6178550" algn="l"/>
              </a:tabLst>
            </a:pPr>
            <a:r>
              <a:rPr lang="en-US" sz="2200" dirty="0" smtClean="0"/>
              <a:t>                steps {  </a:t>
            </a:r>
          </a:p>
          <a:p>
            <a:pPr>
              <a:lnSpc>
                <a:spcPct val="150000"/>
              </a:lnSpc>
              <a:buNone/>
              <a:tabLst>
                <a:tab pos="6178550" algn="l"/>
              </a:tabLst>
            </a:pPr>
            <a:r>
              <a:rPr lang="en-US" sz="2200" dirty="0" smtClean="0"/>
              <a:t>                        echo 'Running build phase...'  </a:t>
            </a:r>
          </a:p>
          <a:p>
            <a:pPr>
              <a:lnSpc>
                <a:spcPct val="150000"/>
              </a:lnSpc>
              <a:buNone/>
              <a:tabLst>
                <a:tab pos="6178550" algn="l"/>
              </a:tabLst>
            </a:pPr>
            <a:r>
              <a:rPr lang="en-US" sz="2200" dirty="0" smtClean="0"/>
              <a:t>                }  </a:t>
            </a:r>
          </a:p>
          <a:p>
            <a:pPr>
              <a:lnSpc>
                <a:spcPct val="150000"/>
              </a:lnSpc>
              <a:buNone/>
              <a:tabLst>
                <a:tab pos="6178550" algn="l"/>
              </a:tabLst>
            </a:pPr>
            <a:r>
              <a:rPr lang="en-US" sz="2200" dirty="0" smtClean="0"/>
              <a:t>            }  </a:t>
            </a:r>
          </a:p>
          <a:p>
            <a:pPr>
              <a:lnSpc>
                <a:spcPct val="150000"/>
              </a:lnSpc>
              <a:buNone/>
              <a:tabLst>
                <a:tab pos="6178550" algn="l"/>
              </a:tabLst>
            </a:pPr>
            <a:r>
              <a:rPr lang="en-US" sz="2200" dirty="0" smtClean="0"/>
              <a:t>    }  </a:t>
            </a:r>
          </a:p>
          <a:p>
            <a:pPr>
              <a:lnSpc>
                <a:spcPct val="150000"/>
              </a:lnSpc>
              <a:buNone/>
              <a:tabLst>
                <a:tab pos="6178550" algn="l"/>
              </a:tabLst>
            </a:pPr>
            <a:r>
              <a:rPr lang="en-US" sz="2200" dirty="0" smtClean="0"/>
              <a:t>} </a:t>
            </a:r>
            <a:endParaRPr 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Create a Jenkins Pipeline</a:t>
            </a:r>
            <a:endParaRPr lang="en-US" b="1" dirty="0"/>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Log into Jenkins.</a:t>
            </a:r>
          </a:p>
          <a:p>
            <a:pPr marL="514350" indent="-514350">
              <a:buFont typeface="+mj-lt"/>
              <a:buAutoNum type="arabicPeriod"/>
            </a:pPr>
            <a:r>
              <a:rPr lang="en-US" dirty="0" smtClean="0"/>
              <a:t>In the Dashboard, select </a:t>
            </a:r>
            <a:r>
              <a:rPr lang="en-US" b="1" dirty="0" smtClean="0"/>
              <a:t>New Item</a:t>
            </a:r>
            <a:r>
              <a:rPr lang="en-US" dirty="0" smtClean="0"/>
              <a:t>.</a:t>
            </a:r>
          </a:p>
          <a:p>
            <a:pPr marL="514350" indent="-514350">
              <a:buFont typeface="+mj-lt"/>
              <a:buAutoNum type="arabicPeriod"/>
            </a:pPr>
            <a:r>
              <a:rPr lang="en-US" dirty="0" smtClean="0"/>
              <a:t>Type an item name and select </a:t>
            </a:r>
            <a:r>
              <a:rPr lang="en-US" b="1" dirty="0" smtClean="0"/>
              <a:t>Pipeline</a:t>
            </a:r>
            <a:r>
              <a:rPr lang="en-US" dirty="0" smtClean="0"/>
              <a:t> from the list of item types. Click </a:t>
            </a:r>
            <a:r>
              <a:rPr lang="en-US" b="1" dirty="0" smtClean="0"/>
              <a:t>OK</a:t>
            </a:r>
            <a:r>
              <a:rPr lang="en-US" dirty="0" smtClean="0"/>
              <a:t>.</a:t>
            </a:r>
          </a:p>
          <a:p>
            <a:pPr>
              <a:buNone/>
            </a:pPr>
            <a:endParaRPr lang="en-US" dirty="0"/>
          </a:p>
        </p:txBody>
      </p:sp>
      <p:pic>
        <p:nvPicPr>
          <p:cNvPr id="5" name="Picture 4" descr="Adding-new-pipeline-in-Jenkins.png"/>
          <p:cNvPicPr>
            <a:picLocks noChangeAspect="1"/>
          </p:cNvPicPr>
          <p:nvPr/>
        </p:nvPicPr>
        <p:blipFill>
          <a:blip r:embed="rId2"/>
          <a:stretch>
            <a:fillRect/>
          </a:stretch>
        </p:blipFill>
        <p:spPr>
          <a:xfrm>
            <a:off x="3451206" y="3071810"/>
            <a:ext cx="4929222" cy="32401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0243" name="Rectangle 2"/>
          <p:cNvSpPr>
            <a:spLocks noGrp="1" noChangeArrowheads="1"/>
          </p:cNvSpPr>
          <p:nvPr>
            <p:ph type="title"/>
          </p:nvPr>
        </p:nvSpPr>
        <p:spPr>
          <a:xfrm>
            <a:off x="837982" y="304801"/>
            <a:ext cx="10512862" cy="533399"/>
          </a:xfrm>
        </p:spPr>
        <p:txBody>
          <a:bodyPr>
            <a:normAutofit fontScale="90000"/>
          </a:bodyPr>
          <a:lstStyle/>
          <a:p>
            <a:pPr algn="ctr"/>
            <a:r>
              <a:rPr lang="en-US" dirty="0" smtClean="0"/>
              <a:t>Jenkins Pipeline</a:t>
            </a:r>
            <a:endParaRPr lang="en-US" dirty="0"/>
          </a:p>
        </p:txBody>
      </p:sp>
      <p:sp>
        <p:nvSpPr>
          <p:cNvPr id="10244" name="Rectangle 3"/>
          <p:cNvSpPr>
            <a:spLocks noGrp="1" noChangeArrowheads="1"/>
          </p:cNvSpPr>
          <p:nvPr>
            <p:ph type="body" idx="1"/>
          </p:nvPr>
        </p:nvSpPr>
        <p:spPr>
          <a:xfrm>
            <a:off x="836613" y="838200"/>
            <a:ext cx="10744199" cy="5638799"/>
          </a:xfrm>
        </p:spPr>
        <p:txBody>
          <a:bodyPr>
            <a:noAutofit/>
          </a:bodyPr>
          <a:lstStyle/>
          <a:p>
            <a:pPr marL="514350" indent="-514350">
              <a:buNone/>
            </a:pPr>
            <a:r>
              <a:rPr lang="en-US" dirty="0" smtClean="0"/>
              <a:t>4.In the </a:t>
            </a:r>
            <a:r>
              <a:rPr lang="en-US" b="1" dirty="0" smtClean="0"/>
              <a:t>Pipeline configuration</a:t>
            </a:r>
            <a:r>
              <a:rPr lang="en-US" dirty="0" smtClean="0"/>
              <a:t> page, click the </a:t>
            </a:r>
            <a:r>
              <a:rPr lang="en-US" b="1" dirty="0" smtClean="0"/>
              <a:t>Pipeline</a:t>
            </a:r>
            <a:r>
              <a:rPr lang="en-US" dirty="0" smtClean="0"/>
              <a:t> tab. Under </a:t>
            </a:r>
            <a:r>
              <a:rPr lang="en-US" b="1" dirty="0" smtClean="0"/>
              <a:t>Definition</a:t>
            </a:r>
            <a:r>
              <a:rPr lang="en-US" dirty="0" smtClean="0"/>
              <a:t>, select the option </a:t>
            </a:r>
            <a:r>
              <a:rPr lang="en-US" b="1" dirty="0" smtClean="0"/>
              <a:t>Pipeline script</a:t>
            </a:r>
            <a:r>
              <a:rPr lang="en-US" dirty="0" smtClean="0"/>
              <a:t>.</a:t>
            </a:r>
          </a:p>
          <a:p>
            <a:pPr>
              <a:buNone/>
            </a:pPr>
            <a:r>
              <a:rPr lang="en-US" dirty="0" smtClean="0"/>
              <a:t>5.Type your Pipeline code in the text area, as shown below.</a:t>
            </a:r>
          </a:p>
          <a:p>
            <a:pPr>
              <a:lnSpc>
                <a:spcPct val="110000"/>
              </a:lnSpc>
              <a:buNone/>
            </a:pPr>
            <a:endParaRPr lang="en-US" dirty="0"/>
          </a:p>
        </p:txBody>
      </p:sp>
      <p:pic>
        <p:nvPicPr>
          <p:cNvPr id="5" name="Picture 4" descr="Jenkins-add-custom-pipeline-code.png"/>
          <p:cNvPicPr>
            <a:picLocks noChangeAspect="1"/>
          </p:cNvPicPr>
          <p:nvPr/>
        </p:nvPicPr>
        <p:blipFill>
          <a:blip r:embed="rId3"/>
          <a:stretch>
            <a:fillRect/>
          </a:stretch>
        </p:blipFill>
        <p:spPr>
          <a:xfrm>
            <a:off x="3879834" y="2500306"/>
            <a:ext cx="4606298" cy="3288765"/>
          </a:xfrm>
          <a:prstGeom prst="rect">
            <a:avLst/>
          </a:prstGeom>
        </p:spPr>
      </p:pic>
    </p:spTree>
  </p:cSld>
  <p:clrMapOvr>
    <a:masterClrMapping/>
  </p:clrMapOvr>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146490436</TotalTime>
  <Pages>3</Pages>
  <Words>219</Words>
  <Application>Microsoft Office PowerPoint</Application>
  <PresentationFormat>Custom</PresentationFormat>
  <Paragraphs>67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Slide 1</vt:lpstr>
      <vt:lpstr>Jenkins Pipeline</vt:lpstr>
      <vt:lpstr>Jenkins Pipeline Concepts </vt:lpstr>
      <vt:lpstr>Jenkins Scripted Pipeline</vt:lpstr>
      <vt:lpstr>Syntax</vt:lpstr>
      <vt:lpstr>Jenkins Declarative Pipeline</vt:lpstr>
      <vt:lpstr>  Example Script</vt:lpstr>
      <vt:lpstr>Create a Jenkins Pipeline</vt:lpstr>
      <vt:lpstr>Jenkins Pipeline</vt:lpstr>
      <vt:lpstr>Jenkins Pipeline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manik.bollu@outlook.com</cp:lastModifiedBy>
  <cp:revision>1028</cp:revision>
  <cp:lastPrinted>2018-02-04T02:18:57Z</cp:lastPrinted>
  <dcterms:created xsi:type="dcterms:W3CDTF">1998-03-18T13:44:31Z</dcterms:created>
  <dcterms:modified xsi:type="dcterms:W3CDTF">2022-11-07T06:39:14Z</dcterms:modified>
</cp:coreProperties>
</file>