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15"/>
  </p:notesMasterIdLst>
  <p:handoutMasterIdLst>
    <p:handoutMasterId r:id="rId16"/>
  </p:handoutMasterIdLst>
  <p:sldIdLst>
    <p:sldId id="515" r:id="rId2"/>
    <p:sldId id="930" r:id="rId3"/>
    <p:sldId id="931" r:id="rId4"/>
    <p:sldId id="932" r:id="rId5"/>
    <p:sldId id="933" r:id="rId6"/>
    <p:sldId id="868" r:id="rId7"/>
    <p:sldId id="888" r:id="rId8"/>
    <p:sldId id="876" r:id="rId9"/>
    <p:sldId id="929" r:id="rId10"/>
    <p:sldId id="877" r:id="rId11"/>
    <p:sldId id="878" r:id="rId12"/>
    <p:sldId id="835" r:id="rId13"/>
    <p:sldId id="910" r:id="rId14"/>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00"/>
    <a:srgbClr val="CC3300"/>
    <a:srgbClr val="2A8487"/>
    <a:srgbClr val="1C5A61"/>
    <a:srgbClr val="0C6D9C"/>
    <a:srgbClr val="F5F5F5"/>
    <a:srgbClr val="F4F4F4"/>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63" autoAdjust="0"/>
    <p:restoredTop sz="94551" autoAdjust="0"/>
  </p:normalViewPr>
  <p:slideViewPr>
    <p:cSldViewPr>
      <p:cViewPr varScale="1">
        <p:scale>
          <a:sx n="83" d="100"/>
          <a:sy n="83" d="100"/>
        </p:scale>
        <p:origin x="-878" y="-72"/>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Tree>
    <p:extLst>
      <p:ext uri="{BB962C8B-B14F-4D97-AF65-F5344CB8AC3E}">
        <p14:creationId xmlns="" xmlns:p14="http://schemas.microsoft.com/office/powerpoint/2010/main"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 xmlns:p14="http://schemas.microsoft.com/office/powerpoint/2010/main"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6</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509491D-F648-4E3A-981E-6D082040119B}" type="slidenum">
              <a:rPr lang="en-US" smtClean="0"/>
              <a:pPr/>
              <a:t>8</a:t>
            </a:fld>
            <a:endParaRPr lang="en-US"/>
          </a:p>
        </p:txBody>
      </p:sp>
      <p:sp>
        <p:nvSpPr>
          <p:cNvPr id="75779" name="Rectangle 2"/>
          <p:cNvSpPr>
            <a:spLocks noGrp="1" noRot="1" noChangeAspect="1" noChangeArrowheads="1" noTextEdit="1"/>
          </p:cNvSpPr>
          <p:nvPr>
            <p:ph type="sldImg"/>
          </p:nvPr>
        </p:nvSpPr>
        <p:spPr>
          <a:xfrm>
            <a:off x="395288" y="690563"/>
            <a:ext cx="6145212" cy="3459162"/>
          </a:xfrm>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10</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8B941459-0AAF-4662-8CB9-A1FBDC3B0D57}" type="slidenum">
              <a:rPr lang="en-US" smtClean="0"/>
              <a:pPr/>
              <a:t>11</a:t>
            </a:fld>
            <a:endParaRPr lang="en-US"/>
          </a:p>
        </p:txBody>
      </p:sp>
      <p:sp>
        <p:nvSpPr>
          <p:cNvPr id="77827" name="Rectangle 2"/>
          <p:cNvSpPr>
            <a:spLocks noGrp="1" noRot="1" noChangeAspect="1" noChangeArrowheads="1" noTextEdit="1"/>
          </p:cNvSpPr>
          <p:nvPr>
            <p:ph type="sldImg"/>
          </p:nvPr>
        </p:nvSpPr>
        <p:spPr>
          <a:xfrm>
            <a:off x="395288" y="690563"/>
            <a:ext cx="6145212" cy="3459162"/>
          </a:xfrm>
          <a:ln/>
        </p:spPr>
      </p:sp>
      <p:sp>
        <p:nvSpPr>
          <p:cNvPr id="7782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9444" y="116632"/>
            <a:ext cx="1577814" cy="936104"/>
          </a:xfrm>
          <a:prstGeom prst="rect">
            <a:avLst/>
          </a:prstGeom>
        </p:spPr>
      </p:pic>
    </p:spTree>
    <p:extLst>
      <p:ext uri="{BB962C8B-B14F-4D97-AF65-F5344CB8AC3E}">
        <p14:creationId xmlns="" xmlns:p14="http://schemas.microsoft.com/office/powerpoint/2010/main"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336" y="136525"/>
            <a:ext cx="784300"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prstClr val="white">
                    <a:lumMod val="50000"/>
                  </a:prstClr>
                </a:solidFill>
              </a:rPr>
              <a:t>DevOps</a:t>
            </a:r>
            <a:r>
              <a:rPr lang="sv-SE" dirty="0">
                <a:solidFill>
                  <a:prstClr val="white">
                    <a:lumMod val="50000"/>
                  </a:prstClr>
                </a:solidFill>
              </a:rPr>
              <a:t>							                      											B</a:t>
            </a:r>
            <a:r>
              <a:rPr lang="sv-SE" baseline="0" dirty="0">
                <a:solidFill>
                  <a:prstClr val="white">
                    <a:lumMod val="50000"/>
                  </a:prstClr>
                </a:solidFill>
              </a:rPr>
              <a:t> 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 xmlns:p14="http://schemas.microsoft.com/office/powerpoint/2010/main"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 xmlns:p14="http://schemas.microsoft.com/office/powerpoint/2010/main"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10/11/2022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Tuesday, October 11,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 xmlns:p14="http://schemas.microsoft.com/office/powerpoint/2010/main"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hoenixnap.com/kb/windows-set-environment-variab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b">
            <a:normAutofit fontScale="82500" lnSpcReduction="20000"/>
          </a:bodyPr>
          <a:lstStyle/>
          <a:p>
            <a:pPr algn="ctr" eaLnBrk="1" hangingPunct="1">
              <a:lnSpc>
                <a:spcPct val="90000"/>
              </a:lnSpc>
            </a:pPr>
            <a:r>
              <a:rPr lang="en-IN" altLang="en-US" sz="6000" dirty="0" smtClean="0">
                <a:solidFill>
                  <a:srgbClr val="CC3300"/>
                </a:solidFill>
                <a:latin typeface="Garamond" pitchFamily="18" charset="0"/>
                <a:ea typeface="+mj-ea"/>
                <a:cs typeface="Times New Roman" panose="02020603050405020304" pitchFamily="18" charset="0"/>
              </a:rPr>
              <a:t>CI/CD Using </a:t>
            </a:r>
            <a:r>
              <a:rPr lang="en-IN" altLang="en-US" sz="6000" dirty="0" err="1" smtClean="0">
                <a:solidFill>
                  <a:srgbClr val="CC3300"/>
                </a:solidFill>
                <a:latin typeface="Garamond" pitchFamily="18" charset="0"/>
                <a:ea typeface="+mj-ea"/>
                <a:cs typeface="Times New Roman" panose="02020603050405020304" pitchFamily="18" charset="0"/>
              </a:rPr>
              <a:t>DevOps</a:t>
            </a: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IN"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IN" altLang="en-US" sz="9000" dirty="0" smtClean="0">
                <a:solidFill>
                  <a:srgbClr val="CC3300"/>
                </a:solidFill>
                <a:latin typeface="Garamond" pitchFamily="18" charset="0"/>
                <a:ea typeface="+mj-ea"/>
                <a:cs typeface="Times New Roman" panose="02020603050405020304" pitchFamily="18" charset="0"/>
              </a:rPr>
              <a:t>Maven</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 xmlns:a16="http://schemas.microsoft.com/office/drawing/2014/main"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 xmlns:a16="http://schemas.microsoft.com/office/drawing/2014/main"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r>
              <a:rPr lang="en-US" dirty="0" smtClean="0"/>
              <a:t>Building and Deploying the Web App</a:t>
            </a:r>
            <a:endParaRPr lang="en-US" dirty="0"/>
          </a:p>
        </p:txBody>
      </p:sp>
      <p:sp>
        <p:nvSpPr>
          <p:cNvPr id="11268" name="Rectangle 3"/>
          <p:cNvSpPr>
            <a:spLocks noGrp="1" noChangeArrowheads="1"/>
          </p:cNvSpPr>
          <p:nvPr>
            <p:ph type="body" idx="1"/>
          </p:nvPr>
        </p:nvSpPr>
        <p:spPr>
          <a:xfrm>
            <a:off x="507868" y="1371600"/>
            <a:ext cx="11071516" cy="5105400"/>
          </a:xfrm>
        </p:spPr>
        <p:txBody>
          <a:bodyPr/>
          <a:lstStyle/>
          <a:p>
            <a:r>
              <a:rPr lang="en-US" dirty="0" smtClean="0"/>
              <a:t>Just open the command prompt and navigate to the root folder of the web app and issue the command </a:t>
            </a:r>
            <a:r>
              <a:rPr lang="en-US" b="1" dirty="0" err="1" smtClean="0"/>
              <a:t>mvn</a:t>
            </a:r>
            <a:r>
              <a:rPr lang="en-US" b="1" dirty="0" smtClean="0"/>
              <a:t> clean package</a:t>
            </a:r>
            <a:r>
              <a:rPr lang="en-US" dirty="0" smtClean="0"/>
              <a:t>. This command will compile, test and generates a war file of the project.</a:t>
            </a:r>
            <a:endParaRPr lang="en-US" b="1" dirty="0"/>
          </a:p>
        </p:txBody>
      </p:sp>
      <p:pic>
        <p:nvPicPr>
          <p:cNvPr id="2050" name="Picture 2"/>
          <p:cNvPicPr>
            <a:picLocks noChangeAspect="1" noChangeArrowheads="1"/>
          </p:cNvPicPr>
          <p:nvPr/>
        </p:nvPicPr>
        <p:blipFill>
          <a:blip r:embed="rId3"/>
          <a:srcRect/>
          <a:stretch>
            <a:fillRect/>
          </a:stretch>
        </p:blipFill>
        <p:spPr bwMode="auto">
          <a:xfrm>
            <a:off x="1450942" y="3000372"/>
            <a:ext cx="9001125" cy="3219450"/>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2291" name="Rectangle 2"/>
          <p:cNvSpPr>
            <a:spLocks noGrp="1" noChangeArrowheads="1"/>
          </p:cNvSpPr>
          <p:nvPr>
            <p:ph type="title"/>
          </p:nvPr>
        </p:nvSpPr>
        <p:spPr>
          <a:xfrm>
            <a:off x="1015735" y="228600"/>
            <a:ext cx="10055781" cy="762000"/>
          </a:xfrm>
        </p:spPr>
        <p:txBody>
          <a:bodyPr>
            <a:normAutofit fontScale="90000"/>
          </a:bodyPr>
          <a:lstStyle/>
          <a:p>
            <a:pPr algn="ctr"/>
            <a:r>
              <a:rPr lang="en-US" dirty="0" smtClean="0"/>
              <a:t>Maven</a:t>
            </a:r>
            <a:br>
              <a:rPr lang="en-US" dirty="0" smtClean="0"/>
            </a:br>
            <a:endParaRPr lang="en-US" b="1" dirty="0"/>
          </a:p>
        </p:txBody>
      </p:sp>
      <p:sp>
        <p:nvSpPr>
          <p:cNvPr id="12292" name="Rectangle 3"/>
          <p:cNvSpPr>
            <a:spLocks noGrp="1" noChangeArrowheads="1"/>
          </p:cNvSpPr>
          <p:nvPr>
            <p:ph type="body" idx="1"/>
          </p:nvPr>
        </p:nvSpPr>
        <p:spPr>
          <a:xfrm>
            <a:off x="406294" y="1295400"/>
            <a:ext cx="11376237" cy="5257800"/>
          </a:xfrm>
        </p:spPr>
        <p:txBody>
          <a:bodyPr>
            <a:normAutofit/>
          </a:bodyPr>
          <a:lstStyle/>
          <a:p>
            <a:pPr marL="514350" indent="-514350">
              <a:lnSpc>
                <a:spcPct val="120000"/>
              </a:lnSpc>
              <a:buNone/>
            </a:pPr>
            <a:endParaRPr lang="en-US" sz="2400" dirty="0"/>
          </a:p>
        </p:txBody>
      </p:sp>
      <p:pic>
        <p:nvPicPr>
          <p:cNvPr id="1026" name="Picture 2"/>
          <p:cNvPicPr>
            <a:picLocks noChangeAspect="1" noChangeArrowheads="1"/>
          </p:cNvPicPr>
          <p:nvPr/>
        </p:nvPicPr>
        <p:blipFill>
          <a:blip r:embed="rId3"/>
          <a:srcRect/>
          <a:stretch>
            <a:fillRect/>
          </a:stretch>
        </p:blipFill>
        <p:spPr bwMode="auto">
          <a:xfrm>
            <a:off x="1379504" y="1142984"/>
            <a:ext cx="9020201" cy="5236477"/>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defRPr/>
            </a:pPr>
            <a:r>
              <a:rPr lang="en-IN" b="1" dirty="0" smtClean="0"/>
              <a:t>Maven</a:t>
            </a:r>
            <a:endParaRPr lang="en-US" b="1" dirty="0"/>
          </a:p>
        </p:txBody>
      </p:sp>
      <p:sp>
        <p:nvSpPr>
          <p:cNvPr id="3076" name="Rectangle 3"/>
          <p:cNvSpPr>
            <a:spLocks noGrp="1" noChangeArrowheads="1"/>
          </p:cNvSpPr>
          <p:nvPr>
            <p:ph type="body" idx="1"/>
          </p:nvPr>
        </p:nvSpPr>
        <p:spPr>
          <a:xfrm>
            <a:off x="684212" y="1561879"/>
            <a:ext cx="11049000" cy="4762721"/>
          </a:xfrm>
        </p:spPr>
        <p:txBody>
          <a:bodyPr/>
          <a:lstStyle/>
          <a:p>
            <a:pPr>
              <a:buNone/>
            </a:pPr>
            <a:r>
              <a:rPr lang="en-US" b="1" dirty="0">
                <a:solidFill>
                  <a:schemeClr val="folHlink"/>
                </a:solidFill>
              </a:rPr>
              <a:t>	  </a:t>
            </a:r>
          </a:p>
          <a:p>
            <a:r>
              <a:rPr lang="en-US" b="1" dirty="0">
                <a:solidFill>
                  <a:schemeClr val="folHlink"/>
                </a:solidFill>
              </a:rPr>
              <a:t> </a:t>
            </a:r>
            <a:r>
              <a:rPr lang="en-US" sz="2400" dirty="0" smtClean="0"/>
              <a:t>Once the war file is generated, copy the war file into the target folder of the Web Server(Any web server that you use) and start the server. You can test the application by invoking the web project's URL:</a:t>
            </a:r>
          </a:p>
          <a:p>
            <a:pPr>
              <a:buNone/>
            </a:pPr>
            <a:r>
              <a:rPr lang="en-US" sz="2400" b="1" dirty="0" smtClean="0"/>
              <a:t>  http:/localhost:8080/&lt;</a:t>
            </a:r>
            <a:r>
              <a:rPr lang="en-US" sz="2400" b="1" dirty="0" err="1" smtClean="0"/>
              <a:t>projectname</a:t>
            </a:r>
            <a:r>
              <a:rPr lang="en-US" sz="2400" b="1" dirty="0" smtClean="0"/>
              <a:t>&gt;/index.jsp</a:t>
            </a:r>
            <a:endParaRPr lang="en-US" sz="2400" dirty="0" smtClean="0"/>
          </a:p>
          <a:p>
            <a:r>
              <a:rPr lang="en-US" sz="2400" dirty="0" smtClean="0"/>
              <a:t>Before that run the Tomcat services.</a:t>
            </a:r>
            <a:br>
              <a:rPr lang="en-US" sz="2400" dirty="0" smtClean="0"/>
            </a:br>
            <a:endParaRPr lang="en-US" sz="2400" i="1" dirty="0"/>
          </a:p>
        </p:txBody>
      </p:sp>
      <p:pic>
        <p:nvPicPr>
          <p:cNvPr id="4" name="Picture 2"/>
          <p:cNvPicPr>
            <a:picLocks noChangeAspect="1" noChangeArrowheads="1"/>
          </p:cNvPicPr>
          <p:nvPr/>
        </p:nvPicPr>
        <p:blipFill>
          <a:blip r:embed="rId2"/>
          <a:srcRect/>
          <a:stretch>
            <a:fillRect/>
          </a:stretch>
        </p:blipFill>
        <p:spPr bwMode="auto">
          <a:xfrm>
            <a:off x="3522644" y="4429132"/>
            <a:ext cx="4663440" cy="14097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Step 1: Download Maven Zip File and Extract</a:t>
            </a:r>
          </a:p>
          <a:p>
            <a:pPr>
              <a:buNone/>
            </a:pPr>
            <a:r>
              <a:rPr lang="en-US" dirty="0" smtClean="0"/>
              <a:t>1. Visit the </a:t>
            </a:r>
            <a:r>
              <a:rPr lang="en-US" b="1" dirty="0" smtClean="0"/>
              <a:t>https://maven.apache.org/download.cgi</a:t>
            </a:r>
            <a:r>
              <a:rPr lang="en-US" dirty="0" smtClean="0"/>
              <a:t> and download the version of Maven you want to install. The </a:t>
            </a:r>
            <a:r>
              <a:rPr lang="en-US" i="1" dirty="0" smtClean="0"/>
              <a:t>Files</a:t>
            </a:r>
            <a:r>
              <a:rPr lang="en-US" dirty="0" smtClean="0"/>
              <a:t> section contains the archives of the latest version. Access earlier versions using the archives link in the </a:t>
            </a:r>
            <a:r>
              <a:rPr lang="en-US" i="1" dirty="0" smtClean="0"/>
              <a:t>Previous Releases</a:t>
            </a:r>
            <a:r>
              <a:rPr lang="en-US" dirty="0" smtClean="0"/>
              <a:t> section.</a:t>
            </a:r>
          </a:p>
          <a:p>
            <a:pPr>
              <a:buNone/>
            </a:pPr>
            <a:r>
              <a:rPr lang="en-US" dirty="0" smtClean="0"/>
              <a:t>2. Click on the appropriate link to </a:t>
            </a:r>
          </a:p>
          <a:p>
            <a:pPr>
              <a:buNone/>
            </a:pPr>
            <a:r>
              <a:rPr lang="en-US" dirty="0" smtClean="0"/>
              <a:t>    download the binary zip archive </a:t>
            </a:r>
          </a:p>
          <a:p>
            <a:pPr>
              <a:buNone/>
            </a:pPr>
            <a:r>
              <a:rPr lang="en-US" dirty="0" smtClean="0"/>
              <a:t>    of the latest version of Maven. </a:t>
            </a:r>
          </a:p>
          <a:p>
            <a:pPr>
              <a:buNone/>
            </a:pPr>
            <a:r>
              <a:rPr lang="en-US" dirty="0" smtClean="0"/>
              <a:t>    that is version 3.8.4.</a:t>
            </a:r>
          </a:p>
          <a:p>
            <a:pPr>
              <a:buNone/>
            </a:pPr>
            <a:endParaRPr lang="en-US" dirty="0"/>
          </a:p>
        </p:txBody>
      </p:sp>
      <p:sp>
        <p:nvSpPr>
          <p:cNvPr id="3" name="Title 2"/>
          <p:cNvSpPr>
            <a:spLocks noGrp="1"/>
          </p:cNvSpPr>
          <p:nvPr>
            <p:ph type="title"/>
          </p:nvPr>
        </p:nvSpPr>
        <p:spPr/>
        <p:txBody>
          <a:bodyPr/>
          <a:lstStyle/>
          <a:p>
            <a:pPr algn="ctr"/>
            <a:r>
              <a:rPr lang="en-US" dirty="0" smtClean="0"/>
              <a:t>Maven Installation</a:t>
            </a:r>
            <a:endParaRPr lang="en-US" dirty="0"/>
          </a:p>
        </p:txBody>
      </p:sp>
      <p:pic>
        <p:nvPicPr>
          <p:cNvPr id="4" name="Picture 3" descr="install-maven-on-windows-01-download-maven.png"/>
          <p:cNvPicPr>
            <a:picLocks noChangeAspect="1"/>
          </p:cNvPicPr>
          <p:nvPr/>
        </p:nvPicPr>
        <p:blipFill>
          <a:blip r:embed="rId2"/>
          <a:stretch>
            <a:fillRect/>
          </a:stretch>
        </p:blipFill>
        <p:spPr>
          <a:xfrm>
            <a:off x="6737354" y="3786190"/>
            <a:ext cx="4309590" cy="24241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dirty="0" smtClean="0"/>
              <a:t>3. Since there is no installation process, extract the Maven archive to a directory of your choice once the download is complete. For this tutorial, we are using </a:t>
            </a:r>
            <a:r>
              <a:rPr lang="en-US" i="1" dirty="0" smtClean="0"/>
              <a:t>C:\Program Files\Maven\apache-maven-3.8.4</a:t>
            </a:r>
            <a:r>
              <a:rPr lang="en-US" dirty="0" smtClean="0"/>
              <a:t>.</a:t>
            </a:r>
          </a:p>
          <a:p>
            <a:pPr>
              <a:buNone/>
            </a:pPr>
            <a:r>
              <a:rPr lang="en-US" b="1" dirty="0" smtClean="0"/>
              <a:t>Step 2: Add MAVEN_HOME System Variable</a:t>
            </a:r>
          </a:p>
          <a:p>
            <a:pPr>
              <a:buNone/>
            </a:pPr>
            <a:r>
              <a:rPr lang="en-US" dirty="0" smtClean="0"/>
              <a:t>1. Open the Start menu and search for </a:t>
            </a:r>
            <a:r>
              <a:rPr lang="en-US" dirty="0" smtClean="0">
                <a:hlinkClick r:id="rId2"/>
              </a:rPr>
              <a:t>environment variables</a:t>
            </a:r>
            <a:r>
              <a:rPr lang="en-US" dirty="0" smtClean="0"/>
              <a:t>.</a:t>
            </a:r>
          </a:p>
          <a:p>
            <a:pPr>
              <a:buNone/>
            </a:pPr>
            <a:r>
              <a:rPr lang="en-US" dirty="0" smtClean="0"/>
              <a:t>2. Click the </a:t>
            </a:r>
            <a:r>
              <a:rPr lang="en-US" b="1" dirty="0" smtClean="0"/>
              <a:t>Edit the system environment variables</a:t>
            </a:r>
            <a:r>
              <a:rPr lang="en-US" dirty="0" smtClean="0"/>
              <a:t> result.</a:t>
            </a:r>
          </a:p>
          <a:p>
            <a:pPr>
              <a:buNone/>
            </a:pPr>
            <a:r>
              <a:rPr lang="en-US" dirty="0" smtClean="0"/>
              <a:t>3. Under the </a:t>
            </a:r>
            <a:r>
              <a:rPr lang="en-US" i="1" dirty="0" smtClean="0"/>
              <a:t>Advanced tab</a:t>
            </a:r>
            <a:r>
              <a:rPr lang="en-US" dirty="0" smtClean="0"/>
              <a:t> in the </a:t>
            </a:r>
            <a:r>
              <a:rPr lang="en-US" i="1" dirty="0" smtClean="0"/>
              <a:t>System Properties</a:t>
            </a:r>
            <a:r>
              <a:rPr lang="en-US" dirty="0" smtClean="0"/>
              <a:t> window, click </a:t>
            </a:r>
            <a:r>
              <a:rPr lang="en-US" b="1" dirty="0" smtClean="0"/>
              <a:t>Environment Variables</a:t>
            </a:r>
            <a:r>
              <a:rPr lang="en-US" dirty="0" smtClean="0"/>
              <a:t>.</a:t>
            </a:r>
          </a:p>
          <a:p>
            <a:pPr>
              <a:buNone/>
            </a:pPr>
            <a:r>
              <a:rPr lang="en-US" dirty="0" smtClean="0"/>
              <a:t>4. Click the </a:t>
            </a:r>
            <a:r>
              <a:rPr lang="en-US" b="1" dirty="0" smtClean="0"/>
              <a:t>New</a:t>
            </a:r>
            <a:r>
              <a:rPr lang="en-US" dirty="0" smtClean="0"/>
              <a:t> button under the </a:t>
            </a:r>
            <a:r>
              <a:rPr lang="en-US" i="1" dirty="0" smtClean="0"/>
              <a:t>System variables</a:t>
            </a:r>
            <a:r>
              <a:rPr lang="en-US" dirty="0" smtClean="0"/>
              <a:t> section to add a new system environment variable.</a:t>
            </a:r>
          </a:p>
          <a:p>
            <a:pPr>
              <a:buNone/>
            </a:pPr>
            <a:r>
              <a:rPr lang="en-US" dirty="0" smtClean="0"/>
              <a:t>5. Enter </a:t>
            </a:r>
            <a:r>
              <a:rPr lang="en-US" b="1" dirty="0" smtClean="0"/>
              <a:t>MAVEN_HOME</a:t>
            </a:r>
            <a:r>
              <a:rPr lang="en-US" dirty="0" smtClean="0"/>
              <a:t> as the variable name and the path to the Maven directory as the variable value. Click </a:t>
            </a:r>
            <a:r>
              <a:rPr lang="en-US" b="1" dirty="0" smtClean="0"/>
              <a:t>OK</a:t>
            </a:r>
            <a:r>
              <a:rPr lang="en-US" dirty="0" smtClean="0"/>
              <a:t> to save the new system variable.</a:t>
            </a:r>
          </a:p>
          <a:p>
            <a:pPr>
              <a:buNone/>
            </a:pPr>
            <a:endParaRPr lang="en-US" dirty="0"/>
          </a:p>
        </p:txBody>
      </p:sp>
      <p:sp>
        <p:nvSpPr>
          <p:cNvPr id="3" name="Title 2"/>
          <p:cNvSpPr>
            <a:spLocks noGrp="1"/>
          </p:cNvSpPr>
          <p:nvPr>
            <p:ph type="title"/>
          </p:nvPr>
        </p:nvSpPr>
        <p:spPr/>
        <p:txBody>
          <a:bodyPr/>
          <a:lstStyle/>
          <a:p>
            <a:pPr algn="ctr"/>
            <a:r>
              <a:rPr lang="en-US" dirty="0" smtClean="0"/>
              <a:t>Maven Installation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stall-maven-on-windows-06-maven-home-variable.png"/>
          <p:cNvPicPr>
            <a:picLocks noGrp="1" noChangeAspect="1"/>
          </p:cNvPicPr>
          <p:nvPr>
            <p:ph idx="1"/>
          </p:nvPr>
        </p:nvPicPr>
        <p:blipFill>
          <a:blip r:embed="rId2"/>
          <a:stretch>
            <a:fillRect/>
          </a:stretch>
        </p:blipFill>
        <p:spPr>
          <a:xfrm>
            <a:off x="2593950" y="3000372"/>
            <a:ext cx="6219048" cy="1571429"/>
          </a:xfrm>
        </p:spPr>
      </p:pic>
      <p:sp>
        <p:nvSpPr>
          <p:cNvPr id="3" name="Title 2"/>
          <p:cNvSpPr>
            <a:spLocks noGrp="1"/>
          </p:cNvSpPr>
          <p:nvPr>
            <p:ph type="title"/>
          </p:nvPr>
        </p:nvSpPr>
        <p:spPr/>
        <p:txBody>
          <a:bodyPr/>
          <a:lstStyle/>
          <a:p>
            <a:pPr algn="ctr"/>
            <a:r>
              <a:rPr lang="en-US" dirty="0" smtClean="0"/>
              <a:t>Maven Installation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b="1" dirty="0" smtClean="0"/>
              <a:t>Step 3: Add MAVEN_HOME Directory in PATH Variable</a:t>
            </a:r>
          </a:p>
          <a:p>
            <a:pPr marL="514350" indent="-514350">
              <a:buAutoNum type="arabicPeriod"/>
            </a:pPr>
            <a:r>
              <a:rPr lang="en-US" dirty="0" smtClean="0"/>
              <a:t>Select the </a:t>
            </a:r>
            <a:r>
              <a:rPr lang="en-US" b="1" dirty="0" smtClean="0"/>
              <a:t>Path</a:t>
            </a:r>
            <a:r>
              <a:rPr lang="en-US" dirty="0" smtClean="0"/>
              <a:t> variable under the </a:t>
            </a:r>
            <a:r>
              <a:rPr lang="en-US" i="1" dirty="0" smtClean="0"/>
              <a:t>System variables</a:t>
            </a:r>
            <a:r>
              <a:rPr lang="en-US" dirty="0" smtClean="0"/>
              <a:t> section in the </a:t>
            </a:r>
            <a:r>
              <a:rPr lang="en-US" i="1" dirty="0" smtClean="0"/>
              <a:t>Environment Variables</a:t>
            </a:r>
            <a:r>
              <a:rPr lang="en-US" dirty="0" smtClean="0"/>
              <a:t> window. Click the </a:t>
            </a:r>
            <a:r>
              <a:rPr lang="en-US" b="1" dirty="0" smtClean="0"/>
              <a:t>Edit</a:t>
            </a:r>
            <a:r>
              <a:rPr lang="en-US" dirty="0" smtClean="0"/>
              <a:t> button to edit the variable.</a:t>
            </a:r>
          </a:p>
          <a:p>
            <a:pPr marL="514350" indent="-514350">
              <a:buAutoNum type="arabicPeriod"/>
            </a:pPr>
            <a:r>
              <a:rPr lang="en-US" dirty="0" smtClean="0"/>
              <a:t>Click the </a:t>
            </a:r>
            <a:r>
              <a:rPr lang="en-US" b="1" dirty="0" smtClean="0"/>
              <a:t>New</a:t>
            </a:r>
            <a:r>
              <a:rPr lang="en-US" dirty="0" smtClean="0"/>
              <a:t> button in the </a:t>
            </a:r>
            <a:r>
              <a:rPr lang="en-US" i="1" dirty="0" smtClean="0"/>
              <a:t>Edit environment variable</a:t>
            </a:r>
            <a:r>
              <a:rPr lang="en-US" dirty="0" smtClean="0"/>
              <a:t> window.</a:t>
            </a:r>
          </a:p>
          <a:p>
            <a:pPr marL="514350" indent="-514350">
              <a:buAutoNum type="arabicPeriod"/>
            </a:pPr>
            <a:r>
              <a:rPr lang="en-US" dirty="0" smtClean="0"/>
              <a:t>Enter </a:t>
            </a:r>
            <a:r>
              <a:rPr lang="en-US" b="1" dirty="0" smtClean="0"/>
              <a:t>%MAVEN_HOME%\bin</a:t>
            </a:r>
            <a:r>
              <a:rPr lang="en-US" dirty="0" smtClean="0"/>
              <a:t> in the new field. Click </a:t>
            </a:r>
            <a:r>
              <a:rPr lang="en-US" b="1" dirty="0" smtClean="0"/>
              <a:t>OK</a:t>
            </a:r>
            <a:r>
              <a:rPr lang="en-US" dirty="0" smtClean="0"/>
              <a:t> to save changes to the </a:t>
            </a:r>
            <a:r>
              <a:rPr lang="en-US" b="1" dirty="0" smtClean="0"/>
              <a:t>Path</a:t>
            </a:r>
            <a:r>
              <a:rPr lang="en-US" dirty="0" smtClean="0"/>
              <a:t> variable.</a:t>
            </a:r>
          </a:p>
          <a:p>
            <a:pPr marL="514350" indent="-514350">
              <a:buAutoNum type="arabicPeriod"/>
            </a:pPr>
            <a:r>
              <a:rPr lang="en-US" dirty="0" smtClean="0"/>
              <a:t>Click </a:t>
            </a:r>
            <a:r>
              <a:rPr lang="en-US" b="1" dirty="0" smtClean="0"/>
              <a:t>OK</a:t>
            </a:r>
            <a:r>
              <a:rPr lang="en-US" dirty="0" smtClean="0"/>
              <a:t> in the </a:t>
            </a:r>
            <a:r>
              <a:rPr lang="en-US" i="1" dirty="0" smtClean="0"/>
              <a:t>Environment Variables</a:t>
            </a:r>
            <a:r>
              <a:rPr lang="en-US" dirty="0" smtClean="0"/>
              <a:t> window to save the changes to the system variables.</a:t>
            </a:r>
          </a:p>
          <a:p>
            <a:pPr marL="514350" indent="-514350">
              <a:buNone/>
            </a:pPr>
            <a:r>
              <a:rPr lang="en-US" b="1" dirty="0" smtClean="0"/>
              <a:t>Step 4: Verify Maven Installation</a:t>
            </a:r>
          </a:p>
          <a:p>
            <a:pPr>
              <a:buNone/>
            </a:pPr>
            <a:r>
              <a:rPr lang="en-US" dirty="0" smtClean="0"/>
              <a:t>    use the following command to verify the installation by checking the current version of Maven:</a:t>
            </a:r>
          </a:p>
          <a:p>
            <a:r>
              <a:rPr lang="en-US" dirty="0" err="1" smtClean="0"/>
              <a:t>mvn</a:t>
            </a:r>
            <a:r>
              <a:rPr lang="en-US" dirty="0" smtClean="0"/>
              <a:t> -version</a:t>
            </a:r>
            <a:endParaRPr lang="en-US" dirty="0"/>
          </a:p>
        </p:txBody>
      </p:sp>
      <p:sp>
        <p:nvSpPr>
          <p:cNvPr id="3" name="Title 2"/>
          <p:cNvSpPr>
            <a:spLocks noGrp="1"/>
          </p:cNvSpPr>
          <p:nvPr>
            <p:ph type="title"/>
          </p:nvPr>
        </p:nvSpPr>
        <p:spPr/>
        <p:txBody>
          <a:bodyPr/>
          <a:lstStyle/>
          <a:p>
            <a:pPr algn="ctr"/>
            <a:r>
              <a:rPr lang="en-US" dirty="0" smtClean="0"/>
              <a:t>Maven Installation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fontScale="90000"/>
          </a:bodyPr>
          <a:lstStyle/>
          <a:p>
            <a:pPr algn="ctr"/>
            <a:r>
              <a:rPr lang="en-US" dirty="0"/>
              <a:t> 	</a:t>
            </a:r>
            <a:r>
              <a:rPr lang="en-US" sz="3100" dirty="0" smtClean="0"/>
              <a:t>Creating Web Application using Maven Template</a:t>
            </a:r>
            <a:r>
              <a:rPr lang="en-US" dirty="0" smtClean="0"/>
              <a:t/>
            </a:r>
            <a:br>
              <a:rPr lang="en-US" dirty="0" smtClean="0"/>
            </a:br>
            <a:endParaRPr lang="en-US" dirty="0"/>
          </a:p>
        </p:txBody>
      </p:sp>
      <p:sp>
        <p:nvSpPr>
          <p:cNvPr id="4100" name="Rectangle 3"/>
          <p:cNvSpPr>
            <a:spLocks noGrp="1" noChangeArrowheads="1"/>
          </p:cNvSpPr>
          <p:nvPr>
            <p:ph type="body" idx="1"/>
          </p:nvPr>
        </p:nvSpPr>
        <p:spPr>
          <a:xfrm>
            <a:off x="507867" y="1295400"/>
            <a:ext cx="10969943" cy="5257800"/>
          </a:xfrm>
        </p:spPr>
        <p:txBody>
          <a:bodyPr>
            <a:normAutofit fontScale="92500" lnSpcReduction="20000"/>
          </a:bodyPr>
          <a:lstStyle/>
          <a:p>
            <a:pPr>
              <a:lnSpc>
                <a:spcPct val="150000"/>
              </a:lnSpc>
              <a:buNone/>
              <a:tabLst>
                <a:tab pos="6178550" algn="l"/>
              </a:tabLst>
            </a:pPr>
            <a:r>
              <a:rPr lang="en-US" sz="2400" dirty="0" smtClean="0"/>
              <a:t>The easiest way to create a web project in maven is by using the maven archetype </a:t>
            </a:r>
            <a:r>
              <a:rPr lang="en-US" sz="2400" b="1" dirty="0" smtClean="0"/>
              <a:t>maven-archetype-</a:t>
            </a:r>
            <a:r>
              <a:rPr lang="en-US" sz="2400" b="1" dirty="0" err="1" smtClean="0"/>
              <a:t>webapp</a:t>
            </a:r>
            <a:r>
              <a:rPr lang="en-US" sz="2400" dirty="0" smtClean="0"/>
              <a:t>.</a:t>
            </a:r>
          </a:p>
          <a:p>
            <a:pPr>
              <a:lnSpc>
                <a:spcPct val="150000"/>
              </a:lnSpc>
              <a:tabLst>
                <a:tab pos="6178550" algn="l"/>
              </a:tabLst>
            </a:pPr>
            <a:r>
              <a:rPr lang="en-US" sz="2400" dirty="0" smtClean="0"/>
              <a:t>Just open the command prompt and navigate to the folder where the project needs to be created.(Create folder and navigate to it)</a:t>
            </a:r>
          </a:p>
          <a:p>
            <a:pPr>
              <a:lnSpc>
                <a:spcPct val="150000"/>
              </a:lnSpc>
              <a:tabLst>
                <a:tab pos="6178550" algn="l"/>
              </a:tabLst>
            </a:pPr>
            <a:r>
              <a:rPr lang="en-US" sz="2400" dirty="0" smtClean="0"/>
              <a:t>Run the below mentioned command, Maven will start executing the command and will create a complete project structure for a web based application.</a:t>
            </a:r>
          </a:p>
          <a:p>
            <a:pPr>
              <a:lnSpc>
                <a:spcPct val="150000"/>
              </a:lnSpc>
              <a:buNone/>
              <a:tabLst>
                <a:tab pos="6178550" algn="l"/>
              </a:tabLst>
            </a:pPr>
            <a:r>
              <a:rPr lang="en-US" sz="2400" dirty="0" smtClean="0"/>
              <a:t>	</a:t>
            </a:r>
            <a:r>
              <a:rPr lang="en-US" sz="2400" b="1" dirty="0" err="1" smtClean="0"/>
              <a:t>mvn</a:t>
            </a:r>
            <a:r>
              <a:rPr lang="en-US" sz="2400" b="1" dirty="0" smtClean="0"/>
              <a:t> </a:t>
            </a:r>
            <a:r>
              <a:rPr lang="en-US" sz="2400" b="1" dirty="0" err="1" smtClean="0"/>
              <a:t>archetype:generate</a:t>
            </a:r>
            <a:r>
              <a:rPr lang="en-US" sz="2400" b="1" dirty="0" smtClean="0"/>
              <a:t> -</a:t>
            </a:r>
            <a:r>
              <a:rPr lang="en-US" sz="2400" b="1" dirty="0" err="1" smtClean="0"/>
              <a:t>DgroupId</a:t>
            </a:r>
            <a:r>
              <a:rPr lang="en-US" sz="2400" b="1" dirty="0" smtClean="0"/>
              <a:t>=</a:t>
            </a:r>
            <a:r>
              <a:rPr lang="en-US" sz="2400" b="1" dirty="0" err="1" smtClean="0"/>
              <a:t>com.sample.webproject</a:t>
            </a:r>
            <a:r>
              <a:rPr lang="en-US" sz="2400" b="1" dirty="0" smtClean="0"/>
              <a:t> -</a:t>
            </a:r>
            <a:r>
              <a:rPr lang="en-US" sz="2400" b="1" dirty="0" err="1" smtClean="0"/>
              <a:t>DartifactId</a:t>
            </a:r>
            <a:r>
              <a:rPr lang="en-US" sz="2400" b="1" dirty="0" smtClean="0"/>
              <a:t>=</a:t>
            </a:r>
            <a:r>
              <a:rPr lang="en-US" sz="2400" b="1" dirty="0" err="1" smtClean="0"/>
              <a:t>SampleWebApp</a:t>
            </a:r>
            <a:r>
              <a:rPr lang="en-US" sz="2400" b="1" dirty="0" smtClean="0"/>
              <a:t> -</a:t>
            </a:r>
            <a:r>
              <a:rPr lang="en-US" sz="2400" b="1" dirty="0" err="1" smtClean="0"/>
              <a:t>DarchetypeArtifactId</a:t>
            </a:r>
            <a:r>
              <a:rPr lang="en-US" sz="2400" b="1" dirty="0" smtClean="0"/>
              <a:t>=maven-archetype-</a:t>
            </a:r>
            <a:r>
              <a:rPr lang="en-US" sz="2400" b="1" dirty="0" err="1" smtClean="0"/>
              <a:t>webapp</a:t>
            </a:r>
            <a:r>
              <a:rPr lang="en-US" sz="2400" b="1" dirty="0" smtClean="0"/>
              <a:t> -</a:t>
            </a:r>
            <a:r>
              <a:rPr lang="en-US" sz="2400" b="1" dirty="0" err="1" smtClean="0"/>
              <a:t>DinteractiveMode</a:t>
            </a:r>
            <a:r>
              <a:rPr lang="en-US" sz="2400" b="1" dirty="0" smtClean="0"/>
              <a:t>=false</a:t>
            </a:r>
          </a:p>
          <a:p>
            <a:pPr>
              <a:lnSpc>
                <a:spcPct val="150000"/>
              </a:lnSpc>
              <a:tabLst>
                <a:tab pos="6178550" algn="l"/>
              </a:tabLst>
            </a:pPr>
            <a:r>
              <a:rPr lang="en-US" sz="2400" dirty="0" err="1" smtClean="0"/>
              <a:t>groupId</a:t>
            </a:r>
            <a:r>
              <a:rPr lang="en-US" sz="2400" dirty="0" smtClean="0"/>
              <a:t> – a unique base name of the company or group that created the project. </a:t>
            </a:r>
            <a:endParaRPr lang="en-US" sz="2400" dirty="0" smtClean="0"/>
          </a:p>
          <a:p>
            <a:pPr>
              <a:lnSpc>
                <a:spcPct val="150000"/>
              </a:lnSpc>
              <a:tabLst>
                <a:tab pos="6178550" algn="l"/>
              </a:tabLst>
            </a:pPr>
            <a:r>
              <a:rPr lang="en-US" sz="2400" dirty="0" err="1" smtClean="0"/>
              <a:t>artifactId</a:t>
            </a:r>
            <a:r>
              <a:rPr lang="en-US" sz="2400" dirty="0" smtClean="0"/>
              <a:t> </a:t>
            </a:r>
            <a:r>
              <a:rPr lang="en-US" sz="2400" dirty="0" smtClean="0"/>
              <a:t>– a unique name of the project.</a:t>
            </a:r>
            <a:endParaRPr 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Maven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95492" y="1562100"/>
            <a:ext cx="9859754" cy="45307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0243" name="Rectangle 2"/>
          <p:cNvSpPr>
            <a:spLocks noGrp="1" noChangeArrowheads="1"/>
          </p:cNvSpPr>
          <p:nvPr>
            <p:ph type="title"/>
          </p:nvPr>
        </p:nvSpPr>
        <p:spPr>
          <a:xfrm>
            <a:off x="837982" y="304801"/>
            <a:ext cx="10512862" cy="533399"/>
          </a:xfrm>
        </p:spPr>
        <p:txBody>
          <a:bodyPr>
            <a:normAutofit fontScale="90000"/>
          </a:bodyPr>
          <a:lstStyle/>
          <a:p>
            <a:pPr algn="ctr"/>
            <a:r>
              <a:rPr lang="en-US" dirty="0" smtClean="0"/>
              <a:t>Maven</a:t>
            </a:r>
            <a:endParaRPr lang="en-US" dirty="0"/>
          </a:p>
        </p:txBody>
      </p:sp>
      <p:sp>
        <p:nvSpPr>
          <p:cNvPr id="10244" name="Rectangle 3"/>
          <p:cNvSpPr>
            <a:spLocks noGrp="1" noChangeArrowheads="1"/>
          </p:cNvSpPr>
          <p:nvPr>
            <p:ph type="body" idx="1"/>
          </p:nvPr>
        </p:nvSpPr>
        <p:spPr>
          <a:xfrm>
            <a:off x="836613" y="838200"/>
            <a:ext cx="10744199" cy="5638799"/>
          </a:xfrm>
        </p:spPr>
        <p:txBody>
          <a:bodyPr>
            <a:noAutofit/>
          </a:bodyPr>
          <a:lstStyle/>
          <a:p>
            <a:pPr>
              <a:lnSpc>
                <a:spcPct val="110000"/>
              </a:lnSpc>
              <a:buNone/>
            </a:pPr>
            <a:r>
              <a:rPr lang="en-US" dirty="0" smtClean="0"/>
              <a:t>Below is the project structure for a web application generated by the maven by using the </a:t>
            </a:r>
            <a:r>
              <a:rPr lang="en-US" b="1" dirty="0" smtClean="0"/>
              <a:t>maven-archetype-</a:t>
            </a:r>
            <a:r>
              <a:rPr lang="en-US" b="1" dirty="0" err="1" smtClean="0"/>
              <a:t>webapp</a:t>
            </a:r>
            <a:r>
              <a:rPr lang="en-US" dirty="0" smtClean="0"/>
              <a:t> </a:t>
            </a:r>
            <a:r>
              <a:rPr lang="en-US" dirty="0" err="1" smtClean="0"/>
              <a:t>plugin</a:t>
            </a:r>
            <a:r>
              <a:rPr lang="en-US" dirty="0" smtClean="0"/>
              <a:t>.</a:t>
            </a:r>
          </a:p>
          <a:p>
            <a:pPr>
              <a:lnSpc>
                <a:spcPct val="110000"/>
              </a:lnSpc>
              <a:buNone/>
            </a:pPr>
            <a:r>
              <a:rPr lang="en-US" dirty="0" smtClean="0"/>
              <a:t>	Folder Structure		                Description</a:t>
            </a:r>
          </a:p>
          <a:p>
            <a:pPr>
              <a:lnSpc>
                <a:spcPct val="110000"/>
              </a:lnSpc>
              <a:buNone/>
            </a:pPr>
            <a:r>
              <a:rPr lang="en-US" dirty="0" smtClean="0"/>
              <a:t>	</a:t>
            </a:r>
            <a:r>
              <a:rPr lang="en-US" dirty="0" err="1" smtClean="0"/>
              <a:t>SampleWebApp</a:t>
            </a:r>
            <a:r>
              <a:rPr lang="en-US" dirty="0" smtClean="0"/>
              <a:t>	                     Contains source folder and pom.xml file.</a:t>
            </a:r>
          </a:p>
          <a:p>
            <a:pPr>
              <a:lnSpc>
                <a:spcPct val="110000"/>
              </a:lnSpc>
              <a:buNone/>
            </a:pPr>
            <a:r>
              <a:rPr lang="en-US" dirty="0" smtClean="0"/>
              <a:t>   </a:t>
            </a:r>
            <a:r>
              <a:rPr lang="en-US" dirty="0" err="1" smtClean="0"/>
              <a:t>src</a:t>
            </a:r>
            <a:r>
              <a:rPr lang="en-US" dirty="0" smtClean="0"/>
              <a:t>/main/</a:t>
            </a:r>
            <a:r>
              <a:rPr lang="en-US" dirty="0" err="1" smtClean="0"/>
              <a:t>webapp</a:t>
            </a:r>
            <a:r>
              <a:rPr lang="en-US" dirty="0" smtClean="0"/>
              <a:t>                     Contains default index.jsp</a:t>
            </a:r>
          </a:p>
          <a:p>
            <a:pPr>
              <a:lnSpc>
                <a:spcPct val="110000"/>
              </a:lnSpc>
              <a:buNone/>
            </a:pPr>
            <a:r>
              <a:rPr lang="en-US" dirty="0" smtClean="0"/>
              <a:t>   </a:t>
            </a:r>
            <a:r>
              <a:rPr lang="en-US" dirty="0" err="1" smtClean="0"/>
              <a:t>src</a:t>
            </a:r>
            <a:r>
              <a:rPr lang="en-US" dirty="0" smtClean="0"/>
              <a:t>/main/</a:t>
            </a:r>
            <a:r>
              <a:rPr lang="en-US" dirty="0" err="1" smtClean="0"/>
              <a:t>webapp</a:t>
            </a:r>
            <a:r>
              <a:rPr lang="en-US" dirty="0" smtClean="0"/>
              <a:t>/WEB-INF    Contains web.xml file. </a:t>
            </a:r>
            <a:r>
              <a:rPr lang="en-US" dirty="0" err="1" smtClean="0"/>
              <a:t>src</a:t>
            </a:r>
            <a:r>
              <a:rPr lang="en-US" dirty="0" smtClean="0"/>
              <a:t>/main/resources                 Contains resource files used. (images or 					properties files).</a:t>
            </a:r>
          </a:p>
          <a:p>
            <a:pPr>
              <a:lnSpc>
                <a:spcPct val="110000"/>
              </a:lnSpc>
              <a:buNone/>
            </a:pP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428736"/>
            <a:ext cx="10583404" cy="5000660"/>
          </a:xfrm>
        </p:spPr>
        <p:txBody>
          <a:bodyPr>
            <a:normAutofit/>
          </a:bodyPr>
          <a:lstStyle/>
          <a:p>
            <a:r>
              <a:rPr lang="en-US" dirty="0" smtClean="0"/>
              <a:t> </a:t>
            </a:r>
            <a:r>
              <a:rPr lang="en-US" b="1" dirty="0" smtClean="0"/>
              <a:t>pom.xml</a:t>
            </a:r>
            <a:r>
              <a:rPr lang="en-US" dirty="0" smtClean="0"/>
              <a:t> generated by the maven for the web application</a:t>
            </a:r>
          </a:p>
          <a:p>
            <a:r>
              <a:rPr lang="en-US" dirty="0" smtClean="0"/>
              <a:t>maven generates a sample JSP file called </a:t>
            </a:r>
            <a:r>
              <a:rPr lang="en-US" b="1" dirty="0" smtClean="0"/>
              <a:t>index.jsp </a:t>
            </a:r>
            <a:r>
              <a:rPr lang="en-US" dirty="0" smtClean="0"/>
              <a:t>with the contents as shown below:</a:t>
            </a:r>
            <a:endParaRPr lang="en-US" b="1" dirty="0" smtClean="0"/>
          </a:p>
          <a:p>
            <a:pPr>
              <a:buNone/>
            </a:pPr>
            <a:r>
              <a:rPr lang="en-US" dirty="0" smtClean="0"/>
              <a:t>&lt;html&gt; </a:t>
            </a:r>
          </a:p>
          <a:p>
            <a:pPr>
              <a:buNone/>
            </a:pPr>
            <a:r>
              <a:rPr lang="en-US" dirty="0" smtClean="0"/>
              <a:t>&lt;body&gt;</a:t>
            </a:r>
          </a:p>
          <a:p>
            <a:pPr>
              <a:buNone/>
            </a:pPr>
            <a:r>
              <a:rPr lang="en-US" dirty="0" smtClean="0"/>
              <a:t> &lt;h2&gt;Hello World!&lt;/h2&gt;</a:t>
            </a:r>
          </a:p>
          <a:p>
            <a:pPr>
              <a:buNone/>
            </a:pPr>
            <a:r>
              <a:rPr lang="en-US" dirty="0" smtClean="0"/>
              <a:t> &lt;/body&gt;</a:t>
            </a:r>
          </a:p>
          <a:p>
            <a:pPr>
              <a:buNone/>
            </a:pPr>
            <a:r>
              <a:rPr lang="en-US" dirty="0" smtClean="0"/>
              <a:t> &lt;/html&gt;</a:t>
            </a:r>
            <a:endParaRPr lang="en-US" dirty="0"/>
          </a:p>
        </p:txBody>
      </p:sp>
      <p:sp>
        <p:nvSpPr>
          <p:cNvPr id="3" name="Title 2"/>
          <p:cNvSpPr>
            <a:spLocks noGrp="1"/>
          </p:cNvSpPr>
          <p:nvPr>
            <p:ph type="title"/>
          </p:nvPr>
        </p:nvSpPr>
        <p:spPr>
          <a:xfrm>
            <a:off x="837982" y="365129"/>
            <a:ext cx="10512862" cy="1206484"/>
          </a:xfrm>
        </p:spPr>
        <p:txBody>
          <a:bodyPr>
            <a:normAutofit/>
          </a:bodyPr>
          <a:lstStyle/>
          <a:p>
            <a:r>
              <a:rPr lang="en-US" sz="3200" dirty="0" smtClean="0"/>
              <a:t>Default Files Generated by using </a:t>
            </a:r>
            <a:r>
              <a:rPr lang="en-US" sz="2800" dirty="0" smtClean="0"/>
              <a:t>maven-archetype-</a:t>
            </a:r>
            <a:r>
              <a:rPr lang="en-US" sz="2800" dirty="0" err="1" smtClean="0"/>
              <a:t>webapp</a:t>
            </a:r>
            <a:r>
              <a:rPr lang="en-US" sz="2800" dirty="0" smtClean="0"/>
              <a:t> </a:t>
            </a:r>
            <a:r>
              <a:rPr lang="en-US" sz="2800" dirty="0" err="1" smtClean="0"/>
              <a:t>plugin</a:t>
            </a:r>
            <a:endParaRPr lang="en-US" sz="2800" dirty="0"/>
          </a:p>
        </p:txBody>
      </p:sp>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146490411</TotalTime>
  <Pages>3</Pages>
  <Words>161</Words>
  <Application>Microsoft Office PowerPoint</Application>
  <PresentationFormat>Custom</PresentationFormat>
  <Paragraphs>69</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Slide 1</vt:lpstr>
      <vt:lpstr>Maven Installation</vt:lpstr>
      <vt:lpstr>Maven Installation</vt:lpstr>
      <vt:lpstr>Maven Installation</vt:lpstr>
      <vt:lpstr>Maven Installation</vt:lpstr>
      <vt:lpstr>  Creating Web Application using Maven Template </vt:lpstr>
      <vt:lpstr>Maven</vt:lpstr>
      <vt:lpstr>Maven</vt:lpstr>
      <vt:lpstr>Default Files Generated by using maven-archetype-webapp plugin</vt:lpstr>
      <vt:lpstr>Building and Deploying the Web App</vt:lpstr>
      <vt:lpstr>Maven </vt:lpstr>
      <vt:lpstr>Maven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manik.bollu@outlook.com</cp:lastModifiedBy>
  <cp:revision>1022</cp:revision>
  <cp:lastPrinted>2018-02-04T02:18:57Z</cp:lastPrinted>
  <dcterms:created xsi:type="dcterms:W3CDTF">1998-03-18T13:44:31Z</dcterms:created>
  <dcterms:modified xsi:type="dcterms:W3CDTF">2022-10-11T08:33:59Z</dcterms:modified>
</cp:coreProperties>
</file>