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88" r:id="rId17"/>
    <p:sldId id="289" r:id="rId18"/>
    <p:sldId id="293" r:id="rId19"/>
    <p:sldId id="291" r:id="rId20"/>
    <p:sldId id="292" r:id="rId21"/>
    <p:sldId id="294" r:id="rId22"/>
    <p:sldId id="290" r:id="rId23"/>
    <p:sldId id="270" r:id="rId24"/>
    <p:sldId id="271" r:id="rId25"/>
    <p:sldId id="272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5715000" type="screen16x10"/>
  <p:notesSz cx="6858000" cy="9144000"/>
  <p:embeddedFontLs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SCB4e4To1/+bT8ek1S26+Is8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2692E-0FCB-4D80-AFFF-6E7947B190B0}">
  <a:tblStyle styleId="{9662692E-0FCB-4D80-AFFF-6E7947B190B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86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6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0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27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73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2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/>
              <a:t>Show Python on command line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466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392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1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d42941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64d429412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d429412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64d429412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d429412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64d429412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d4294124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64d4294124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d4294124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64d4294124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/>
              <a:t>Download from Anaconda then should have latest Python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d4294124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64d4294124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d429412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64d429412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177080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63177080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d42941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64d429412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/>
              <a:t>We also have instruction on Pycharm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/>
              <a:t>We also have instruction on Pycharm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0" y="0"/>
            <a:ext cx="9144000" cy="3844800"/>
          </a:xfrm>
          <a:prstGeom prst="rect">
            <a:avLst/>
          </a:prstGeom>
          <a:solidFill>
            <a:srgbClr val="EA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/>
          <p:nvPr/>
        </p:nvSpPr>
        <p:spPr>
          <a:xfrm rot="10800000">
            <a:off x="7697100" y="-161"/>
            <a:ext cx="962400" cy="3844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4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 rot="10800000">
            <a:off x="5750475" y="-161"/>
            <a:ext cx="1946700" cy="3844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/>
          <p:nvPr/>
        </p:nvSpPr>
        <p:spPr>
          <a:xfrm rot="10800000" flipH="1">
            <a:off x="8659500" y="-161"/>
            <a:ext cx="484500" cy="384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311703" y="1513100"/>
            <a:ext cx="54387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311700" y="40147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311700" y="1518875"/>
            <a:ext cx="85206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/>
          <p:nvPr/>
        </p:nvSpPr>
        <p:spPr>
          <a:xfrm>
            <a:off x="0" y="146"/>
            <a:ext cx="9144000" cy="5714700"/>
          </a:xfrm>
          <a:prstGeom prst="rect">
            <a:avLst/>
          </a:prstGeom>
          <a:solidFill>
            <a:srgbClr val="EA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2"/>
          <p:cNvSpPr/>
          <p:nvPr/>
        </p:nvSpPr>
        <p:spPr>
          <a:xfrm rot="10800000">
            <a:off x="7697100" y="-346"/>
            <a:ext cx="962400" cy="5714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4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2"/>
          <p:cNvSpPr/>
          <p:nvPr/>
        </p:nvSpPr>
        <p:spPr>
          <a:xfrm rot="10800000">
            <a:off x="5750475" y="-346"/>
            <a:ext cx="1946700" cy="5714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/>
          <p:nvPr/>
        </p:nvSpPr>
        <p:spPr>
          <a:xfrm rot="10800000" flipH="1">
            <a:off x="8659500" y="-346"/>
            <a:ext cx="484500" cy="571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203475" y="2389800"/>
            <a:ext cx="54387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311700" y="244775"/>
            <a:ext cx="76905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311700" y="1518963"/>
            <a:ext cx="42765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572000" y="1518963"/>
            <a:ext cx="42765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311700" y="244775"/>
            <a:ext cx="76905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244775"/>
            <a:ext cx="76905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41"/>
              </a:buClr>
              <a:buSzPts val="3000"/>
              <a:buFont typeface="Proxima Nova"/>
              <a:buNone/>
              <a:defRPr sz="3000" b="1" i="0" u="none" strike="noStrike" cap="none">
                <a:solidFill>
                  <a:srgbClr val="EA414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518875"/>
            <a:ext cx="85206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9" name="Google Shape;9;p19"/>
          <p:cNvGrpSpPr/>
          <p:nvPr/>
        </p:nvGrpSpPr>
        <p:grpSpPr>
          <a:xfrm>
            <a:off x="0" y="-138"/>
            <a:ext cx="9144000" cy="244902"/>
            <a:chOff x="0" y="-157"/>
            <a:chExt cx="9144000" cy="541220"/>
          </a:xfrm>
        </p:grpSpPr>
        <p:sp>
          <p:nvSpPr>
            <p:cNvPr id="10" name="Google Shape;10;p19"/>
            <p:cNvSpPr/>
            <p:nvPr/>
          </p:nvSpPr>
          <p:spPr>
            <a:xfrm>
              <a:off x="0" y="-137"/>
              <a:ext cx="9144000" cy="541200"/>
            </a:xfrm>
            <a:prstGeom prst="rect">
              <a:avLst/>
            </a:prstGeom>
            <a:solidFill>
              <a:srgbClr val="EA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9"/>
            <p:cNvSpPr/>
            <p:nvPr/>
          </p:nvSpPr>
          <p:spPr>
            <a:xfrm rot="10800000">
              <a:off x="7697100" y="-157"/>
              <a:ext cx="962400" cy="5412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E472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 rot="10800000">
              <a:off x="5750475" y="-157"/>
              <a:ext cx="1946700" cy="5412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10800000" flipH="1">
              <a:off x="8659500" y="-157"/>
              <a:ext cx="484500" cy="5412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3.1.1/api/_as_gen/matplotlib.pyplot.show.html#matplotlib.pyplot.show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matplotlib.org/3.1.1/api/_as_gen/matplotlib.pyplot.subplots.html#matplotlib.pyplot.subplot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constants.html#numpy.pi" TargetMode="External"/><Relationship Id="rId5" Type="http://schemas.openxmlformats.org/officeDocument/2006/relationships/hyperlink" Target="https://docs.scipy.org/doc/numpy/reference/generated/numpy.sin.html#numpy.sin" TargetMode="External"/><Relationship Id="rId4" Type="http://schemas.openxmlformats.org/officeDocument/2006/relationships/hyperlink" Target="https://docs.scipy.org/doc/numpy/reference/generated/numpy.arange.html#numpy.arang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linspace.html#numpy.linspac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3.1.1/api/_as_gen/matplotlib.pyplot.show.html#matplotlib.pyplot.show" TargetMode="External"/><Relationship Id="rId5" Type="http://schemas.openxmlformats.org/officeDocument/2006/relationships/hyperlink" Target="https://matplotlib.org/3.1.1/api/_as_gen/matplotlib.pyplot.subplots.html#matplotlib.pyplot.subplots" TargetMode="External"/><Relationship Id="rId4" Type="http://schemas.openxmlformats.org/officeDocument/2006/relationships/hyperlink" Target="https://docs.scipy.org/doc/numpy/reference/generated/numpy.sin.html#numpy.si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#matplotlib.pyplot.subplot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matplotlib.org/api/_as_gen/matplotlib.pyplot.setp.html#matplotlib.pyplot.setp" TargetMode="External"/><Relationship Id="rId4" Type="http://schemas.openxmlformats.org/officeDocument/2006/relationships/hyperlink" Target="https://docs.scipy.org/doc/numpy/reference/generated/numpy.arange.html#numpy.arang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311703" y="1513100"/>
            <a:ext cx="54387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CS229</a:t>
            </a:r>
            <a:br>
              <a:rPr lang="en-CA"/>
            </a:br>
            <a:r>
              <a:rPr lang="en-CA"/>
              <a:t>Python &amp; Numpy</a:t>
            </a: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311700" y="4014724"/>
            <a:ext cx="85206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Jingbo Yang, Andrey Kurenkov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HW1 with random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03475" y="2389800"/>
            <a:ext cx="54387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/>
              <a:t>Data Structures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Basic data structures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311700" y="881925"/>
            <a:ext cx="85206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CA" sz="26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example_list = [1, 2, '3', 'four’]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CA" sz="26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Set (unordered, unique)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example_set = set([1, 2, '3', 'four’])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CA" sz="26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Dictionary (mapping)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example_dictionary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	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		'1': 'one',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		'2': 'two',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		'3': 'three'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   	</a:t>
            </a:r>
            <a:r>
              <a:rPr lang="en-CA" sz="2000" b="0" i="0" u="none" strike="noStrike" cap="none">
                <a:solidFill>
                  <a:srgbClr val="595959"/>
                </a:solidFill>
                <a:highlight>
                  <a:srgbClr val="C0C0C0"/>
                </a:highlight>
                <a:latin typeface="Proxima Nova"/>
                <a:ea typeface="Proxima Nova"/>
                <a:cs typeface="Proxima Nova"/>
                <a:sym typeface="Proxima Nova"/>
              </a:rPr>
              <a:t>	}</a:t>
            </a:r>
            <a:endParaRPr sz="2000" b="0" i="0" u="none" strike="noStrike" cap="none">
              <a:solidFill>
                <a:srgbClr val="595959"/>
              </a:solidFill>
              <a:highlight>
                <a:srgbClr val="C0C0C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311700" y="1102500"/>
            <a:ext cx="88323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2D list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dirty="0" err="1">
                <a:highlight>
                  <a:srgbClr val="C0C0C0"/>
                </a:highlight>
              </a:rPr>
              <a:t>list_of_list</a:t>
            </a:r>
            <a:r>
              <a:rPr lang="en-CA" dirty="0">
                <a:highlight>
                  <a:srgbClr val="C0C0C0"/>
                </a:highlight>
              </a:rPr>
              <a:t> = [[1,2,3], [4,5,6], [7,8,9]]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List comprehension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dirty="0" err="1">
                <a:highlight>
                  <a:srgbClr val="C0C0C0"/>
                </a:highlight>
              </a:rPr>
              <a:t>initialize_a_list</a:t>
            </a:r>
            <a:r>
              <a:rPr lang="en-CA" dirty="0">
                <a:highlight>
                  <a:srgbClr val="C0C0C0"/>
                </a:highlight>
              </a:rPr>
              <a:t> = [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r>
              <a:rPr lang="en-CA" dirty="0">
                <a:highlight>
                  <a:srgbClr val="C0C0C0"/>
                </a:highlight>
              </a:rPr>
              <a:t> for 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r>
              <a:rPr lang="en-CA" dirty="0">
                <a:highlight>
                  <a:srgbClr val="C0C0C0"/>
                </a:highlight>
              </a:rPr>
              <a:t> in range(9)]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dirty="0" err="1">
                <a:highlight>
                  <a:srgbClr val="C0C0C0"/>
                </a:highlight>
              </a:rPr>
              <a:t>initialize_a_list</a:t>
            </a:r>
            <a:r>
              <a:rPr lang="en-CA" dirty="0">
                <a:highlight>
                  <a:srgbClr val="C0C0C0"/>
                </a:highlight>
              </a:rPr>
              <a:t> = [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r>
              <a:rPr lang="en-CA" dirty="0">
                <a:highlight>
                  <a:srgbClr val="C0C0C0"/>
                </a:highlight>
              </a:rPr>
              <a:t> ** 2 for 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r>
              <a:rPr lang="en-CA" dirty="0">
                <a:highlight>
                  <a:srgbClr val="C0C0C0"/>
                </a:highlight>
              </a:rPr>
              <a:t> in range(9)]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dirty="0">
                <a:highlight>
                  <a:srgbClr val="C0C0C0"/>
                </a:highlight>
              </a:rPr>
              <a:t>initialize_2d_list = [[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r>
              <a:rPr lang="en-CA" dirty="0">
                <a:highlight>
                  <a:srgbClr val="C0C0C0"/>
                </a:highlight>
              </a:rPr>
              <a:t> + j for 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r>
              <a:rPr lang="en-CA" dirty="0">
                <a:highlight>
                  <a:srgbClr val="C0C0C0"/>
                </a:highlight>
              </a:rPr>
              <a:t> in range(5)] for j in range(9)]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Insert/Pop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dirty="0" err="1">
                <a:highlight>
                  <a:srgbClr val="C0C0C0"/>
                </a:highlight>
              </a:rPr>
              <a:t>my_list.insert</a:t>
            </a:r>
            <a:r>
              <a:rPr lang="en-CA" dirty="0">
                <a:highlight>
                  <a:srgbClr val="C0C0C0"/>
                </a:highlight>
              </a:rPr>
              <a:t>(0, ‘stuff)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dirty="0">
                <a:highlight>
                  <a:srgbClr val="C0C0C0"/>
                </a:highlight>
              </a:rPr>
              <a:t>print(</a:t>
            </a:r>
            <a:r>
              <a:rPr lang="en-CA" dirty="0" err="1">
                <a:highlight>
                  <a:srgbClr val="C0C0C0"/>
                </a:highlight>
              </a:rPr>
              <a:t>my_list.pop</a:t>
            </a:r>
            <a:r>
              <a:rPr lang="en-CA" dirty="0">
                <a:highlight>
                  <a:srgbClr val="C0C0C0"/>
                </a:highlight>
              </a:rPr>
              <a:t>(0))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highlight>
                <a:srgbClr val="C0C0C0"/>
              </a:highlight>
            </a:endParaRPr>
          </a:p>
        </p:txBody>
      </p:sp>
      <p:sp>
        <p:nvSpPr>
          <p:cNvPr id="158" name="Google Shape;158;p11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More on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More on List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102500"/>
            <a:ext cx="85206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Sort a list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random_list = [3,12,5,6]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sorted_list = sorted(random_list)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random_list = [(3, ‘A’),(12, ’D’),(5, ‘M’),(6, ‘B’)]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sorted_list = sorted(random_list, key=lambda x: x[1])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highlight>
                <a:srgbClr val="C0C0C0"/>
              </a:highlight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More on Dict/Set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11700" y="1102500"/>
            <a:ext cx="85206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Comprehension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my_dict = {i: i ** 2 for i in range(10)}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my_set = {i ** 2 for i in range(10)}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highlight>
                <a:srgbClr val="C0C0C0"/>
              </a:highlight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Get dictionary keys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	</a:t>
            </a:r>
            <a:r>
              <a:rPr lang="en-CA">
                <a:highlight>
                  <a:srgbClr val="C0C0C0"/>
                </a:highlight>
              </a:rPr>
              <a:t>my_dict.keys()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203475" y="2389800"/>
            <a:ext cx="54387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/>
              <a:t>Numpy &amp; Scipy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56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What is Numpy? What is Scipy?</a:t>
            </a:r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body" idx="1"/>
          </p:nvPr>
        </p:nvSpPr>
        <p:spPr>
          <a:xfrm>
            <a:off x="311700" y="1242428"/>
            <a:ext cx="8512632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 err="1"/>
              <a:t>Numpy</a:t>
            </a:r>
            <a:r>
              <a:rPr lang="en-CA" dirty="0"/>
              <a:t> – package for vector and matrix manipulation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 err="1"/>
              <a:t>Scipy</a:t>
            </a:r>
            <a:r>
              <a:rPr lang="en-CA" dirty="0"/>
              <a:t> – package for scientific and technical computing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How do “those guys” make things run faster?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sz="2000" dirty="0"/>
              <a:t>Read on AVX instruction set (SIMD) and structure of x86 and RISC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Read on OpenMP and CUDA for multiprocessing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Read on assembly-level optimization, memory stride, caching, etc.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Or even about memory management, virtualization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More bare metal         FPGA, TPU</a:t>
            </a:r>
            <a:endParaRPr dirty="0"/>
          </a:p>
        </p:txBody>
      </p:sp>
      <p:cxnSp>
        <p:nvCxnSpPr>
          <p:cNvPr id="264" name="Google Shape;264;p15"/>
          <p:cNvCxnSpPr/>
          <p:nvPr/>
        </p:nvCxnSpPr>
        <p:spPr>
          <a:xfrm>
            <a:off x="3192965" y="4660626"/>
            <a:ext cx="483600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882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Some </a:t>
            </a:r>
            <a:r>
              <a:rPr lang="en-CA" dirty="0" err="1"/>
              <a:t>numpy</a:t>
            </a:r>
            <a:r>
              <a:rPr lang="en-CA" dirty="0"/>
              <a:t> usage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05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Popular usage, read before use!</a:t>
            </a:r>
            <a:endParaRPr/>
          </a:p>
        </p:txBody>
      </p:sp>
      <p:graphicFrame>
        <p:nvGraphicFramePr>
          <p:cNvPr id="277" name="Google Shape;277;p17"/>
          <p:cNvGraphicFramePr/>
          <p:nvPr/>
        </p:nvGraphicFramePr>
        <p:xfrm>
          <a:off x="393404" y="996366"/>
          <a:ext cx="8520600" cy="4575825"/>
        </p:xfrm>
        <a:graphic>
          <a:graphicData uri="http://schemas.openxmlformats.org/drawingml/2006/table">
            <a:tbl>
              <a:tblPr firstRow="1" bandRow="1">
                <a:noFill/>
                <a:tableStyleId>{9662692E-0FCB-4D80-AFFF-6E7947B190B0}</a:tableStyleId>
              </a:tblPr>
              <a:tblGrid>
                <a:gridCol w="26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Python Command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scipy.linalg.inv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Inverse of matrix (numpy as equivalent)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scipy.linalg.eig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Get eigen value (Read documentation on eigh and numpy equivalent)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scipy.spatial.distance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Compute pairwise distance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np.matmul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Matrix multiply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np.zeros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Create a matrix filled with zeros (Read on np.ones)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np.arange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Start, stop, step size (Read on np.linspace)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np.identity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Create an identity matrix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np.vstack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 dirty="0"/>
                        <a:t>Vertically stack 2 arrays (Read on </a:t>
                      </a:r>
                      <a:r>
                        <a:rPr lang="en-CA" sz="1400" u="none" strike="noStrike" cap="none" dirty="0" err="1"/>
                        <a:t>np.hstack</a:t>
                      </a:r>
                      <a:r>
                        <a:rPr lang="en-CA" sz="14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6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8207832" cy="7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How is python related to with others? 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273263" y="1040780"/>
            <a:ext cx="4260300" cy="417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2.0 released in 2000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(Python 2.7 “end-of-life” in 2020)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3.0 released in 2008</a:t>
            </a:r>
          </a:p>
          <a:p>
            <a:pPr>
              <a:lnSpc>
                <a:spcPct val="115000"/>
              </a:lnSpc>
              <a:spcBef>
                <a:spcPts val="1600"/>
              </a:spcBef>
              <a:buSzPts val="2400"/>
            </a:pPr>
            <a:r>
              <a:rPr lang="en-US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(Python </a:t>
            </a:r>
            <a:r>
              <a:rPr lang="en-US" altLang="zh-CN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3.6 for CS 229)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run interpreted, like MATLAB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642" y="802889"/>
            <a:ext cx="3627811" cy="44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5486400" y="3605561"/>
            <a:ext cx="1925444" cy="26019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5237356" y="3200174"/>
            <a:ext cx="821473" cy="26019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5627649" y="2530875"/>
            <a:ext cx="821473" cy="26019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400800" y="1271013"/>
            <a:ext cx="821473" cy="26019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5705074" y="3862266"/>
            <a:ext cx="821473" cy="186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216913" y="4059183"/>
            <a:ext cx="656064" cy="1863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4630867" y="5347043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C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https://www.researchgate.net/figure/Genealogy-of-Programming-Languages-doi101371-journalpone0088941g001_fig1_260447599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Your friend for debugging</a:t>
            </a:r>
            <a:endParaRPr/>
          </a:p>
        </p:txBody>
      </p:sp>
      <p:graphicFrame>
        <p:nvGraphicFramePr>
          <p:cNvPr id="283" name="Google Shape;283;p30"/>
          <p:cNvGraphicFramePr/>
          <p:nvPr/>
        </p:nvGraphicFramePr>
        <p:xfrm>
          <a:off x="311700" y="1464199"/>
          <a:ext cx="8520600" cy="3050550"/>
        </p:xfrm>
        <a:graphic>
          <a:graphicData uri="http://schemas.openxmlformats.org/drawingml/2006/table">
            <a:tbl>
              <a:tblPr firstRow="1" bandRow="1">
                <a:noFill/>
                <a:tableStyleId>{9662692E-0FCB-4D80-AFFF-6E7947B190B0}</a:tableStyleId>
              </a:tblPr>
              <a:tblGrid>
                <a:gridCol w="30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Python Command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array.shape</a:t>
                      </a:r>
                      <a:endParaRPr sz="18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Get shape of numpy array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array.dtype</a:t>
                      </a:r>
                      <a:endParaRPr sz="18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Check data type of array (for precision, for weird behavior)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type(stuff)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Get type of a variable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import </a:t>
                      </a: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pdb</a:t>
                      </a: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</a:t>
                      </a: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pdb.set_trace</a:t>
                      </a: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Set a breakpoint (https://docs.python.org/3/library/pdb.html)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print(</a:t>
                      </a: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f’My</a:t>
                      </a: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name is {name}’)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 dirty="0"/>
                        <a:t>Easy way to construct a message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7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15">
            <a:extLst>
              <a:ext uri="{FF2B5EF4-FFF2-40B4-BE49-F238E27FC236}">
                <a16:creationId xmlns:a16="http://schemas.microsoft.com/office/drawing/2014/main" id="{FF07395B-9720-4F0E-A371-75ED5E766F38}"/>
              </a:ext>
            </a:extLst>
          </p:cNvPr>
          <p:cNvSpPr txBox="1">
            <a:spLocks/>
          </p:cNvSpPr>
          <p:nvPr/>
        </p:nvSpPr>
        <p:spPr>
          <a:xfrm>
            <a:off x="311700" y="2340404"/>
            <a:ext cx="8036846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41"/>
              </a:buClr>
              <a:buSzPts val="3000"/>
              <a:buFont typeface="Proxima Nova"/>
              <a:buNone/>
              <a:defRPr sz="3000" b="1" i="0" u="none" strike="noStrike" cap="none">
                <a:solidFill>
                  <a:srgbClr val="EA414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Remember all the </a:t>
            </a:r>
            <a:r>
              <a:rPr lang="en-US"/>
              <a:t>fancy low</a:t>
            </a:r>
            <a:r>
              <a:rPr lang="en-US" altLang="zh-CN"/>
              <a:t>-</a:t>
            </a:r>
            <a:r>
              <a:rPr lang="en-US"/>
              <a:t>level </a:t>
            </a:r>
            <a:r>
              <a:rPr lang="en-US" dirty="0"/>
              <a:t>stuff?</a:t>
            </a:r>
          </a:p>
        </p:txBody>
      </p:sp>
      <p:sp>
        <p:nvSpPr>
          <p:cNvPr id="4" name="Google Shape;262;p15">
            <a:extLst>
              <a:ext uri="{FF2B5EF4-FFF2-40B4-BE49-F238E27FC236}">
                <a16:creationId xmlns:a16="http://schemas.microsoft.com/office/drawing/2014/main" id="{DBE8B348-C861-4E5B-BAD3-3F5BB0337E0A}"/>
              </a:ext>
            </a:extLst>
          </p:cNvPr>
          <p:cNvSpPr txBox="1">
            <a:spLocks/>
          </p:cNvSpPr>
          <p:nvPr/>
        </p:nvSpPr>
        <p:spPr>
          <a:xfrm>
            <a:off x="311700" y="42419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41"/>
              </a:buClr>
              <a:buSzPts val="3000"/>
              <a:buFont typeface="Proxima Nova"/>
              <a:buNone/>
              <a:defRPr sz="3000" b="1" i="0" u="none" strike="noStrike" cap="none">
                <a:solidFill>
                  <a:srgbClr val="EA414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So many things to remember</a:t>
            </a:r>
          </a:p>
        </p:txBody>
      </p:sp>
      <p:sp>
        <p:nvSpPr>
          <p:cNvPr id="5" name="Google Shape;262;p15">
            <a:extLst>
              <a:ext uri="{FF2B5EF4-FFF2-40B4-BE49-F238E27FC236}">
                <a16:creationId xmlns:a16="http://schemas.microsoft.com/office/drawing/2014/main" id="{5FCE3987-175F-45A1-8474-10245090475C}"/>
              </a:ext>
            </a:extLst>
          </p:cNvPr>
          <p:cNvSpPr txBox="1">
            <a:spLocks/>
          </p:cNvSpPr>
          <p:nvPr/>
        </p:nvSpPr>
        <p:spPr>
          <a:xfrm>
            <a:off x="311700" y="103289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41"/>
              </a:buClr>
              <a:buSzPts val="3000"/>
              <a:buFont typeface="Proxima Nova"/>
              <a:buNone/>
              <a:defRPr sz="3000" b="1" i="0" u="none" strike="noStrike" cap="none">
                <a:solidFill>
                  <a:srgbClr val="EA414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Why can’t I just write loops?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25954-09D2-44B5-B686-4AF899A6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0" y="3177168"/>
            <a:ext cx="7134085" cy="20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3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86061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sz="2900"/>
              <a:t>Power of vectorization</a:t>
            </a:r>
            <a:endParaRPr sz="2900"/>
          </a:p>
        </p:txBody>
      </p:sp>
      <p:sp>
        <p:nvSpPr>
          <p:cNvPr id="270" name="Google Shape;270;p16"/>
          <p:cNvSpPr txBox="1"/>
          <p:nvPr/>
        </p:nvSpPr>
        <p:spPr>
          <a:xfrm>
            <a:off x="409725" y="819450"/>
            <a:ext cx="528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range(10000)];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range(10000)];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= 0.0;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range(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dot += a[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* b[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toc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"+ str(dot));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print("Computation time = " + str(1000*(toc - tic )) + "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n_tic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np.array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(a).dot(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np.array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n_toc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print("\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nn_dot_product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"+str(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print("Computation time = "+str(1000*(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n_toc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n_tic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))+"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250" y="1211800"/>
            <a:ext cx="6042550" cy="136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85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203475" y="2389800"/>
            <a:ext cx="54387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/>
              <a:t>Plotting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d4294124_1_15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CA"/>
              <a:t>Matplotlib is your friend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183" name="Google Shape;183;g64d4294124_1_1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767" y="719626"/>
            <a:ext cx="3367667" cy="98326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64d4294124_1_15"/>
          <p:cNvSpPr txBox="1"/>
          <p:nvPr/>
        </p:nvSpPr>
        <p:spPr>
          <a:xfrm>
            <a:off x="311700" y="920871"/>
            <a:ext cx="5911800" cy="4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Scatter plot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Line plot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Duo y-axis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Log-log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Bar plot (Histogram)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3D plot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g64d4294124_1_15"/>
          <p:cNvSpPr txBox="1"/>
          <p:nvPr/>
        </p:nvSpPr>
        <p:spPr>
          <a:xfrm>
            <a:off x="311700" y="3309230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41"/>
              </a:buClr>
              <a:buSzPts val="3000"/>
              <a:buFont typeface="Proxima Nova"/>
              <a:buNone/>
            </a:pPr>
            <a:r>
              <a:rPr lang="en-CA" sz="3000" b="1" i="0" u="none" strike="noStrike" cap="none">
                <a:solidFill>
                  <a:srgbClr val="EA414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 Notebook is another friend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64d4294124_1_15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174" y="2930681"/>
            <a:ext cx="1365788" cy="136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4d4294124_1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81313" y="4564873"/>
            <a:ext cx="4981376" cy="10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4d4294124_1_15"/>
          <p:cNvSpPr txBox="1"/>
          <p:nvPr/>
        </p:nvSpPr>
        <p:spPr>
          <a:xfrm>
            <a:off x="311700" y="3917930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41"/>
              </a:buClr>
              <a:buSzPts val="3000"/>
              <a:buFont typeface="Proxima Nova"/>
              <a:buNone/>
            </a:pPr>
            <a:r>
              <a:rPr lang="en-CA" sz="3000" b="1" i="0" u="none" strike="noStrike" cap="none">
                <a:solidFill>
                  <a:srgbClr val="EA4141"/>
                </a:solidFill>
                <a:latin typeface="Proxima Nova"/>
                <a:ea typeface="Proxima Nova"/>
                <a:cs typeface="Proxima Nova"/>
                <a:sym typeface="Proxima Nova"/>
              </a:rPr>
              <a:t>And if you want to get fancy: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3680" y="1106225"/>
            <a:ext cx="4177550" cy="3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Example plots</a:t>
            </a:r>
            <a:endParaRPr dirty="0"/>
          </a:p>
        </p:txBody>
      </p:sp>
      <p:sp>
        <p:nvSpPr>
          <p:cNvPr id="194" name="Google Shape;194;p13"/>
          <p:cNvSpPr txBox="1"/>
          <p:nvPr/>
        </p:nvSpPr>
        <p:spPr>
          <a:xfrm>
            <a:off x="311700" y="920875"/>
            <a:ext cx="7245600" cy="4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https://matplotlib.org/3.1.1/gallery/index.html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1AAF67-BD8E-468C-8090-182451D1CF90}"/>
              </a:ext>
            </a:extLst>
          </p:cNvPr>
          <p:cNvGrpSpPr/>
          <p:nvPr/>
        </p:nvGrpSpPr>
        <p:grpSpPr>
          <a:xfrm>
            <a:off x="1727165" y="1597541"/>
            <a:ext cx="5689670" cy="3819911"/>
            <a:chOff x="1163531" y="1495504"/>
            <a:chExt cx="5689670" cy="3819911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1199101" y="1495504"/>
              <a:ext cx="56541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 matplotlib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 </a:t>
              </a: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matplotlib.pyplot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as </a:t>
              </a: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plt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 </a:t>
              </a: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as np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Data for plotting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 =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uFill>
                    <a:noFill/>
                  </a:uFill>
                  <a:latin typeface="Arial"/>
                  <a:ea typeface="Arial"/>
                  <a:cs typeface="Arial"/>
                  <a:sym typeface="Arial"/>
                  <a:hlinkClick r:id="rId4"/>
                </a:rPr>
                <a:t> </a:t>
              </a:r>
              <a:r>
                <a:rPr lang="en-CA" sz="1400" b="0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np.arange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(0.0, 2.0, 0.01)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= 1 +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uFill>
                    <a:noFill/>
                  </a:uFill>
                  <a:latin typeface="Arial"/>
                  <a:ea typeface="Arial"/>
                  <a:cs typeface="Arial"/>
                  <a:sym typeface="Arial"/>
                  <a:hlinkClick r:id="rId5"/>
                </a:rPr>
                <a:t> </a:t>
              </a:r>
              <a:r>
                <a:rPr lang="en-CA" sz="1400" b="0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np.sin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(2 *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uFill>
                    <a:noFill/>
                  </a:uFill>
                  <a:latin typeface="Arial"/>
                  <a:ea typeface="Arial"/>
                  <a:cs typeface="Arial"/>
                  <a:sym typeface="Arial"/>
                  <a:hlinkClick r:id="rId6"/>
                </a:rPr>
                <a:t> </a:t>
              </a:r>
              <a:r>
                <a:rPr lang="en-CA" sz="1400" b="0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np.pi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* t)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fig, ax =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uFill>
                    <a:noFill/>
                  </a:uFill>
                  <a:latin typeface="Arial"/>
                  <a:ea typeface="Arial"/>
                  <a:cs typeface="Arial"/>
                  <a:sym typeface="Arial"/>
                  <a:hlinkClick r:id="rId7"/>
                </a:rPr>
                <a:t> </a:t>
              </a:r>
              <a:r>
                <a:rPr lang="en-CA" sz="1400" b="0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plt.subplots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ax.plot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(t, s)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ax.set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xlabel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='time (s)', </a:t>
              </a: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ylabel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='voltage (mV)', 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title='About as simple as it gets, folks')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ax.grid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fig.savefig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("test.png")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b="0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plt.show</a:t>
              </a:r>
              <a:r>
                <a:rPr lang="en-CA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27;p7">
              <a:extLst>
                <a:ext uri="{FF2B5EF4-FFF2-40B4-BE49-F238E27FC236}">
                  <a16:creationId xmlns:a16="http://schemas.microsoft.com/office/drawing/2014/main" id="{6636660B-2729-463A-83F1-F4BDEE44D029}"/>
                </a:ext>
              </a:extLst>
            </p:cNvPr>
            <p:cNvSpPr/>
            <p:nvPr/>
          </p:nvSpPr>
          <p:spPr>
            <a:xfrm rot="10800000" flipH="1" flipV="1">
              <a:off x="1165927" y="1529575"/>
              <a:ext cx="2610619" cy="75270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27;p7">
              <a:extLst>
                <a:ext uri="{FF2B5EF4-FFF2-40B4-BE49-F238E27FC236}">
                  <a16:creationId xmlns:a16="http://schemas.microsoft.com/office/drawing/2014/main" id="{95068C77-DB51-46A9-B773-713DAD7F1174}"/>
                </a:ext>
              </a:extLst>
            </p:cNvPr>
            <p:cNvSpPr/>
            <p:nvPr/>
          </p:nvSpPr>
          <p:spPr>
            <a:xfrm rot="10800000" flipH="1" flipV="1">
              <a:off x="1167764" y="2403087"/>
              <a:ext cx="2610619" cy="75270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27;p7">
              <a:extLst>
                <a:ext uri="{FF2B5EF4-FFF2-40B4-BE49-F238E27FC236}">
                  <a16:creationId xmlns:a16="http://schemas.microsoft.com/office/drawing/2014/main" id="{8173CC79-0076-4AD3-825D-75CEE5856652}"/>
                </a:ext>
              </a:extLst>
            </p:cNvPr>
            <p:cNvSpPr/>
            <p:nvPr/>
          </p:nvSpPr>
          <p:spPr>
            <a:xfrm rot="10800000" flipH="1" flipV="1">
              <a:off x="1163531" y="3271925"/>
              <a:ext cx="2610619" cy="55666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7;p7">
              <a:extLst>
                <a:ext uri="{FF2B5EF4-FFF2-40B4-BE49-F238E27FC236}">
                  <a16:creationId xmlns:a16="http://schemas.microsoft.com/office/drawing/2014/main" id="{A0ED88A1-C6F4-4F5F-A8F2-0F44B51ECAC1}"/>
                </a:ext>
              </a:extLst>
            </p:cNvPr>
            <p:cNvSpPr/>
            <p:nvPr/>
          </p:nvSpPr>
          <p:spPr>
            <a:xfrm rot="10800000" flipH="1" flipV="1">
              <a:off x="1167248" y="3914979"/>
              <a:ext cx="3799202" cy="696654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7;p7">
              <a:extLst>
                <a:ext uri="{FF2B5EF4-FFF2-40B4-BE49-F238E27FC236}">
                  <a16:creationId xmlns:a16="http://schemas.microsoft.com/office/drawing/2014/main" id="{A64B2EFD-A8B5-427A-9BBA-32C825ACF118}"/>
                </a:ext>
              </a:extLst>
            </p:cNvPr>
            <p:cNvSpPr/>
            <p:nvPr/>
          </p:nvSpPr>
          <p:spPr>
            <a:xfrm rot="10800000" flipH="1" flipV="1">
              <a:off x="1202818" y="4698026"/>
              <a:ext cx="1912089" cy="617389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29;p7">
            <a:extLst>
              <a:ext uri="{FF2B5EF4-FFF2-40B4-BE49-F238E27FC236}">
                <a16:creationId xmlns:a16="http://schemas.microsoft.com/office/drawing/2014/main" id="{BB5B0812-2439-413B-B89D-C7FA155F40B6}"/>
              </a:ext>
            </a:extLst>
          </p:cNvPr>
          <p:cNvSpPr txBox="1"/>
          <p:nvPr/>
        </p:nvSpPr>
        <p:spPr>
          <a:xfrm>
            <a:off x="111757" y="1703615"/>
            <a:ext cx="128803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CA" sz="2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mport</a:t>
            </a:r>
            <a:endParaRPr sz="1400" b="1" i="0" u="none" strike="noStrike" cap="none" dirty="0">
              <a:solidFill>
                <a:schemeClr val="accent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13" name="Google Shape;129;p7">
            <a:extLst>
              <a:ext uri="{FF2B5EF4-FFF2-40B4-BE49-F238E27FC236}">
                <a16:creationId xmlns:a16="http://schemas.microsoft.com/office/drawing/2014/main" id="{A54ED7D1-23AE-4DAC-B62E-918A0CB8C503}"/>
              </a:ext>
            </a:extLst>
          </p:cNvPr>
          <p:cNvSpPr txBox="1"/>
          <p:nvPr/>
        </p:nvSpPr>
        <p:spPr>
          <a:xfrm>
            <a:off x="78805" y="2532339"/>
            <a:ext cx="1602428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  <a:latin typeface="Proxima Nova"/>
                <a:sym typeface="Proxima Nova"/>
              </a:rPr>
              <a:t>Create data</a:t>
            </a:r>
            <a:endParaRPr sz="1400" b="1" i="0" u="none" strike="noStrike" cap="none" dirty="0">
              <a:solidFill>
                <a:schemeClr val="accent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14" name="Google Shape;129;p7">
            <a:extLst>
              <a:ext uri="{FF2B5EF4-FFF2-40B4-BE49-F238E27FC236}">
                <a16:creationId xmlns:a16="http://schemas.microsoft.com/office/drawing/2014/main" id="{A1A3BECA-7209-4625-A57C-EAF6EC3AE735}"/>
              </a:ext>
            </a:extLst>
          </p:cNvPr>
          <p:cNvSpPr txBox="1"/>
          <p:nvPr/>
        </p:nvSpPr>
        <p:spPr>
          <a:xfrm>
            <a:off x="76186" y="3321923"/>
            <a:ext cx="128803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Proxima Nova"/>
                <a:sym typeface="Proxima Nova"/>
              </a:rPr>
              <a:t>Pl</a:t>
            </a: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  <a:latin typeface="Proxima Nova"/>
                <a:sym typeface="Proxima Nova"/>
              </a:rPr>
              <a:t>otting</a:t>
            </a:r>
            <a:endParaRPr sz="1400" b="1" i="0" u="none" strike="noStrike" cap="none" dirty="0">
              <a:solidFill>
                <a:schemeClr val="accent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15" name="Google Shape;129;p7">
            <a:extLst>
              <a:ext uri="{FF2B5EF4-FFF2-40B4-BE49-F238E27FC236}">
                <a16:creationId xmlns:a16="http://schemas.microsoft.com/office/drawing/2014/main" id="{40F44048-6D75-4554-8FED-BF911B9EEC09}"/>
              </a:ext>
            </a:extLst>
          </p:cNvPr>
          <p:cNvSpPr txBox="1"/>
          <p:nvPr/>
        </p:nvSpPr>
        <p:spPr>
          <a:xfrm>
            <a:off x="111757" y="4060993"/>
            <a:ext cx="1650978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Format plot</a:t>
            </a:r>
            <a:endParaRPr sz="1400" b="1" i="0" u="none" strike="noStrike" cap="none" dirty="0">
              <a:solidFill>
                <a:schemeClr val="accent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16" name="Google Shape;129;p7">
            <a:extLst>
              <a:ext uri="{FF2B5EF4-FFF2-40B4-BE49-F238E27FC236}">
                <a16:creationId xmlns:a16="http://schemas.microsoft.com/office/drawing/2014/main" id="{1A0DEFA7-4E6F-44BA-BB9F-CF7FDDFF2ADB}"/>
              </a:ext>
            </a:extLst>
          </p:cNvPr>
          <p:cNvSpPr txBox="1"/>
          <p:nvPr/>
        </p:nvSpPr>
        <p:spPr>
          <a:xfrm>
            <a:off x="111757" y="4808752"/>
            <a:ext cx="1650978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Save/show</a:t>
            </a:r>
            <a:endParaRPr sz="1400" b="1" i="0" u="none" strike="noStrike" cap="none" dirty="0">
              <a:solidFill>
                <a:schemeClr val="accent1">
                  <a:lumMod val="50000"/>
                </a:schemeClr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d4294124_1_40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Plot with dash lines and legend</a:t>
            </a:r>
            <a:endParaRPr dirty="0"/>
          </a:p>
        </p:txBody>
      </p:sp>
      <p:sp>
        <p:nvSpPr>
          <p:cNvPr id="202" name="Google Shape;202;g64d4294124_1_40"/>
          <p:cNvSpPr txBox="1"/>
          <p:nvPr/>
        </p:nvSpPr>
        <p:spPr>
          <a:xfrm>
            <a:off x="311700" y="920875"/>
            <a:ext cx="7245600" cy="4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https://matplotlib.org/3.1.1/gallery/index.html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g64d4294124_1_40"/>
          <p:cNvSpPr txBox="1"/>
          <p:nvPr/>
        </p:nvSpPr>
        <p:spPr>
          <a:xfrm>
            <a:off x="401000" y="1357500"/>
            <a:ext cx="565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</a:t>
            </a:r>
            <a:r>
              <a:rPr lang="en-CA" sz="1400" b="0" i="0" u="none" strike="noStrike" cap="non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C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np.linspace</a:t>
            </a: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(0, 10, 500)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</a:t>
            </a:r>
            <a:r>
              <a:rPr lang="en-CA" sz="1400" b="0" i="0" u="none" strike="noStrike" cap="non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C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np.sin</a:t>
            </a: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fig, ax =</a:t>
            </a:r>
            <a:r>
              <a:rPr lang="en-CA" sz="1400" b="0" i="0" u="none" strike="noStrike" cap="non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C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plt.subplots</a:t>
            </a: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line1, = ax.plot(x, y, label='Using set_dashes()')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line1.set_dashes([2, 2, 10, 2])  # 2pt line, 2pt break, 10pt line, 2pt break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line2, = ax.plot(x, y - 0.2, dashes=[6, 2], </a:t>
            </a:r>
            <a:b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label='Using the dashes parameter')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ax.legend()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plt.show</a:t>
            </a:r>
            <a:r>
              <a:rPr lang="en-C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64d4294124_1_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3500" y="1807975"/>
            <a:ext cx="4062174" cy="30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;p7">
            <a:extLst>
              <a:ext uri="{FF2B5EF4-FFF2-40B4-BE49-F238E27FC236}">
                <a16:creationId xmlns:a16="http://schemas.microsoft.com/office/drawing/2014/main" id="{3A6FF1E0-ACD4-4695-8F62-A398804EAFAD}"/>
              </a:ext>
            </a:extLst>
          </p:cNvPr>
          <p:cNvSpPr/>
          <p:nvPr/>
        </p:nvSpPr>
        <p:spPr>
          <a:xfrm rot="10800000" flipH="1" flipV="1">
            <a:off x="401001" y="4616604"/>
            <a:ext cx="1185700" cy="2677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7">
            <a:extLst>
              <a:ext uri="{FF2B5EF4-FFF2-40B4-BE49-F238E27FC236}">
                <a16:creationId xmlns:a16="http://schemas.microsoft.com/office/drawing/2014/main" id="{ED19E458-6B8B-4AB9-B873-D9ECF299432F}"/>
              </a:ext>
            </a:extLst>
          </p:cNvPr>
          <p:cNvSpPr/>
          <p:nvPr/>
        </p:nvSpPr>
        <p:spPr>
          <a:xfrm rot="10800000" flipH="1" flipV="1">
            <a:off x="2010060" y="3118623"/>
            <a:ext cx="2160495" cy="2677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7;p7">
            <a:extLst>
              <a:ext uri="{FF2B5EF4-FFF2-40B4-BE49-F238E27FC236}">
                <a16:creationId xmlns:a16="http://schemas.microsoft.com/office/drawing/2014/main" id="{98E23632-53DC-4AC5-97DB-E88EE419B2D3}"/>
              </a:ext>
            </a:extLst>
          </p:cNvPr>
          <p:cNvSpPr/>
          <p:nvPr/>
        </p:nvSpPr>
        <p:spPr>
          <a:xfrm rot="10800000" flipH="1" flipV="1">
            <a:off x="1067555" y="4219277"/>
            <a:ext cx="2924582" cy="2677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4d4294124_1_49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Another way for legend</a:t>
            </a:r>
            <a:endParaRPr dirty="0"/>
          </a:p>
        </p:txBody>
      </p:sp>
      <p:sp>
        <p:nvSpPr>
          <p:cNvPr id="218" name="Google Shape;218;g64d4294124_1_49"/>
          <p:cNvSpPr txBox="1"/>
          <p:nvPr/>
        </p:nvSpPr>
        <p:spPr>
          <a:xfrm>
            <a:off x="401000" y="1357500"/>
            <a:ext cx="565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64d4294124_1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250" y="1781350"/>
            <a:ext cx="46482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4d4294124_1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988" y="1357500"/>
            <a:ext cx="39528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;p7">
            <a:extLst>
              <a:ext uri="{FF2B5EF4-FFF2-40B4-BE49-F238E27FC236}">
                <a16:creationId xmlns:a16="http://schemas.microsoft.com/office/drawing/2014/main" id="{3B9803A9-3772-46D2-B6EB-AB4007284D68}"/>
              </a:ext>
            </a:extLst>
          </p:cNvPr>
          <p:cNvSpPr/>
          <p:nvPr/>
        </p:nvSpPr>
        <p:spPr>
          <a:xfrm rot="10800000" flipH="1" flipV="1">
            <a:off x="400989" y="4698380"/>
            <a:ext cx="3316084" cy="26019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d4294124_1_74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Using subplot</a:t>
            </a:r>
            <a:endParaRPr dirty="0"/>
          </a:p>
        </p:txBody>
      </p:sp>
      <p:sp>
        <p:nvSpPr>
          <p:cNvPr id="226" name="Google Shape;226;g64d4294124_1_74"/>
          <p:cNvSpPr txBox="1"/>
          <p:nvPr/>
        </p:nvSpPr>
        <p:spPr>
          <a:xfrm>
            <a:off x="401000" y="1357500"/>
            <a:ext cx="565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64d4294124_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975" y="1855225"/>
            <a:ext cx="40767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64d4294124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125" y="1579487"/>
            <a:ext cx="4524699" cy="33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;p7">
            <a:extLst>
              <a:ext uri="{FF2B5EF4-FFF2-40B4-BE49-F238E27FC236}">
                <a16:creationId xmlns:a16="http://schemas.microsoft.com/office/drawing/2014/main" id="{40CE5A18-B36E-4F77-9CED-FA3B7F371D4E}"/>
              </a:ext>
            </a:extLst>
          </p:cNvPr>
          <p:cNvSpPr/>
          <p:nvPr/>
        </p:nvSpPr>
        <p:spPr>
          <a:xfrm rot="10800000" flipH="1" flipV="1">
            <a:off x="145325" y="2589725"/>
            <a:ext cx="1653738" cy="2677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7">
            <a:extLst>
              <a:ext uri="{FF2B5EF4-FFF2-40B4-BE49-F238E27FC236}">
                <a16:creationId xmlns:a16="http://schemas.microsoft.com/office/drawing/2014/main" id="{6C21EED3-EC75-46E9-BB80-A195B7D85173}"/>
              </a:ext>
            </a:extLst>
          </p:cNvPr>
          <p:cNvSpPr/>
          <p:nvPr/>
        </p:nvSpPr>
        <p:spPr>
          <a:xfrm rot="10800000" flipH="1" flipV="1">
            <a:off x="145324" y="3805588"/>
            <a:ext cx="1653739" cy="2603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d4294124_1_65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Scatter plot</a:t>
            </a:r>
            <a:endParaRPr dirty="0"/>
          </a:p>
        </p:txBody>
      </p:sp>
      <p:sp>
        <p:nvSpPr>
          <p:cNvPr id="234" name="Google Shape;234;g64d4294124_1_65"/>
          <p:cNvSpPr txBox="1"/>
          <p:nvPr/>
        </p:nvSpPr>
        <p:spPr>
          <a:xfrm>
            <a:off x="401000" y="1357500"/>
            <a:ext cx="565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64d4294124_1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602" y="1954037"/>
            <a:ext cx="2957425" cy="22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64d4294124_1_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875" y="1874125"/>
            <a:ext cx="5509100" cy="24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;p7">
            <a:extLst>
              <a:ext uri="{FF2B5EF4-FFF2-40B4-BE49-F238E27FC236}">
                <a16:creationId xmlns:a16="http://schemas.microsoft.com/office/drawing/2014/main" id="{FB73B809-7679-4A7F-A50B-0066452406E8}"/>
              </a:ext>
            </a:extLst>
          </p:cNvPr>
          <p:cNvSpPr/>
          <p:nvPr/>
        </p:nvSpPr>
        <p:spPr>
          <a:xfrm rot="10800000" flipH="1" flipV="1">
            <a:off x="698367" y="3204116"/>
            <a:ext cx="691818" cy="3791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8207832" cy="7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Before you start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273262" y="1040780"/>
            <a:ext cx="6127538" cy="417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Use Anaconda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Create an environment (full </a:t>
            </a:r>
            <a:r>
              <a:rPr lang="en-CA" sz="2000" b="0" i="0" u="none" strike="noStrike" cap="none" dirty="0" err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Conda</a:t>
            </a: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CA" sz="2000" b="0" i="0" u="none" strike="noStrike" cap="none" dirty="0" err="1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conda</a:t>
            </a:r>
            <a:r>
              <a:rPr lang="en-CA" sz="2000" b="0" i="0" u="none" strike="noStrike" cap="none" dirty="0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create -n cs229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Create an environment (</a:t>
            </a:r>
            <a:r>
              <a:rPr lang="en-CA" sz="2000" b="0" i="0" u="none" strike="noStrike" cap="none" dirty="0" err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Miniconda</a:t>
            </a: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CA" sz="2000" b="0" i="0" u="none" strike="noStrike" cap="none" dirty="0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CA" sz="2000" b="0" i="0" u="none" strike="noStrike" cap="none" dirty="0" err="1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conda</a:t>
            </a:r>
            <a:r>
              <a:rPr lang="en-CA" sz="2000" b="0" i="0" u="none" strike="noStrike" cap="none" dirty="0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env create -f </a:t>
            </a:r>
            <a:r>
              <a:rPr lang="en-CA" sz="2000" b="0" i="0" u="none" strike="noStrike" cap="none" dirty="0" err="1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environment.yml</a:t>
            </a:r>
            <a:endParaRPr sz="2000" b="0" i="0" u="none" strike="noStrike" cap="none" dirty="0">
              <a:solidFill>
                <a:srgbClr val="595959"/>
              </a:solidFill>
              <a:highlight>
                <a:srgbClr val="C0C0C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Activate an environment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CA" sz="2000" b="0" i="0" u="none" strike="noStrike" cap="none" dirty="0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CA" sz="2000" b="0" i="0" u="none" strike="noStrike" cap="none" dirty="0" err="1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conda</a:t>
            </a:r>
            <a:r>
              <a:rPr lang="en-CA" sz="2000" b="0" i="0" u="none" strike="noStrike" cap="none" dirty="0">
                <a:solidFill>
                  <a:srgbClr val="595959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activate cs229</a:t>
            </a:r>
            <a:endParaRPr sz="2000" b="0" i="0" u="none" strike="noStrike" cap="none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3" descr="A picture containing devi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386" y="716034"/>
            <a:ext cx="3975614" cy="2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d4294124_1_83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Plot area under curve</a:t>
            </a:r>
            <a:endParaRPr dirty="0"/>
          </a:p>
        </p:txBody>
      </p:sp>
      <p:sp>
        <p:nvSpPr>
          <p:cNvPr id="242" name="Google Shape;242;g64d4294124_1_83"/>
          <p:cNvSpPr txBox="1"/>
          <p:nvPr/>
        </p:nvSpPr>
        <p:spPr>
          <a:xfrm>
            <a:off x="401000" y="1357500"/>
            <a:ext cx="565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64d4294124_1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73" y="1825250"/>
            <a:ext cx="5337401" cy="26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64d4294124_1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3125" y="1902050"/>
            <a:ext cx="3456800" cy="24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;p7">
            <a:extLst>
              <a:ext uri="{FF2B5EF4-FFF2-40B4-BE49-F238E27FC236}">
                <a16:creationId xmlns:a16="http://schemas.microsoft.com/office/drawing/2014/main" id="{B8E55A04-0725-4703-A3AE-951410EB85F3}"/>
              </a:ext>
            </a:extLst>
          </p:cNvPr>
          <p:cNvSpPr/>
          <p:nvPr/>
        </p:nvSpPr>
        <p:spPr>
          <a:xfrm rot="10800000" flipH="1" flipV="1">
            <a:off x="311700" y="2624254"/>
            <a:ext cx="5148674" cy="8772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d4294124_1_30"/>
          <p:cNvSpPr txBox="1">
            <a:spLocks noGrp="1"/>
          </p:cNvSpPr>
          <p:nvPr>
            <p:ph type="title"/>
          </p:nvPr>
        </p:nvSpPr>
        <p:spPr>
          <a:xfrm>
            <a:off x="311700" y="331238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dirty="0"/>
              <a:t>Confusion matrix</a:t>
            </a:r>
            <a:endParaRPr dirty="0"/>
          </a:p>
        </p:txBody>
      </p:sp>
      <p:sp>
        <p:nvSpPr>
          <p:cNvPr id="250" name="Google Shape;250;g64d4294124_1_30"/>
          <p:cNvSpPr txBox="1"/>
          <p:nvPr/>
        </p:nvSpPr>
        <p:spPr>
          <a:xfrm>
            <a:off x="311699" y="920875"/>
            <a:ext cx="8736607" cy="1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16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https://scikit-learn.org/stable/auto_examples/model_selection/plot_confusion_matrix.html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g64d4294124_1_30"/>
          <p:cNvSpPr txBox="1"/>
          <p:nvPr/>
        </p:nvSpPr>
        <p:spPr>
          <a:xfrm>
            <a:off x="341775" y="1449493"/>
            <a:ext cx="565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fig, ax =</a:t>
            </a:r>
            <a:r>
              <a:rPr lang="en-CA" sz="1200" b="0" i="0" u="none" strike="noStrike" cap="none" dirty="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CA" sz="12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plt.subplots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ax.imshow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(cm, interpolation='nearest',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cmap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cmap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ax.figure.colorbar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ax=ax)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We want to show all ticks...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ax.set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xticks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CA" sz="12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np.arange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cm.shape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[1]),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yticks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CA" sz="12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np.arange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cm.shape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[0]),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xticklabels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=classes,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yticklabels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=classes,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title=title,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='True label',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='Predicted label')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Rotate the tick labels and set their alignment.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CA" sz="1200" b="0" i="0" u="none" strike="noStrike" cap="none" dirty="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CA" sz="12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plt.setp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ax.get_xticklabels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 rotation=45, ha="right",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rotation_mode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="anchor")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Loop over data dimensions and create text annotations.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fmt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'.2f' if normalize else 'd'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thresh =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cm.max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/ 2.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range(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cm.shape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[0]):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j in range(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cm.shape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[1]):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ax.text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format(cm[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j],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fmt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ha="center",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="center",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color="white" if cm[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j] &gt; thresh else "black")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CA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fig.tight_layout</a:t>
            </a:r>
            <a:r>
              <a:rPr lang="en-CA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64d4294124_1_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1225" y="2123200"/>
            <a:ext cx="3831000" cy="2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203475" y="2389800"/>
            <a:ext cx="54387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/>
              <a:t>Numpy &amp; Scipy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What is Numpy? What is Scipy?</a:t>
            </a:r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body" idx="1"/>
          </p:nvPr>
        </p:nvSpPr>
        <p:spPr>
          <a:xfrm>
            <a:off x="311700" y="1242428"/>
            <a:ext cx="8512632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 err="1"/>
              <a:t>Numpy</a:t>
            </a:r>
            <a:r>
              <a:rPr lang="en-CA" dirty="0"/>
              <a:t> – package for vector and matrix manipulation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 err="1"/>
              <a:t>Scipy</a:t>
            </a:r>
            <a:r>
              <a:rPr lang="en-CA" dirty="0"/>
              <a:t> – package for scientific and technical computing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How do “those guys” make things run faster?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	</a:t>
            </a:r>
            <a:r>
              <a:rPr lang="en-CA" sz="2000" dirty="0"/>
              <a:t>Read on AVX instruction set (SIMD) and structure of x86 and RISC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Read on OpenMP and CUDA for multiprocessing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Read on assembly-level optimization, memory stride, caching, etc.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Or even about memory management, virtualization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sz="2000" dirty="0"/>
              <a:t>	More bare metal         FPGA, TPU</a:t>
            </a:r>
            <a:endParaRPr dirty="0"/>
          </a:p>
        </p:txBody>
      </p:sp>
      <p:cxnSp>
        <p:nvCxnSpPr>
          <p:cNvPr id="264" name="Google Shape;264;p15"/>
          <p:cNvCxnSpPr/>
          <p:nvPr/>
        </p:nvCxnSpPr>
        <p:spPr>
          <a:xfrm>
            <a:off x="3200400" y="5082363"/>
            <a:ext cx="483600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86061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 sz="2900"/>
              <a:t>Power of vectorization</a:t>
            </a:r>
            <a:endParaRPr sz="2900"/>
          </a:p>
        </p:txBody>
      </p:sp>
      <p:sp>
        <p:nvSpPr>
          <p:cNvPr id="270" name="Google Shape;270;p16"/>
          <p:cNvSpPr txBox="1"/>
          <p:nvPr/>
        </p:nvSpPr>
        <p:spPr>
          <a:xfrm>
            <a:off x="409725" y="819450"/>
            <a:ext cx="528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range(10000)];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range(10000)];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= 0.0;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range(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dot += a[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* b[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toc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"+ str(dot));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print("Computation time = " + str(1000*(toc - tic )) + "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n_tic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np.array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(a).dot(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np.array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n_toc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time.clock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print("\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nn_dot_product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"+str(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n_dot_product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print("Computation time = "+str(1000*(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n_toc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n_tic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))+"</a:t>
            </a:r>
            <a:r>
              <a:rPr lang="en-CA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250" y="1211800"/>
            <a:ext cx="6042550" cy="13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Popular usage, read before use!</a:t>
            </a:r>
            <a:endParaRPr/>
          </a:p>
        </p:txBody>
      </p:sp>
      <p:graphicFrame>
        <p:nvGraphicFramePr>
          <p:cNvPr id="277" name="Google Shape;277;p17"/>
          <p:cNvGraphicFramePr/>
          <p:nvPr/>
        </p:nvGraphicFramePr>
        <p:xfrm>
          <a:off x="393404" y="996366"/>
          <a:ext cx="8520600" cy="4575825"/>
        </p:xfrm>
        <a:graphic>
          <a:graphicData uri="http://schemas.openxmlformats.org/drawingml/2006/table">
            <a:tbl>
              <a:tblPr firstRow="1" bandRow="1">
                <a:noFill/>
                <a:tableStyleId>{9662692E-0FCB-4D80-AFFF-6E7947B190B0}</a:tableStyleId>
              </a:tblPr>
              <a:tblGrid>
                <a:gridCol w="26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Python Command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scipy.linalg.inv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Inverse of matrix (numpy as equivalent)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scipy.linalg.eig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Get eigen value (Read documentation on eigh and numpy equivalent)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scipy.spatial.distance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Compute pairwise distance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np.matmul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Matrix multiply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np.zeros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Create a matrix filled with zeros (Read on np.ones)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np.arange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Start, stop, step size (Read on np.linspace)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np.identity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Create an identity matrix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np.vstack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 dirty="0"/>
                        <a:t>Vertically stack 2 arrays (Read on </a:t>
                      </a:r>
                      <a:r>
                        <a:rPr lang="en-CA" sz="1400" u="none" strike="noStrike" cap="none" dirty="0" err="1"/>
                        <a:t>np.hstack</a:t>
                      </a:r>
                      <a:r>
                        <a:rPr lang="en-CA" sz="14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Your friend for debugging</a:t>
            </a:r>
            <a:endParaRPr/>
          </a:p>
        </p:txBody>
      </p:sp>
      <p:graphicFrame>
        <p:nvGraphicFramePr>
          <p:cNvPr id="283" name="Google Shape;283;p30"/>
          <p:cNvGraphicFramePr/>
          <p:nvPr/>
        </p:nvGraphicFramePr>
        <p:xfrm>
          <a:off x="311700" y="1464199"/>
          <a:ext cx="8520600" cy="3050550"/>
        </p:xfrm>
        <a:graphic>
          <a:graphicData uri="http://schemas.openxmlformats.org/drawingml/2006/table">
            <a:tbl>
              <a:tblPr firstRow="1" bandRow="1">
                <a:noFill/>
                <a:tableStyleId>{9662692E-0FCB-4D80-AFFF-6E7947B190B0}</a:tableStyleId>
              </a:tblPr>
              <a:tblGrid>
                <a:gridCol w="30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Python Command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array.shape</a:t>
                      </a:r>
                      <a:endParaRPr sz="18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Get shape of numpy array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array.dtype</a:t>
                      </a:r>
                      <a:endParaRPr sz="18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Check data type of array (for precision, for weird behavior)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type(stuff)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Get type of a variable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import </a:t>
                      </a: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pdb</a:t>
                      </a: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; </a:t>
                      </a: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pdb.set_trace</a:t>
                      </a: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Set a breakpoint (https://docs.python.org/3/library/pdb.html)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print(</a:t>
                      </a:r>
                      <a:r>
                        <a:rPr lang="en-CA" sz="1800" u="none" strike="noStrike" cap="none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f’My</a:t>
                      </a:r>
                      <a:r>
                        <a:rPr lang="en-CA" sz="1800" u="none" strike="noStrike" cap="none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name is {name}’)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 dirty="0"/>
                        <a:t>Easy way to construct a message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1770803d_1_0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Links</a:t>
            </a:r>
            <a:endParaRPr/>
          </a:p>
        </p:txBody>
      </p:sp>
      <p:sp>
        <p:nvSpPr>
          <p:cNvPr id="289" name="Google Shape;289;g631770803d_1_0"/>
          <p:cNvSpPr txBox="1">
            <a:spLocks noGrp="1"/>
          </p:cNvSpPr>
          <p:nvPr>
            <p:ph type="body" idx="1"/>
          </p:nvPr>
        </p:nvSpPr>
        <p:spPr>
          <a:xfrm>
            <a:off x="311700" y="1242428"/>
            <a:ext cx="85125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CS 231N Python Tutorial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309797" y="2389800"/>
            <a:ext cx="5910247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4800"/>
              <a:t>Good luck on your HW/Project!</a:t>
            </a:r>
            <a:br>
              <a:rPr lang="en-CA" sz="4800"/>
            </a:br>
            <a:br>
              <a:rPr lang="en-CA" sz="5400"/>
            </a:br>
            <a:r>
              <a:rPr lang="en-CA" sz="5400"/>
              <a:t>Questions?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d4294124_1_0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8207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Notepad is not your friend …</a:t>
            </a:r>
            <a:endParaRPr/>
          </a:p>
        </p:txBody>
      </p:sp>
      <p:sp>
        <p:nvSpPr>
          <p:cNvPr id="81" name="Google Shape;81;g64d4294124_1_0"/>
          <p:cNvSpPr txBox="1"/>
          <p:nvPr/>
        </p:nvSpPr>
        <p:spPr>
          <a:xfrm>
            <a:off x="273262" y="1040780"/>
            <a:ext cx="8559000" cy="4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Get a text editor/IDE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PyCharm (IDE)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 Code (IDE??)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Sublime Text (IDE??)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Notepad ++/gedit</a:t>
            </a: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Vim (for Linux)</a:t>
            </a: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g64d4294124_1_0" descr="A close up of a 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181" y="912085"/>
            <a:ext cx="1510932" cy="151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64d4294124_1_0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131" y="2163152"/>
            <a:ext cx="1395309" cy="139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64d4294124_1_0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8883" y="3005581"/>
            <a:ext cx="2185638" cy="123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64d4294124_1_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5372" y="3716840"/>
            <a:ext cx="1636969" cy="163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64d4294124_1_0" descr="A close up of a devic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3772" y="4108962"/>
            <a:ext cx="2211512" cy="1413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g64d4294124_1_0"/>
          <p:cNvCxnSpPr/>
          <p:nvPr/>
        </p:nvCxnSpPr>
        <p:spPr>
          <a:xfrm>
            <a:off x="2886787" y="4218588"/>
            <a:ext cx="1998600" cy="129360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g64d4294124_1_0"/>
          <p:cNvCxnSpPr/>
          <p:nvPr/>
        </p:nvCxnSpPr>
        <p:spPr>
          <a:xfrm rot="10800000" flipH="1">
            <a:off x="2837946" y="4175544"/>
            <a:ext cx="1827300" cy="133650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8207832" cy="7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To make you more prepared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273262" y="1040780"/>
            <a:ext cx="8559038" cy="417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PyCharm magic: </a:t>
            </a: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FYI, professional version free for students: </a:t>
            </a:r>
            <a:r>
              <a:rPr lang="en-CA" sz="1100" b="0" i="0" u="sng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https://www.jetbrains.com/student/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6337" y="1600825"/>
            <a:ext cx="5858549" cy="31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03475" y="2389800"/>
            <a:ext cx="54387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/>
              <a:t>Basic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Where does my program start?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311700" y="941814"/>
            <a:ext cx="8559038" cy="460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It just 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Properly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CA" sz="24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190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190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261" y="1518975"/>
            <a:ext cx="35147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3261" y="3840898"/>
            <a:ext cx="36957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/>
          <p:nvPr/>
        </p:nvSpPr>
        <p:spPr>
          <a:xfrm>
            <a:off x="2106417" y="4954407"/>
            <a:ext cx="3171827" cy="30153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106417" y="1473971"/>
            <a:ext cx="3461759" cy="30153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6"/>
          <p:cNvCxnSpPr>
            <a:endCxn id="110" idx="3"/>
          </p:cNvCxnSpPr>
          <p:nvPr/>
        </p:nvCxnSpPr>
        <p:spPr>
          <a:xfrm rot="10800000">
            <a:off x="5568176" y="1624738"/>
            <a:ext cx="7401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6"/>
          <p:cNvSpPr txBox="1"/>
          <p:nvPr/>
        </p:nvSpPr>
        <p:spPr>
          <a:xfrm>
            <a:off x="6342770" y="1328203"/>
            <a:ext cx="1634069" cy="61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What is a class?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3996" y="1114898"/>
            <a:ext cx="4283928" cy="4124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4269754" y="1368207"/>
            <a:ext cx="3647612" cy="48644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7"/>
          <p:cNvCxnSpPr>
            <a:endCxn id="119" idx="1"/>
          </p:cNvCxnSpPr>
          <p:nvPr/>
        </p:nvCxnSpPr>
        <p:spPr>
          <a:xfrm rot="10800000" flipH="1">
            <a:off x="3434554" y="1611428"/>
            <a:ext cx="835200" cy="1059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121;p7"/>
          <p:cNvSpPr txBox="1"/>
          <p:nvPr/>
        </p:nvSpPr>
        <p:spPr>
          <a:xfrm>
            <a:off x="847493" y="1195483"/>
            <a:ext cx="2785945" cy="177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the class to get an </a:t>
            </a:r>
            <a:r>
              <a:rPr lang="en-CA" sz="2000" b="1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</a:t>
            </a: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using some parameters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4269754" y="3335726"/>
            <a:ext cx="3647612" cy="42342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4269754" y="3855795"/>
            <a:ext cx="4049056" cy="129606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7"/>
          <p:cNvCxnSpPr>
            <a:endCxn id="122" idx="1"/>
          </p:cNvCxnSpPr>
          <p:nvPr/>
        </p:nvCxnSpPr>
        <p:spPr>
          <a:xfrm rot="10800000" flipH="1">
            <a:off x="3382654" y="3547436"/>
            <a:ext cx="887100" cy="10149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7"/>
          <p:cNvCxnSpPr>
            <a:endCxn id="123" idx="1"/>
          </p:cNvCxnSpPr>
          <p:nvPr/>
        </p:nvCxnSpPr>
        <p:spPr>
          <a:xfrm rot="10800000" flipH="1">
            <a:off x="3382654" y="4503828"/>
            <a:ext cx="887100" cy="726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7"/>
          <p:cNvSpPr txBox="1"/>
          <p:nvPr/>
        </p:nvSpPr>
        <p:spPr>
          <a:xfrm>
            <a:off x="1232894" y="4009491"/>
            <a:ext cx="2507033" cy="11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Does something with the </a:t>
            </a:r>
            <a:r>
              <a:rPr lang="en-CA" sz="2000" b="1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10800000" flipH="1">
            <a:off x="4651223" y="1854648"/>
            <a:ext cx="463469" cy="100285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7"/>
          <p:cNvCxnSpPr>
            <a:endCxn id="127" idx="1"/>
          </p:cNvCxnSpPr>
          <p:nvPr/>
        </p:nvCxnSpPr>
        <p:spPr>
          <a:xfrm rot="10800000" flipH="1">
            <a:off x="3382523" y="2356074"/>
            <a:ext cx="1268700" cy="5712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29;p7"/>
          <p:cNvSpPr txBox="1"/>
          <p:nvPr/>
        </p:nvSpPr>
        <p:spPr>
          <a:xfrm>
            <a:off x="1299252" y="2580779"/>
            <a:ext cx="2507033" cy="11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1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 </a:t>
            </a:r>
            <a:r>
              <a:rPr lang="en-CA" sz="2000" b="0" i="0" u="none" strike="noStrike" cap="none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852" y="1518975"/>
            <a:ext cx="5151166" cy="2009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311700" y="244875"/>
            <a:ext cx="67446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CA"/>
              <a:t>To use a class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3832375" y="2607911"/>
            <a:ext cx="3185460" cy="3027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 rot="10800000" flipH="1">
            <a:off x="2750635" y="2802965"/>
            <a:ext cx="1039352" cy="502573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8"/>
          <p:cNvSpPr/>
          <p:nvPr/>
        </p:nvSpPr>
        <p:spPr>
          <a:xfrm>
            <a:off x="3789987" y="1976026"/>
            <a:ext cx="4565993" cy="50833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8"/>
          <p:cNvCxnSpPr>
            <a:endCxn id="138" idx="1"/>
          </p:cNvCxnSpPr>
          <p:nvPr/>
        </p:nvCxnSpPr>
        <p:spPr>
          <a:xfrm>
            <a:off x="2661387" y="2230195"/>
            <a:ext cx="11286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p8"/>
          <p:cNvSpPr txBox="1"/>
          <p:nvPr/>
        </p:nvSpPr>
        <p:spPr>
          <a:xfrm>
            <a:off x="478253" y="1641443"/>
            <a:ext cx="2584615" cy="70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Instantiate a class,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get an </a:t>
            </a:r>
            <a:r>
              <a:rPr lang="en-CA" sz="2000" b="1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41437" y="3271340"/>
            <a:ext cx="2976600" cy="70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Call an instance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R_Work_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1574</Words>
  <Application>Microsoft Office PowerPoint</Application>
  <PresentationFormat>On-screen Show (16:10)</PresentationFormat>
  <Paragraphs>306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Proxima Nova</vt:lpstr>
      <vt:lpstr>Arial</vt:lpstr>
      <vt:lpstr>Century Gothic</vt:lpstr>
      <vt:lpstr>PSR_Work_Theme</vt:lpstr>
      <vt:lpstr>CS229 Python &amp; Numpy</vt:lpstr>
      <vt:lpstr>How is python related to with others? </vt:lpstr>
      <vt:lpstr>Before you start</vt:lpstr>
      <vt:lpstr>Notepad is not your friend …</vt:lpstr>
      <vt:lpstr>To make you more prepared</vt:lpstr>
      <vt:lpstr>Basic Python</vt:lpstr>
      <vt:lpstr>Where does my program start?</vt:lpstr>
      <vt:lpstr>What is a class?</vt:lpstr>
      <vt:lpstr>To use a class</vt:lpstr>
      <vt:lpstr>HW1 with random classifier</vt:lpstr>
      <vt:lpstr>Data Structures</vt:lpstr>
      <vt:lpstr>Basic data structures</vt:lpstr>
      <vt:lpstr>More on List</vt:lpstr>
      <vt:lpstr>More on List</vt:lpstr>
      <vt:lpstr>More on Dict/Set</vt:lpstr>
      <vt:lpstr>Numpy &amp; Scipy</vt:lpstr>
      <vt:lpstr>What is Numpy? What is Scipy?</vt:lpstr>
      <vt:lpstr>Some numpy usage</vt:lpstr>
      <vt:lpstr>Popular usage, read before use!</vt:lpstr>
      <vt:lpstr>Your friend for debugging</vt:lpstr>
      <vt:lpstr>PowerPoint Presentation</vt:lpstr>
      <vt:lpstr>Power of vectorization</vt:lpstr>
      <vt:lpstr>Plotting</vt:lpstr>
      <vt:lpstr>Matplotlib is your friend </vt:lpstr>
      <vt:lpstr>Example plots</vt:lpstr>
      <vt:lpstr>Plot with dash lines and legend</vt:lpstr>
      <vt:lpstr>Another way for legend</vt:lpstr>
      <vt:lpstr>Using subplot</vt:lpstr>
      <vt:lpstr>Scatter plot</vt:lpstr>
      <vt:lpstr>Plot area under curve</vt:lpstr>
      <vt:lpstr>Confusion matrix</vt:lpstr>
      <vt:lpstr>Numpy &amp; Scipy</vt:lpstr>
      <vt:lpstr>What is Numpy? What is Scipy?</vt:lpstr>
      <vt:lpstr>Power of vectorization</vt:lpstr>
      <vt:lpstr>Popular usage, read before use!</vt:lpstr>
      <vt:lpstr>Your friend for debugging</vt:lpstr>
      <vt:lpstr>Links</vt:lpstr>
      <vt:lpstr>Good luck on your HW/Project!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CS229 Python &amp; Numpy</dc:title>
  <dc:creator>Eric Yang</dc:creator>
  <cp:lastModifiedBy>Eric Yang</cp:lastModifiedBy>
  <cp:revision>8</cp:revision>
  <dcterms:modified xsi:type="dcterms:W3CDTF">2019-10-11T19:00:26Z</dcterms:modified>
</cp:coreProperties>
</file>