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6" r:id="rId4"/>
  </p:sldMasterIdLst>
  <p:notesMasterIdLst>
    <p:notesMasterId r:id="rId18"/>
  </p:notesMasterIdLst>
  <p:handoutMasterIdLst>
    <p:handoutMasterId r:id="rId19"/>
  </p:handoutMasterIdLst>
  <p:sldIdLst>
    <p:sldId id="312" r:id="rId5"/>
    <p:sldId id="304" r:id="rId6"/>
    <p:sldId id="307" r:id="rId7"/>
    <p:sldId id="282" r:id="rId8"/>
    <p:sldId id="318" r:id="rId9"/>
    <p:sldId id="319" r:id="rId10"/>
    <p:sldId id="323" r:id="rId11"/>
    <p:sldId id="320" r:id="rId12"/>
    <p:sldId id="321" r:id="rId13"/>
    <p:sldId id="324" r:id="rId14"/>
    <p:sldId id="322" r:id="rId15"/>
    <p:sldId id="325" r:id="rId16"/>
    <p:sldId id="326"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5F15BC-0ECA-4557-AB75-55A0DFA43A6C}" v="20" dt="2025-02-01T09:25:37.462"/>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5" d="100"/>
          <a:sy n="75" d="100"/>
        </p:scale>
        <p:origin x="902" y="5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2/1/2025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8F63A3B-78C7-47BE-AE5E-E10140E04643}"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14323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01980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492327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35018231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74362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512577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0010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44655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936635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09413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26770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53763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Freeform: Shape 5">
            <a:extLst>
              <a:ext uri="{FF2B5EF4-FFF2-40B4-BE49-F238E27FC236}">
                <a16:creationId xmlns:a16="http://schemas.microsoft.com/office/drawing/2014/main" id="{C4622CDB-4D64-9339-F24C-252006CAE931}"/>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677028B7-23BD-79DB-6FD3-85F4DE243FB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2384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29317DDE-9714-FFFB-FFC1-0604C52D94FA}"/>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81766F34-FA0B-F0A8-3A12-4F3AFA90B3B5}"/>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8531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708982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2/1/2025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Freeform: Shape 8">
            <a:extLst>
              <a:ext uri="{FF2B5EF4-FFF2-40B4-BE49-F238E27FC236}">
                <a16:creationId xmlns:a16="http://schemas.microsoft.com/office/drawing/2014/main" id="{6522C791-977C-E058-F9C6-E828480EFBB8}"/>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9992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2/1/2025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860437"/>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653" r:id="rId17"/>
    <p:sldLayoutId id="2147483685" r:id="rId18"/>
    <p:sldLayoutId id="2147483686" r:id="rId19"/>
    <p:sldLayoutId id="2147483687" r:id="rId20"/>
    <p:sldLayoutId id="2147483689" r:id="rId21"/>
    <p:sldLayoutId id="2147483691" r:id="rId22"/>
    <p:sldLayoutId id="2147483692" r:id="rId23"/>
    <p:sldLayoutId id="2147483676" r:id="rId24"/>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35974" y="-501445"/>
            <a:ext cx="11031794" cy="7049729"/>
          </a:xfrm>
        </p:spPr>
        <p:txBody>
          <a:bodyPr anchor="ctr"/>
          <a:lstStyle/>
          <a:p>
            <a:pPr>
              <a:lnSpc>
                <a:spcPct val="115000"/>
              </a:lnSpc>
              <a:spcBef>
                <a:spcPts val="1800"/>
              </a:spcBef>
              <a:spcAft>
                <a:spcPts val="400"/>
              </a:spcAft>
            </a:pPr>
            <a:r>
              <a:rPr lang="en-IN" sz="4000" b="1" dirty="0">
                <a:effectLst/>
                <a:latin typeface="Arial" panose="020B0604020202020204" pitchFamily="34" charset="0"/>
                <a:ea typeface="Arial" panose="020B0604020202020204" pitchFamily="34" charset="0"/>
              </a:rPr>
              <a:t>AI</a:t>
            </a:r>
            <a:br>
              <a:rPr lang="en-IN" sz="4000" b="1" dirty="0">
                <a:effectLst/>
                <a:latin typeface="Arial" panose="020B0604020202020204" pitchFamily="34" charset="0"/>
                <a:ea typeface="Arial" panose="020B0604020202020204" pitchFamily="34" charset="0"/>
              </a:rPr>
            </a:br>
            <a:r>
              <a:rPr lang="en-IN" sz="4000" b="1" dirty="0">
                <a:effectLst/>
                <a:latin typeface="Arial" panose="020B0604020202020204" pitchFamily="34" charset="0"/>
                <a:ea typeface="Arial" panose="020B0604020202020204" pitchFamily="34" charset="0"/>
              </a:rPr>
              <a:t> Study Planner</a:t>
            </a:r>
            <a:br>
              <a:rPr lang="en-IN" sz="1800" b="1" kern="0" dirty="0">
                <a:effectLst/>
                <a:latin typeface="Arial" panose="020B0604020202020204" pitchFamily="34" charset="0"/>
              </a:rPr>
            </a:br>
            <a:br>
              <a:rPr lang="en-IN" sz="1800" b="1" kern="0" dirty="0">
                <a:effectLst/>
                <a:latin typeface="Arial" panose="020B0604020202020204" pitchFamily="34" charset="0"/>
              </a:rPr>
            </a:br>
            <a:br>
              <a:rPr lang="en-IN" sz="1800" b="1" kern="0" dirty="0">
                <a:effectLst/>
                <a:latin typeface="Arial" panose="020B0604020202020204" pitchFamily="34" charset="0"/>
              </a:rPr>
            </a:br>
            <a:br>
              <a:rPr lang="en-IN" sz="1800" b="1" kern="0" dirty="0">
                <a:effectLst/>
                <a:latin typeface="Arial" panose="020B0604020202020204" pitchFamily="34" charset="0"/>
              </a:rPr>
            </a:br>
            <a:r>
              <a:rPr lang="en-IN" sz="1800" b="1" kern="0" dirty="0">
                <a:effectLst/>
                <a:latin typeface="Arial" panose="020B0604020202020204" pitchFamily="34" charset="0"/>
              </a:rPr>
              <a:t>                                                      </a:t>
            </a:r>
            <a:r>
              <a:rPr lang="en-IN" sz="1800" b="1" kern="0" dirty="0" err="1">
                <a:latin typeface="Arial" panose="020B0604020202020204" pitchFamily="34" charset="0"/>
              </a:rPr>
              <a:t>mindspark</a:t>
            </a:r>
            <a:r>
              <a:rPr lang="en-IN" sz="1800" b="1" dirty="0">
                <a:effectLst/>
                <a:latin typeface="Arial" panose="020B0604020202020204" pitchFamily="34" charset="0"/>
              </a:rPr>
              <a:t>:</a:t>
            </a:r>
            <a:br>
              <a:rPr lang="en-IN" sz="1800" b="1" dirty="0">
                <a:effectLst/>
                <a:latin typeface="Arial" panose="020B0604020202020204" pitchFamily="34" charset="0"/>
              </a:rPr>
            </a:br>
            <a:r>
              <a:rPr lang="en-IN" sz="1800" b="1" dirty="0">
                <a:effectLst/>
                <a:latin typeface="Arial" panose="020B0604020202020204" pitchFamily="34" charset="0"/>
              </a:rPr>
              <a:t>                                                     </a:t>
            </a:r>
            <a:r>
              <a:rPr lang="en-IN" sz="1800" u="none" strike="noStrike" dirty="0">
                <a:effectLst/>
                <a:latin typeface="Arial" panose="020B0604020202020204" pitchFamily="34" charset="0"/>
                <a:ea typeface="Arial" panose="020B0604020202020204" pitchFamily="34" charset="0"/>
              </a:rPr>
              <a:t>Poloju Sriusha </a:t>
            </a:r>
            <a:br>
              <a:rPr lang="en-IN" sz="1800" u="none" strike="noStrike" dirty="0">
                <a:effectLst/>
                <a:latin typeface="Arial" panose="020B0604020202020204" pitchFamily="34" charset="0"/>
                <a:ea typeface="Arial" panose="020B0604020202020204" pitchFamily="34" charset="0"/>
              </a:rPr>
            </a:br>
            <a:r>
              <a:rPr lang="en-IN" sz="1800" u="none" strike="noStrike" dirty="0">
                <a:effectLst/>
                <a:latin typeface="Arial" panose="020B0604020202020204" pitchFamily="34" charset="0"/>
                <a:ea typeface="Arial" panose="020B0604020202020204" pitchFamily="34" charset="0"/>
              </a:rPr>
              <a:t>                                                          Sriramula Geetha  </a:t>
            </a:r>
            <a:br>
              <a:rPr lang="en-IN" sz="1800" u="none" strike="noStrike" dirty="0">
                <a:effectLst/>
                <a:latin typeface="Arial" panose="020B0604020202020204" pitchFamily="34" charset="0"/>
                <a:ea typeface="Arial" panose="020B0604020202020204" pitchFamily="34" charset="0"/>
              </a:rPr>
            </a:br>
            <a:r>
              <a:rPr lang="en-IN" sz="1800" u="none" strike="noStrike" dirty="0">
                <a:effectLst/>
                <a:latin typeface="Arial" panose="020B0604020202020204" pitchFamily="34" charset="0"/>
                <a:ea typeface="Arial" panose="020B0604020202020204" pitchFamily="34" charset="0"/>
              </a:rPr>
              <a:t>                                                           Pabbathi Upender </a:t>
            </a:r>
            <a:br>
              <a:rPr lang="en-IN" sz="1800" u="none" strike="noStrike" dirty="0">
                <a:effectLst/>
                <a:latin typeface="Arial" panose="020B0604020202020204" pitchFamily="34" charset="0"/>
                <a:ea typeface="Arial" panose="020B0604020202020204" pitchFamily="34" charset="0"/>
              </a:rPr>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176D5-7089-A597-873C-A66EA76D4C0B}"/>
              </a:ext>
            </a:extLst>
          </p:cNvPr>
          <p:cNvSpPr>
            <a:spLocks noGrp="1"/>
          </p:cNvSpPr>
          <p:nvPr>
            <p:ph idx="13"/>
          </p:nvPr>
        </p:nvSpPr>
        <p:spPr>
          <a:xfrm>
            <a:off x="914400" y="457199"/>
            <a:ext cx="9842090" cy="5786285"/>
          </a:xfrm>
        </p:spPr>
        <p:txBody>
          <a:bodyPr/>
          <a:lstStyle/>
          <a:p>
            <a:pPr marL="342900" lvl="0" indent="-342900">
              <a:lnSpc>
                <a:spcPct val="115000"/>
              </a:lnSpc>
              <a:spcBef>
                <a:spcPts val="1200"/>
              </a:spcBef>
              <a:buFont typeface="+mj-lt"/>
              <a:buAutoNum type="arabicPeriod"/>
            </a:pPr>
            <a:r>
              <a:rPr lang="en-IN" sz="2000" b="1" u="none" strike="noStrike" dirty="0">
                <a:effectLst/>
                <a:latin typeface="Arial" panose="020B0604020202020204" pitchFamily="34" charset="0"/>
                <a:ea typeface="Arial" panose="020B0604020202020204" pitchFamily="34" charset="0"/>
              </a:rPr>
              <a:t>Technology Stack Used:</a:t>
            </a:r>
            <a:br>
              <a:rPr lang="en-IN" sz="2000" b="1" u="none" strike="noStrike" dirty="0">
                <a:effectLst/>
                <a:latin typeface="Arial" panose="020B0604020202020204" pitchFamily="34" charset="0"/>
                <a:ea typeface="Arial" panose="020B0604020202020204" pitchFamily="34" charset="0"/>
              </a:rPr>
            </a:br>
            <a:endParaRPr lang="en-IN" sz="2000" u="none" strike="noStrike" dirty="0">
              <a:effectLst/>
              <a:latin typeface="Arial" panose="020B0604020202020204" pitchFamily="34" charset="0"/>
              <a:ea typeface="Arial" panose="020B0604020202020204" pitchFamily="34" charset="0"/>
            </a:endParaRPr>
          </a:p>
          <a:p>
            <a:pPr marL="742950" lvl="1" indent="-285750">
              <a:lnSpc>
                <a:spcPct val="115000"/>
              </a:lnSpc>
              <a:buFont typeface="Arial" panose="020B0604020202020204" pitchFamily="34" charset="0"/>
              <a:buChar char="○"/>
            </a:pPr>
            <a:r>
              <a:rPr lang="en-IN" sz="2000" b="1" u="none" strike="noStrike" dirty="0">
                <a:effectLst/>
                <a:latin typeface="Arial" panose="020B0604020202020204" pitchFamily="34" charset="0"/>
                <a:ea typeface="Arial" panose="020B0604020202020204" pitchFamily="34" charset="0"/>
              </a:rPr>
              <a:t>Programming language</a:t>
            </a:r>
            <a:r>
              <a:rPr lang="en-IN" sz="2000" u="none" strike="noStrike" dirty="0">
                <a:effectLst/>
                <a:latin typeface="Arial" panose="020B0604020202020204" pitchFamily="34" charset="0"/>
                <a:ea typeface="Arial" panose="020B0604020202020204" pitchFamily="34" charset="0"/>
              </a:rPr>
              <a:t>: probably python (popular for AI)</a:t>
            </a:r>
          </a:p>
          <a:p>
            <a:pPr marL="742950" lvl="1" indent="-285750">
              <a:lnSpc>
                <a:spcPct val="115000"/>
              </a:lnSpc>
              <a:buFont typeface="Arial" panose="020B0604020202020204" pitchFamily="34" charset="0"/>
              <a:buChar char="○"/>
            </a:pPr>
            <a:r>
              <a:rPr lang="en-IN" sz="2000" b="1" u="none" strike="noStrike" dirty="0">
                <a:effectLst/>
                <a:latin typeface="Arial" panose="020B0604020202020204" pitchFamily="34" charset="0"/>
                <a:ea typeface="Arial" panose="020B0604020202020204" pitchFamily="34" charset="0"/>
              </a:rPr>
              <a:t>Backend:</a:t>
            </a:r>
            <a:r>
              <a:rPr lang="en-IN" sz="2000" u="none" strike="noStrike" dirty="0">
                <a:effectLst/>
                <a:latin typeface="Arial" panose="020B0604020202020204" pitchFamily="34" charset="0"/>
                <a:ea typeface="Arial" panose="020B0604020202020204" pitchFamily="34" charset="0"/>
              </a:rPr>
              <a:t> Google Gemini Flash API</a:t>
            </a:r>
          </a:p>
          <a:p>
            <a:pPr marL="742950" lvl="1" indent="-285750">
              <a:lnSpc>
                <a:spcPct val="115000"/>
              </a:lnSpc>
              <a:buFont typeface="Arial" panose="020B0604020202020204" pitchFamily="34" charset="0"/>
              <a:buChar char="○"/>
            </a:pPr>
            <a:r>
              <a:rPr lang="en-IN" sz="2000" b="1" u="none" strike="noStrike" dirty="0">
                <a:effectLst/>
                <a:latin typeface="Arial" panose="020B0604020202020204" pitchFamily="34" charset="0"/>
                <a:ea typeface="Arial" panose="020B0604020202020204" pitchFamily="34" charset="0"/>
              </a:rPr>
              <a:t>Programming Language:</a:t>
            </a:r>
            <a:r>
              <a:rPr lang="en-IN" sz="2000" u="none" strike="noStrike" dirty="0">
                <a:effectLst/>
                <a:latin typeface="Arial" panose="020B0604020202020204" pitchFamily="34" charset="0"/>
                <a:ea typeface="Arial" panose="020B0604020202020204" pitchFamily="34" charset="0"/>
              </a:rPr>
              <a:t> Python</a:t>
            </a:r>
          </a:p>
          <a:p>
            <a:pPr marL="342900" lvl="0" indent="-342900">
              <a:lnSpc>
                <a:spcPct val="115000"/>
              </a:lnSpc>
              <a:buFont typeface="+mj-lt"/>
              <a:buAutoNum type="arabicPeriod"/>
            </a:pPr>
            <a:r>
              <a:rPr lang="en-IN" sz="2000" b="1" u="none" strike="noStrike" dirty="0">
                <a:effectLst/>
                <a:latin typeface="Arial" panose="020B0604020202020204" pitchFamily="34" charset="0"/>
                <a:ea typeface="Arial" panose="020B0604020202020204" pitchFamily="34" charset="0"/>
              </a:rPr>
              <a:t>Development Process:</a:t>
            </a:r>
            <a:br>
              <a:rPr lang="en-IN" sz="2000" b="1" u="none" strike="noStrike" dirty="0">
                <a:effectLst/>
                <a:latin typeface="Arial" panose="020B0604020202020204" pitchFamily="34" charset="0"/>
                <a:ea typeface="Arial" panose="020B0604020202020204" pitchFamily="34" charset="0"/>
              </a:rPr>
            </a:br>
            <a:endParaRPr lang="en-IN" sz="2000" u="none" strike="noStrike" dirty="0">
              <a:effectLst/>
              <a:latin typeface="Arial" panose="020B0604020202020204" pitchFamily="34" charset="0"/>
              <a:ea typeface="Arial" panose="020B0604020202020204" pitchFamily="34" charset="0"/>
            </a:endParaRPr>
          </a:p>
          <a:p>
            <a:pPr marL="742950" lvl="1" indent="-285750">
              <a:lnSpc>
                <a:spcPct val="115000"/>
              </a:lnSpc>
              <a:buFont typeface="Arial" panose="020B0604020202020204" pitchFamily="34" charset="0"/>
              <a:buChar char="○"/>
            </a:pPr>
            <a:r>
              <a:rPr lang="en-IN" sz="2000" u="none" strike="noStrike" dirty="0">
                <a:effectLst/>
                <a:latin typeface="Arial" panose="020B0604020202020204" pitchFamily="34" charset="0"/>
                <a:ea typeface="Arial" panose="020B0604020202020204" pitchFamily="34" charset="0"/>
              </a:rPr>
              <a:t>AI </a:t>
            </a:r>
            <a:r>
              <a:rPr lang="en-IN" sz="2000" u="none" strike="noStrike" dirty="0" err="1">
                <a:effectLst/>
                <a:latin typeface="Arial" panose="020B0604020202020204" pitchFamily="34" charset="0"/>
                <a:ea typeface="Arial" panose="020B0604020202020204" pitchFamily="34" charset="0"/>
              </a:rPr>
              <a:t>Model:Train</a:t>
            </a:r>
            <a:r>
              <a:rPr lang="en-IN" sz="2000" u="none" strike="noStrike" dirty="0">
                <a:effectLst/>
                <a:latin typeface="Arial" panose="020B0604020202020204" pitchFamily="34" charset="0"/>
                <a:ea typeface="Arial" panose="020B0604020202020204" pitchFamily="34" charset="0"/>
              </a:rPr>
              <a:t> the AI to </a:t>
            </a:r>
            <a:r>
              <a:rPr lang="en-IN" sz="2000" u="none" strike="noStrike" dirty="0" err="1">
                <a:effectLst/>
                <a:latin typeface="Arial" panose="020B0604020202020204" pitchFamily="34" charset="0"/>
                <a:ea typeface="Arial" panose="020B0604020202020204" pitchFamily="34" charset="0"/>
              </a:rPr>
              <a:t>sugguest</a:t>
            </a:r>
            <a:r>
              <a:rPr lang="en-IN" sz="2000" u="none" strike="noStrike" dirty="0">
                <a:effectLst/>
                <a:latin typeface="Arial" panose="020B0604020202020204" pitchFamily="34" charset="0"/>
                <a:ea typeface="Arial" panose="020B0604020202020204" pitchFamily="34" charset="0"/>
              </a:rPr>
              <a:t> </a:t>
            </a:r>
            <a:r>
              <a:rPr lang="en-IN" sz="2000" u="none" strike="noStrike" dirty="0" err="1">
                <a:effectLst/>
                <a:latin typeface="Arial" panose="020B0604020202020204" pitchFamily="34" charset="0"/>
                <a:ea typeface="Arial" panose="020B0604020202020204" pitchFamily="34" charset="0"/>
              </a:rPr>
              <a:t>plans,resources</a:t>
            </a:r>
            <a:r>
              <a:rPr lang="en-IN" sz="2000" u="none" strike="noStrike" dirty="0">
                <a:effectLst/>
                <a:latin typeface="Arial" panose="020B0604020202020204" pitchFamily="34" charset="0"/>
                <a:ea typeface="Arial" panose="020B0604020202020204" pitchFamily="34" charset="0"/>
              </a:rPr>
              <a:t>.</a:t>
            </a:r>
          </a:p>
          <a:p>
            <a:pPr marL="742950" lvl="1" indent="-285750">
              <a:lnSpc>
                <a:spcPct val="115000"/>
              </a:lnSpc>
              <a:buFont typeface="Arial" panose="020B0604020202020204" pitchFamily="34" charset="0"/>
              <a:buChar char="○"/>
            </a:pPr>
            <a:r>
              <a:rPr lang="en-IN" sz="2000" u="none" strike="noStrike" dirty="0">
                <a:effectLst/>
                <a:latin typeface="Arial" panose="020B0604020202020204" pitchFamily="34" charset="0"/>
                <a:ea typeface="Arial" panose="020B0604020202020204" pitchFamily="34" charset="0"/>
              </a:rPr>
              <a:t>Through Testing :Find and fix bugs </a:t>
            </a:r>
          </a:p>
          <a:p>
            <a:pPr marL="342900" lvl="0" indent="-342900">
              <a:lnSpc>
                <a:spcPct val="115000"/>
              </a:lnSpc>
              <a:buFont typeface="+mj-lt"/>
              <a:buAutoNum type="arabicPeriod"/>
            </a:pPr>
            <a:r>
              <a:rPr lang="en-IN" sz="2000" b="1" u="none" strike="noStrike" dirty="0">
                <a:effectLst/>
                <a:latin typeface="Arial" panose="020B0604020202020204" pitchFamily="34" charset="0"/>
                <a:ea typeface="Arial" panose="020B0604020202020204" pitchFamily="34" charset="0"/>
              </a:rPr>
              <a:t>Challenges &amp; Fixes:</a:t>
            </a:r>
            <a:br>
              <a:rPr lang="en-IN" sz="2000" b="1" u="none" strike="noStrike" dirty="0">
                <a:effectLst/>
                <a:latin typeface="Arial" panose="020B0604020202020204" pitchFamily="34" charset="0"/>
                <a:ea typeface="Arial" panose="020B0604020202020204" pitchFamily="34" charset="0"/>
              </a:rPr>
            </a:br>
            <a:endParaRPr lang="en-IN" sz="2000" u="none" strike="noStrike" dirty="0">
              <a:effectLst/>
              <a:latin typeface="Arial" panose="020B0604020202020204" pitchFamily="34" charset="0"/>
              <a:ea typeface="Arial" panose="020B0604020202020204" pitchFamily="34" charset="0"/>
            </a:endParaRPr>
          </a:p>
          <a:p>
            <a:pPr marL="742950" lvl="1" indent="-285750">
              <a:lnSpc>
                <a:spcPct val="115000"/>
              </a:lnSpc>
              <a:buFont typeface="Arial" panose="020B0604020202020204" pitchFamily="34" charset="0"/>
              <a:buChar char="○"/>
            </a:pPr>
            <a:r>
              <a:rPr lang="en-IN" sz="2000" b="1" u="none" strike="noStrike" dirty="0">
                <a:effectLst/>
                <a:latin typeface="Arial" panose="020B0604020202020204" pitchFamily="34" charset="0"/>
                <a:ea typeface="Arial" panose="020B0604020202020204" pitchFamily="34" charset="0"/>
              </a:rPr>
              <a:t>Challenge:</a:t>
            </a:r>
            <a:r>
              <a:rPr lang="en-IN" sz="2000" u="none" strike="noStrike" dirty="0">
                <a:effectLst/>
                <a:latin typeface="Arial" panose="020B0604020202020204" pitchFamily="34" charset="0"/>
                <a:ea typeface="Arial" panose="020B0604020202020204" pitchFamily="34" charset="0"/>
              </a:rPr>
              <a:t> Not enough </a:t>
            </a:r>
            <a:r>
              <a:rPr lang="en-IN" sz="2000" u="none" strike="noStrike" dirty="0" err="1">
                <a:effectLst/>
                <a:latin typeface="Arial" panose="020B0604020202020204" pitchFamily="34" charset="0"/>
                <a:ea typeface="Arial" panose="020B0604020202020204" pitchFamily="34" charset="0"/>
              </a:rPr>
              <a:t>data,hard</a:t>
            </a:r>
            <a:r>
              <a:rPr lang="en-IN" sz="2000" u="none" strike="noStrike" dirty="0">
                <a:effectLst/>
                <a:latin typeface="Arial" panose="020B0604020202020204" pitchFamily="34" charset="0"/>
                <a:ea typeface="Arial" panose="020B0604020202020204" pitchFamily="34" charset="0"/>
              </a:rPr>
              <a:t> to </a:t>
            </a:r>
            <a:r>
              <a:rPr lang="en-IN" sz="2000" u="none" strike="noStrike" dirty="0" err="1">
                <a:effectLst/>
                <a:latin typeface="Arial" panose="020B0604020202020204" pitchFamily="34" charset="0"/>
                <a:ea typeface="Arial" panose="020B0604020202020204" pitchFamily="34" charset="0"/>
              </a:rPr>
              <a:t>personalize,low</a:t>
            </a:r>
            <a:r>
              <a:rPr lang="en-IN" sz="2000" u="none" strike="noStrike" dirty="0">
                <a:effectLst/>
                <a:latin typeface="Arial" panose="020B0604020202020204" pitchFamily="34" charset="0"/>
                <a:ea typeface="Arial" panose="020B0604020202020204" pitchFamily="34" charset="0"/>
              </a:rPr>
              <a:t> </a:t>
            </a:r>
            <a:r>
              <a:rPr lang="en-IN" sz="2000" u="none" strike="noStrike" dirty="0" err="1">
                <a:effectLst/>
                <a:latin typeface="Arial" panose="020B0604020202020204" pitchFamily="34" charset="0"/>
                <a:ea typeface="Arial" panose="020B0604020202020204" pitchFamily="34" charset="0"/>
              </a:rPr>
              <a:t>motitvation,complex</a:t>
            </a:r>
            <a:r>
              <a:rPr lang="en-IN" sz="2000" u="none" strike="noStrike" dirty="0">
                <a:effectLst/>
                <a:latin typeface="Arial" panose="020B0604020202020204" pitchFamily="34" charset="0"/>
                <a:ea typeface="Arial" panose="020B0604020202020204" pitchFamily="34" charset="0"/>
              </a:rPr>
              <a:t> </a:t>
            </a:r>
            <a:r>
              <a:rPr lang="en-IN" sz="2000" u="none" strike="noStrike" dirty="0" err="1">
                <a:effectLst/>
                <a:latin typeface="Arial" panose="020B0604020202020204" pitchFamily="34" charset="0"/>
                <a:ea typeface="Arial" panose="020B0604020202020204" pitchFamily="34" charset="0"/>
              </a:rPr>
              <a:t>subject,tech</a:t>
            </a:r>
            <a:r>
              <a:rPr lang="en-IN" sz="2000" u="none" strike="noStrike" dirty="0">
                <a:effectLst/>
                <a:latin typeface="Arial" panose="020B0604020202020204" pitchFamily="34" charset="0"/>
                <a:ea typeface="Arial" panose="020B0604020202020204" pitchFamily="34" charset="0"/>
              </a:rPr>
              <a:t> </a:t>
            </a:r>
            <a:r>
              <a:rPr lang="en-IN" sz="2000" u="none" strike="noStrike" dirty="0" err="1">
                <a:effectLst/>
                <a:latin typeface="Arial" panose="020B0604020202020204" pitchFamily="34" charset="0"/>
                <a:ea typeface="Arial" panose="020B0604020202020204" pitchFamily="34" charset="0"/>
              </a:rPr>
              <a:t>difficulty,privacy</a:t>
            </a:r>
            <a:r>
              <a:rPr lang="en-IN" sz="2000" u="none" strike="noStrike" dirty="0">
                <a:effectLst/>
                <a:latin typeface="Arial" panose="020B0604020202020204" pitchFamily="34" charset="0"/>
                <a:ea typeface="Arial" panose="020B0604020202020204" pitchFamily="34" charset="0"/>
              </a:rPr>
              <a:t> </a:t>
            </a:r>
            <a:br>
              <a:rPr lang="en-IN" sz="2000" u="none" strike="noStrike" dirty="0">
                <a:effectLst/>
                <a:latin typeface="Arial" panose="020B0604020202020204" pitchFamily="34" charset="0"/>
                <a:ea typeface="Arial" panose="020B0604020202020204" pitchFamily="34" charset="0"/>
              </a:rPr>
            </a:br>
            <a:r>
              <a:rPr lang="en-IN" sz="2000" u="none" strike="noStrike" dirty="0">
                <a:effectLst/>
                <a:latin typeface="Arial" panose="020B0604020202020204" pitchFamily="34" charset="0"/>
                <a:ea typeface="Arial" panose="020B0604020202020204" pitchFamily="34" charset="0"/>
              </a:rPr>
              <a:t> </a:t>
            </a:r>
            <a:r>
              <a:rPr lang="en-IN" sz="2000" b="1" u="none" strike="noStrike" dirty="0">
                <a:effectLst/>
                <a:latin typeface="Arial" panose="020B0604020202020204" pitchFamily="34" charset="0"/>
                <a:ea typeface="Arial" panose="020B0604020202020204" pitchFamily="34" charset="0"/>
              </a:rPr>
              <a:t>Fix:</a:t>
            </a:r>
            <a:r>
              <a:rPr lang="en-IN" sz="2000" u="none" strike="noStrike" dirty="0">
                <a:effectLst/>
                <a:latin typeface="Arial" panose="020B0604020202020204" pitchFamily="34" charset="0"/>
                <a:ea typeface="Arial" panose="020B0604020202020204" pitchFamily="34" charset="0"/>
              </a:rPr>
              <a:t> Start with basic </a:t>
            </a:r>
            <a:r>
              <a:rPr lang="en-IN" sz="2000" u="none" strike="noStrike" dirty="0" err="1">
                <a:effectLst/>
                <a:latin typeface="Arial" panose="020B0604020202020204" pitchFamily="34" charset="0"/>
                <a:ea typeface="Arial" panose="020B0604020202020204" pitchFamily="34" charset="0"/>
              </a:rPr>
              <a:t>data,user</a:t>
            </a:r>
            <a:r>
              <a:rPr lang="en-IN" sz="2000" u="none" strike="noStrike" dirty="0">
                <a:effectLst/>
                <a:latin typeface="Arial" panose="020B0604020202020204" pitchFamily="34" charset="0"/>
                <a:ea typeface="Arial" panose="020B0604020202020204" pitchFamily="34" charset="0"/>
              </a:rPr>
              <a:t> </a:t>
            </a:r>
            <a:r>
              <a:rPr lang="en-IN" sz="2000" u="none" strike="noStrike" dirty="0" err="1">
                <a:effectLst/>
                <a:latin typeface="Arial" panose="020B0604020202020204" pitchFamily="34" charset="0"/>
                <a:ea typeface="Arial" panose="020B0604020202020204" pitchFamily="34" charset="0"/>
              </a:rPr>
              <a:t>customization,check</a:t>
            </a:r>
            <a:r>
              <a:rPr lang="en-IN" sz="2000" u="none" strike="noStrike" dirty="0">
                <a:effectLst/>
                <a:latin typeface="Arial" panose="020B0604020202020204" pitchFamily="34" charset="0"/>
                <a:ea typeface="Arial" panose="020B0604020202020204" pitchFamily="34" charset="0"/>
              </a:rPr>
              <a:t> the </a:t>
            </a:r>
            <a:r>
              <a:rPr lang="en-IN" sz="2000" u="none" strike="noStrike" dirty="0" err="1">
                <a:effectLst/>
                <a:latin typeface="Arial" panose="020B0604020202020204" pitchFamily="34" charset="0"/>
                <a:ea typeface="Arial" panose="020B0604020202020204" pitchFamily="34" charset="0"/>
              </a:rPr>
              <a:t>result,use</a:t>
            </a:r>
            <a:r>
              <a:rPr lang="en-IN" sz="2000" u="none" strike="noStrike" dirty="0">
                <a:effectLst/>
                <a:latin typeface="Arial" panose="020B0604020202020204" pitchFamily="34" charset="0"/>
                <a:ea typeface="Arial" panose="020B0604020202020204" pitchFamily="34" charset="0"/>
              </a:rPr>
              <a:t> </a:t>
            </a:r>
            <a:r>
              <a:rPr lang="en-IN" sz="2000" u="none" strike="noStrike" dirty="0" err="1">
                <a:effectLst/>
                <a:latin typeface="Arial" panose="020B0604020202020204" pitchFamily="34" charset="0"/>
                <a:ea typeface="Arial" panose="020B0604020202020204" pitchFamily="34" charset="0"/>
              </a:rPr>
              <a:t>tools,keep</a:t>
            </a:r>
            <a:r>
              <a:rPr lang="en-IN" sz="2000" u="none" strike="noStrike" dirty="0">
                <a:effectLst/>
                <a:latin typeface="Arial" panose="020B0604020202020204" pitchFamily="34" charset="0"/>
                <a:ea typeface="Arial" panose="020B0604020202020204" pitchFamily="34" charset="0"/>
              </a:rPr>
              <a:t> the data safe.</a:t>
            </a:r>
          </a:p>
          <a:p>
            <a:endParaRPr lang="en-IN" dirty="0"/>
          </a:p>
        </p:txBody>
      </p:sp>
    </p:spTree>
    <p:extLst>
      <p:ext uri="{BB962C8B-B14F-4D97-AF65-F5344CB8AC3E}">
        <p14:creationId xmlns:p14="http://schemas.microsoft.com/office/powerpoint/2010/main" val="248209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B14C-A145-25AE-7FBE-0E4159A83EA1}"/>
              </a:ext>
            </a:extLst>
          </p:cNvPr>
          <p:cNvSpPr>
            <a:spLocks noGrp="1"/>
          </p:cNvSpPr>
          <p:nvPr>
            <p:ph type="title"/>
          </p:nvPr>
        </p:nvSpPr>
        <p:spPr/>
        <p:txBody>
          <a:bodyPr/>
          <a:lstStyle/>
          <a:p>
            <a:pPr>
              <a:lnSpc>
                <a:spcPct val="115000"/>
              </a:lnSpc>
              <a:spcBef>
                <a:spcPts val="1800"/>
              </a:spcBef>
              <a:spcAft>
                <a:spcPts val="400"/>
              </a:spcAft>
            </a:pPr>
            <a:r>
              <a:rPr lang="en-IN" sz="2800" b="1" dirty="0">
                <a:effectLst/>
                <a:latin typeface="Arial" panose="020B0604020202020204" pitchFamily="34" charset="0"/>
              </a:rPr>
              <a:t>Phase-6: Functional &amp; Performance Testing</a:t>
            </a:r>
            <a:br>
              <a:rPr lang="en-IN" sz="1800" b="1" dirty="0">
                <a:effectLst/>
                <a:latin typeface="Arial" panose="020B0604020202020204" pitchFamily="34" charset="0"/>
              </a:rPr>
            </a:br>
            <a:endParaRPr lang="en-IN" dirty="0"/>
          </a:p>
        </p:txBody>
      </p:sp>
      <p:pic>
        <p:nvPicPr>
          <p:cNvPr id="7" name="Content Placeholder 6">
            <a:extLst>
              <a:ext uri="{FF2B5EF4-FFF2-40B4-BE49-F238E27FC236}">
                <a16:creationId xmlns:a16="http://schemas.microsoft.com/office/drawing/2014/main" id="{F98C6224-3827-5140-F4DD-BFBD3EAC7F5B}"/>
              </a:ext>
            </a:extLst>
          </p:cNvPr>
          <p:cNvPicPr>
            <a:picLocks noGrp="1" noChangeAspect="1"/>
          </p:cNvPicPr>
          <p:nvPr>
            <p:ph idx="13"/>
          </p:nvPr>
        </p:nvPicPr>
        <p:blipFill>
          <a:blip r:embed="rId2"/>
          <a:stretch>
            <a:fillRect/>
          </a:stretch>
        </p:blipFill>
        <p:spPr>
          <a:xfrm>
            <a:off x="914400" y="1927124"/>
            <a:ext cx="8888413" cy="1995948"/>
          </a:xfrm>
        </p:spPr>
      </p:pic>
      <p:sp>
        <p:nvSpPr>
          <p:cNvPr id="5" name="Slide Number Placeholder 4">
            <a:extLst>
              <a:ext uri="{FF2B5EF4-FFF2-40B4-BE49-F238E27FC236}">
                <a16:creationId xmlns:a16="http://schemas.microsoft.com/office/drawing/2014/main" id="{0E0429A7-00B1-0993-8C74-699951D82253}"/>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70303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B3FD7D-E8BD-F83D-17A8-DEA2C2CFCEED}"/>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7" name="TextBox 6">
            <a:extLst>
              <a:ext uri="{FF2B5EF4-FFF2-40B4-BE49-F238E27FC236}">
                <a16:creationId xmlns:a16="http://schemas.microsoft.com/office/drawing/2014/main" id="{BEF14350-DF2D-654F-4F87-DA455F9F35FC}"/>
              </a:ext>
            </a:extLst>
          </p:cNvPr>
          <p:cNvSpPr txBox="1"/>
          <p:nvPr/>
        </p:nvSpPr>
        <p:spPr>
          <a:xfrm>
            <a:off x="3035709" y="2380893"/>
            <a:ext cx="6110748" cy="2110962"/>
          </a:xfrm>
          <a:prstGeom prst="rect">
            <a:avLst/>
          </a:prstGeom>
          <a:noFill/>
        </p:spPr>
        <p:txBody>
          <a:bodyPr wrap="square">
            <a:spAutoFit/>
          </a:bodyPr>
          <a:lstStyle/>
          <a:p>
            <a:pPr>
              <a:lnSpc>
                <a:spcPct val="115000"/>
              </a:lnSpc>
              <a:spcBef>
                <a:spcPts val="1800"/>
              </a:spcBef>
              <a:spcAft>
                <a:spcPts val="400"/>
              </a:spcAft>
            </a:pPr>
            <a:r>
              <a:rPr lang="en-IN" sz="3200" b="1" dirty="0">
                <a:effectLst/>
                <a:latin typeface="Arial" panose="020B0604020202020204" pitchFamily="34" charset="0"/>
              </a:rPr>
              <a:t>Final Submission</a:t>
            </a:r>
            <a:endParaRPr lang="en-IN" sz="2800" b="1" dirty="0">
              <a:effectLst/>
              <a:latin typeface="Arial" panose="020B0604020202020204" pitchFamily="34" charset="0"/>
            </a:endParaRPr>
          </a:p>
          <a:p>
            <a:pPr marL="342900" lvl="0" indent="-342900">
              <a:lnSpc>
                <a:spcPct val="115000"/>
              </a:lnSpc>
              <a:spcBef>
                <a:spcPts val="1200"/>
              </a:spcBef>
              <a:buFont typeface="+mj-lt"/>
              <a:buAutoNum type="arabicPeriod"/>
            </a:pPr>
            <a:r>
              <a:rPr lang="en-IN" sz="1800" b="1" u="none" strike="noStrike" dirty="0">
                <a:effectLst/>
                <a:latin typeface="Arial" panose="020B0604020202020204" pitchFamily="34" charset="0"/>
                <a:ea typeface="Arial" panose="020B0604020202020204" pitchFamily="34" charset="0"/>
              </a:rPr>
              <a:t>Project Report Based on the templates</a:t>
            </a:r>
            <a:endParaRPr lang="en-IN"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IN" sz="1800" b="1" u="none" strike="noStrike" dirty="0">
                <a:effectLst/>
                <a:latin typeface="Arial" panose="020B0604020202020204" pitchFamily="34" charset="0"/>
                <a:ea typeface="Arial" panose="020B0604020202020204" pitchFamily="34" charset="0"/>
              </a:rPr>
              <a:t>Demo Video (3-5 Minutes)</a:t>
            </a:r>
            <a:endParaRPr lang="en-IN"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IN" sz="1800" b="1" u="none" strike="noStrike" dirty="0">
                <a:effectLst/>
                <a:latin typeface="Arial" panose="020B0604020202020204" pitchFamily="34" charset="0"/>
                <a:ea typeface="Arial" panose="020B0604020202020204" pitchFamily="34" charset="0"/>
              </a:rPr>
              <a:t>GitHub/Code Repository Link</a:t>
            </a:r>
            <a:endParaRPr lang="en-IN" sz="1800" u="none" strike="noStrike" dirty="0">
              <a:effectLst/>
              <a:latin typeface="Arial" panose="020B0604020202020204" pitchFamily="34" charset="0"/>
              <a:ea typeface="Arial" panose="020B0604020202020204" pitchFamily="34" charset="0"/>
            </a:endParaRPr>
          </a:p>
          <a:p>
            <a:pPr marL="342900" lvl="0" indent="-342900">
              <a:lnSpc>
                <a:spcPct val="115000"/>
              </a:lnSpc>
              <a:spcAft>
                <a:spcPts val="1200"/>
              </a:spcAft>
              <a:buFont typeface="+mj-lt"/>
              <a:buAutoNum type="arabicPeriod"/>
            </a:pPr>
            <a:r>
              <a:rPr lang="en-IN" sz="1800" b="1" u="none" strike="noStrike" dirty="0">
                <a:effectLst/>
                <a:latin typeface="Arial" panose="020B0604020202020204" pitchFamily="34" charset="0"/>
                <a:ea typeface="Arial" panose="020B0604020202020204" pitchFamily="34" charset="0"/>
              </a:rPr>
              <a:t>Presentation </a:t>
            </a:r>
            <a:endParaRPr lang="en-IN" sz="18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2361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7FF0-DC8C-F161-C2F8-87529F6B10A9}"/>
              </a:ext>
            </a:extLst>
          </p:cNvPr>
          <p:cNvSpPr>
            <a:spLocks noGrp="1"/>
          </p:cNvSpPr>
          <p:nvPr>
            <p:ph type="title"/>
          </p:nvPr>
        </p:nvSpPr>
        <p:spPr/>
        <p:txBody>
          <a:bodyPr/>
          <a:lstStyle/>
          <a:p>
            <a:endParaRPr lang="en-IN"/>
          </a:p>
        </p:txBody>
      </p:sp>
      <p:sp>
        <p:nvSpPr>
          <p:cNvPr id="4" name="Picture Placeholder 3">
            <a:extLst>
              <a:ext uri="{FF2B5EF4-FFF2-40B4-BE49-F238E27FC236}">
                <a16:creationId xmlns:a16="http://schemas.microsoft.com/office/drawing/2014/main" id="{D178D768-BF4A-368E-65B1-125EFC9532C8}"/>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9AF41F90-2ABC-43A4-AA05-81ECD2AB20BC}"/>
              </a:ext>
            </a:extLst>
          </p:cNvPr>
          <p:cNvSpPr>
            <a:spLocks noGrp="1"/>
          </p:cNvSpPr>
          <p:nvPr>
            <p:ph type="sldNum" sz="quarter" idx="10"/>
          </p:nvPr>
        </p:nvSpPr>
        <p:spPr/>
        <p:txBody>
          <a:bodyPr/>
          <a:lstStyle/>
          <a:p>
            <a:fld id="{48F63A3B-78C7-47BE-AE5E-E10140E04643}" type="slidenum">
              <a:rPr lang="en-US" smtClean="0"/>
              <a:pPr/>
              <a:t>13</a:t>
            </a:fld>
            <a:endParaRPr lang="en-US" dirty="0"/>
          </a:p>
        </p:txBody>
      </p:sp>
      <p:pic>
        <p:nvPicPr>
          <p:cNvPr id="2050" name="Picture 2">
            <a:extLst>
              <a:ext uri="{FF2B5EF4-FFF2-40B4-BE49-F238E27FC236}">
                <a16:creationId xmlns:a16="http://schemas.microsoft.com/office/drawing/2014/main" id="{33771356-FA8D-9B9F-EE1D-C009CCD0FE5C}"/>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835742" y="845574"/>
            <a:ext cx="6430297" cy="475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8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054942"/>
            <a:ext cx="6583680" cy="3987042"/>
          </a:xfrm>
        </p:spPr>
        <p:txBody>
          <a:bodyPr>
            <a:normAutofit/>
          </a:bodyPr>
          <a:lstStyle/>
          <a:p>
            <a:r>
              <a:rPr lang="en-US" dirty="0"/>
              <a:t>Introduction</a:t>
            </a:r>
          </a:p>
          <a:p>
            <a:r>
              <a:rPr lang="en-IN" sz="1800" b="1" dirty="0">
                <a:effectLst/>
                <a:latin typeface="Arial" panose="020B0604020202020204" pitchFamily="34" charset="0"/>
              </a:rPr>
              <a:t>Phase-1: Brainstorming &amp; Ideation</a:t>
            </a:r>
          </a:p>
          <a:p>
            <a:r>
              <a:rPr lang="en-IN" sz="1800" b="1" dirty="0">
                <a:effectLst/>
                <a:latin typeface="Arial" panose="020B0604020202020204" pitchFamily="34" charset="0"/>
              </a:rPr>
              <a:t>Phase-2: Requirement Analysis</a:t>
            </a:r>
          </a:p>
          <a:p>
            <a:r>
              <a:rPr lang="en-IN" sz="1800" b="1" dirty="0">
                <a:effectLst/>
                <a:latin typeface="Arial" panose="020B0604020202020204" pitchFamily="34" charset="0"/>
              </a:rPr>
              <a:t>Phase-3: Project Design</a:t>
            </a:r>
          </a:p>
          <a:p>
            <a:r>
              <a:rPr lang="en-IN" sz="1800" b="1" dirty="0">
                <a:effectLst/>
                <a:latin typeface="Arial" panose="020B0604020202020204" pitchFamily="34" charset="0"/>
              </a:rPr>
              <a:t>Phase-4: Project Planning (Agile Methodologies)</a:t>
            </a:r>
          </a:p>
          <a:p>
            <a:r>
              <a:rPr lang="en-IN" sz="1800" b="1" dirty="0">
                <a:effectLst/>
                <a:latin typeface="Arial" panose="020B0604020202020204" pitchFamily="34" charset="0"/>
              </a:rPr>
              <a:t>Phase-5: Project Development</a:t>
            </a:r>
          </a:p>
          <a:p>
            <a:r>
              <a:rPr lang="en-IN" sz="1800" b="1" dirty="0">
                <a:effectLst/>
                <a:latin typeface="Arial" panose="020B0604020202020204" pitchFamily="34" charset="0"/>
              </a:rPr>
              <a:t>Phase-6: Functional &amp; Performance Testing</a:t>
            </a:r>
          </a:p>
          <a:p>
            <a:r>
              <a:rPr lang="en-US" dirty="0"/>
              <a:t>Final  submission</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A1BA69C2-6CEF-6BE7-F523-B44F3555842D}"/>
              </a:ext>
            </a:extLst>
          </p:cNvPr>
          <p:cNvSpPr>
            <a:spLocks noGrp="1" noChangeArrowheads="1"/>
          </p:cNvSpPr>
          <p:nvPr>
            <p:ph type="title"/>
          </p:nvPr>
        </p:nvSpPr>
        <p:spPr bwMode="auto">
          <a:xfrm>
            <a:off x="485774" y="1246172"/>
            <a:ext cx="11204655"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Aft>
                <a:spcPct val="0"/>
              </a:spcAft>
            </a:pPr>
            <a:r>
              <a:rPr lang="en-US" sz="2800" dirty="0"/>
              <a:t>Introduction</a:t>
            </a:r>
            <a:br>
              <a:rPr lang="en-US" sz="2800" dirty="0"/>
            </a:br>
            <a:br>
              <a:rPr lang="en-US" sz="1600" dirty="0"/>
            </a:br>
            <a:r>
              <a:rPr kumimoji="0" lang="en-US" altLang="en-US" sz="2400" b="0" i="0" u="none" strike="noStrike" cap="none" normalizeH="0" baseline="0" dirty="0">
                <a:ln>
                  <a:noFill/>
                </a:ln>
                <a:solidFill>
                  <a:schemeClr val="tx1"/>
                </a:solidFill>
                <a:effectLst/>
                <a:latin typeface="Arial" panose="020B0604020202020204" pitchFamily="34" charset="0"/>
              </a:rPr>
              <a:t>An AI Study Planner is a smart tool designed to help you organize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and manage your study schedule more efficiently. Using artificial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intelligence, it creates personalized study plans based on your</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goals, preferences, and available time. The AI can suggest the</a:t>
            </a:r>
            <a:br>
              <a:rPr lang="en-US" altLang="en-US" sz="2400" b="0" cap="none" dirty="0">
                <a:solidFill>
                  <a:schemeClr val="tx1"/>
                </a:solidFill>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best times for studying, recommend resources, and even remind </a:t>
            </a:r>
            <a:br>
              <a:rPr lang="en-US" altLang="en-US" sz="2400" b="0" cap="none" dirty="0">
                <a:solidFill>
                  <a:schemeClr val="tx1"/>
                </a:solidFill>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you of upcoming tasks or deadlines. By using this planner, you can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stay on track with your learning, improve time management, and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reduce stress while preparing for exams or completing assignments.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It’s like having a personal study assistant right at your fingertips!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73620"/>
            <a:ext cx="7965461" cy="1064871"/>
          </a:xfrm>
        </p:spPr>
        <p:txBody>
          <a:bodyPr/>
          <a:lstStyle/>
          <a:p>
            <a:r>
              <a:rPr lang="en-IN" sz="2800" b="1" dirty="0">
                <a:effectLst/>
                <a:latin typeface="Arial" panose="020B0604020202020204" pitchFamily="34" charset="0"/>
              </a:rPr>
              <a:t>Phase-1: Brainstorming &amp; Ideation</a:t>
            </a:r>
            <a:br>
              <a:rPr lang="en-IN" sz="1800" b="1"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708476" y="992980"/>
            <a:ext cx="9225023" cy="5581440"/>
          </a:xfrm>
        </p:spPr>
        <p:txBody>
          <a:bodyPr>
            <a:normAutofit/>
          </a:bodyPr>
          <a:lstStyle/>
          <a:p>
            <a:pPr marL="342900" lvl="0" indent="-342900">
              <a:lnSpc>
                <a:spcPct val="115000"/>
              </a:lnSpc>
              <a:spcBef>
                <a:spcPts val="1200"/>
              </a:spcBef>
              <a:buFont typeface="+mj-lt"/>
              <a:buAutoNum type="arabicPeriod"/>
            </a:pPr>
            <a:r>
              <a:rPr lang="en-IN" sz="1800" b="1" u="none" strike="noStrike" dirty="0">
                <a:effectLst/>
                <a:latin typeface="Arial" panose="020B0604020202020204" pitchFamily="34" charset="0"/>
                <a:ea typeface="Arial" panose="020B0604020202020204" pitchFamily="34" charset="0"/>
              </a:rPr>
              <a:t>Problem Statement:</a:t>
            </a:r>
            <a:endParaRPr lang="en-IN" sz="1800" u="none" strike="noStrike" dirty="0">
              <a:effectLst/>
              <a:latin typeface="Arial" panose="020B0604020202020204" pitchFamily="34" charset="0"/>
              <a:ea typeface="Arial" panose="020B0604020202020204" pitchFamily="34" charset="0"/>
            </a:endParaRPr>
          </a:p>
          <a:p>
            <a:pPr marL="228600">
              <a:lnSpc>
                <a:spcPct val="115000"/>
              </a:lnSpc>
              <a:spcBef>
                <a:spcPts val="1200"/>
              </a:spcBef>
            </a:pPr>
            <a:r>
              <a:rPr lang="en-IN" sz="1800" dirty="0">
                <a:effectLst/>
                <a:latin typeface="Arial" panose="020B0604020202020204" pitchFamily="34" charset="0"/>
                <a:ea typeface="Arial" panose="020B0604020202020204" pitchFamily="34" charset="0"/>
              </a:rPr>
              <a:t>*Students struggle with inefficient study habits due to overwhelming workloads and lack of personalized planning tools.</a:t>
            </a:r>
          </a:p>
          <a:p>
            <a:pPr marL="0" indent="0">
              <a:lnSpc>
                <a:spcPct val="115000"/>
              </a:lnSpc>
              <a:spcBef>
                <a:spcPts val="1200"/>
              </a:spcBef>
              <a:buNone/>
            </a:pPr>
            <a:r>
              <a:rPr lang="en-IN" dirty="0">
                <a:latin typeface="Arial" panose="020B0604020202020204" pitchFamily="34" charset="0"/>
                <a:ea typeface="Arial" panose="020B0604020202020204" pitchFamily="34" charset="0"/>
              </a:rPr>
              <a:t>2.</a:t>
            </a:r>
            <a:r>
              <a:rPr lang="en-IN" sz="1800" dirty="0">
                <a:effectLst/>
                <a:latin typeface="Arial" panose="020B0604020202020204" pitchFamily="34" charset="0"/>
                <a:ea typeface="Arial" panose="020B0604020202020204" pitchFamily="34" charset="0"/>
              </a:rPr>
              <a:t>  </a:t>
            </a:r>
            <a:r>
              <a:rPr lang="en-IN" sz="1800" b="1" dirty="0">
                <a:effectLst/>
                <a:latin typeface="Arial" panose="020B0604020202020204" pitchFamily="34" charset="0"/>
                <a:ea typeface="Arial" panose="020B0604020202020204" pitchFamily="34" charset="0"/>
              </a:rPr>
              <a:t>Proposed Solution:</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  *AI Study Planner provides personalized, adaptive study schedules that optimize learning and boost academic performance</a:t>
            </a:r>
          </a:p>
          <a:p>
            <a:pPr marL="0" indent="0">
              <a:lnSpc>
                <a:spcPct val="115000"/>
              </a:lnSpc>
              <a:buNone/>
            </a:pPr>
            <a:r>
              <a:rPr lang="en-IN" sz="1800" b="1" dirty="0">
                <a:effectLst/>
                <a:latin typeface="Arial" panose="020B0604020202020204" pitchFamily="34" charset="0"/>
                <a:ea typeface="Arial" panose="020B0604020202020204" pitchFamily="34" charset="0"/>
              </a:rPr>
              <a:t> 3.   Target Users:</a:t>
            </a:r>
          </a:p>
          <a:p>
            <a:pPr marL="0" indent="0">
              <a:lnSpc>
                <a:spcPct val="115000"/>
              </a:lnSpc>
              <a:buNone/>
            </a:pPr>
            <a:br>
              <a:rPr lang="en-IN" sz="1800" b="1" dirty="0">
                <a:effectLst/>
                <a:latin typeface="Arial" panose="020B0604020202020204" pitchFamily="34" charset="0"/>
                <a:ea typeface="Arial" panose="020B0604020202020204" pitchFamily="34" charset="0"/>
              </a:rPr>
            </a:br>
            <a:r>
              <a:rPr lang="en-IN" b="1" dirty="0">
                <a:latin typeface="Arial" panose="020B0604020202020204" pitchFamily="34" charset="0"/>
                <a:ea typeface="Arial" panose="020B0604020202020204" pitchFamily="34" charset="0"/>
              </a:rPr>
              <a:t>       </a:t>
            </a:r>
            <a:r>
              <a:rPr lang="en-IN" sz="1800" dirty="0">
                <a:effectLst/>
                <a:latin typeface="Arial" panose="020B0604020202020204" pitchFamily="34" charset="0"/>
                <a:ea typeface="Arial" panose="020B0604020202020204" pitchFamily="34" charset="0"/>
              </a:rPr>
              <a:t>*Students of all levels seeking a more organized and effective way to study.</a:t>
            </a:r>
          </a:p>
          <a:p>
            <a:pPr marL="0" indent="0">
              <a:lnSpc>
                <a:spcPct val="115000"/>
              </a:lnSpc>
              <a:buNone/>
            </a:pPr>
            <a:r>
              <a:rPr lang="en-IN" sz="1800" b="1" dirty="0">
                <a:effectLst/>
                <a:latin typeface="Arial" panose="020B0604020202020204" pitchFamily="34" charset="0"/>
                <a:ea typeface="Arial" panose="020B0604020202020204" pitchFamily="34" charset="0"/>
              </a:rPr>
              <a:t> 4 .  Expected Outcome:</a:t>
            </a:r>
            <a:endParaRPr lang="en-IN" sz="1800" dirty="0">
              <a:effectLst/>
              <a:latin typeface="Arial" panose="020B0604020202020204" pitchFamily="34" charset="0"/>
              <a:ea typeface="Arial" panose="020B0604020202020204" pitchFamily="34" charset="0"/>
            </a:endParaRPr>
          </a:p>
          <a:p>
            <a:pPr marL="228600">
              <a:lnSpc>
                <a:spcPct val="115000"/>
              </a:lnSpc>
            </a:pPr>
            <a:r>
              <a:rPr lang="en-IN" sz="1800" dirty="0">
                <a:effectLst/>
                <a:latin typeface="Arial" panose="020B0604020202020204" pitchFamily="34" charset="0"/>
                <a:ea typeface="Arial" panose="020B0604020202020204" pitchFamily="34" charset="0"/>
              </a:rPr>
              <a:t>*Students achieve better grades and academic performance</a:t>
            </a:r>
          </a:p>
          <a:p>
            <a:pPr marL="228600">
              <a:lnSpc>
                <a:spcPct val="115000"/>
              </a:lnSpc>
            </a:pPr>
            <a:r>
              <a:rPr lang="en-IN" sz="1800" dirty="0">
                <a:effectLst/>
                <a:latin typeface="Arial" panose="020B0604020202020204" pitchFamily="34" charset="0"/>
                <a:ea typeface="Arial" panose="020B0604020202020204" pitchFamily="34" charset="0"/>
              </a:rPr>
              <a:t> *Smarter studying, better results.</a:t>
            </a:r>
          </a:p>
          <a:p>
            <a:pPr marL="0" indent="0">
              <a:lnSpc>
                <a:spcPct val="115000"/>
              </a:lnSpc>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67148"/>
            <a:ext cx="7843837" cy="1179871"/>
          </a:xfrm>
        </p:spPr>
        <p:txBody>
          <a:bodyPr/>
          <a:lstStyle/>
          <a:p>
            <a:br>
              <a:rPr lang="en-IN" sz="3600" b="1" dirty="0">
                <a:effectLst/>
                <a:latin typeface="Arial" panose="020B0604020202020204" pitchFamily="34" charset="0"/>
              </a:rPr>
            </a:br>
            <a:r>
              <a:rPr lang="en-IN" sz="2800" b="1" dirty="0">
                <a:effectLst/>
                <a:latin typeface="Arial" panose="020B0604020202020204" pitchFamily="34" charset="0"/>
              </a:rPr>
              <a:t>Phase-2: Requirement Analysis</a:t>
            </a:r>
            <a:br>
              <a:rPr lang="en-IN" sz="3600" b="1" dirty="0">
                <a:effectLst/>
                <a:latin typeface="Arial" panose="020B0604020202020204" pitchFamily="34" charset="0"/>
              </a:rPr>
            </a:br>
            <a:endParaRPr lang="en-US" dirty="0"/>
          </a:p>
        </p:txBody>
      </p:sp>
      <p:sp>
        <p:nvSpPr>
          <p:cNvPr id="9" name="Content Placeholder 8">
            <a:extLst>
              <a:ext uri="{FF2B5EF4-FFF2-40B4-BE49-F238E27FC236}">
                <a16:creationId xmlns:a16="http://schemas.microsoft.com/office/drawing/2014/main" id="{ABABCC0D-78DB-2E8A-4509-5AD8DDE4A742}"/>
              </a:ext>
            </a:extLst>
          </p:cNvPr>
          <p:cNvSpPr>
            <a:spLocks noGrp="1"/>
          </p:cNvSpPr>
          <p:nvPr>
            <p:ph idx="13"/>
          </p:nvPr>
        </p:nvSpPr>
        <p:spPr>
          <a:xfrm>
            <a:off x="0" y="1347019"/>
            <a:ext cx="11447362" cy="4453707"/>
          </a:xfrm>
        </p:spPr>
        <p:txBody>
          <a:bodyPr>
            <a:normAutofit/>
          </a:bodyPr>
          <a:lstStyle/>
          <a:p>
            <a:pPr marL="342900" lvl="0" indent="-342900">
              <a:lnSpc>
                <a:spcPct val="115000"/>
              </a:lnSpc>
              <a:spcBef>
                <a:spcPts val="1200"/>
              </a:spcBef>
              <a:buFont typeface="+mj-lt"/>
              <a:buAutoNum type="arabicPeriod"/>
            </a:pPr>
            <a:r>
              <a:rPr lang="en-IN" sz="2000" b="1" u="none" strike="noStrike" dirty="0">
                <a:effectLst/>
                <a:latin typeface="Arial" panose="020B0604020202020204" pitchFamily="34" charset="0"/>
                <a:ea typeface="Arial" panose="020B0604020202020204" pitchFamily="34" charset="0"/>
              </a:rPr>
              <a:t>Technical Requirements:</a:t>
            </a:r>
            <a:endParaRPr lang="en-IN" sz="2000" u="none" strike="noStrike" dirty="0">
              <a:effectLst/>
              <a:latin typeface="Arial" panose="020B0604020202020204" pitchFamily="34" charset="0"/>
              <a:ea typeface="Arial" panose="020B0604020202020204" pitchFamily="34" charset="0"/>
            </a:endParaRPr>
          </a:p>
          <a:p>
            <a:pPr marL="742950" lvl="1" indent="-285750">
              <a:lnSpc>
                <a:spcPct val="115000"/>
              </a:lnSpc>
              <a:buFont typeface="Arial" panose="020B0604020202020204" pitchFamily="34" charset="0"/>
              <a:buChar char="○"/>
            </a:pPr>
            <a:r>
              <a:rPr lang="en-IN" sz="2000" u="none" strike="noStrike" dirty="0">
                <a:effectLst/>
                <a:latin typeface="Arial" panose="020B0604020202020204" pitchFamily="34" charset="0"/>
                <a:ea typeface="Arial" panose="020B0604020202020204" pitchFamily="34" charset="0"/>
              </a:rPr>
              <a:t>Programming Language: </a:t>
            </a:r>
            <a:r>
              <a:rPr lang="en-IN" sz="2000" b="1" u="none" strike="noStrike" dirty="0">
                <a:effectLst/>
                <a:latin typeface="Arial" panose="020B0604020202020204" pitchFamily="34" charset="0"/>
                <a:ea typeface="Arial" panose="020B0604020202020204" pitchFamily="34" charset="0"/>
              </a:rPr>
              <a:t>Python</a:t>
            </a:r>
            <a:endParaRPr lang="en-IN" sz="2000" u="none" strike="noStrike" dirty="0">
              <a:effectLst/>
              <a:latin typeface="Arial" panose="020B0604020202020204" pitchFamily="34" charset="0"/>
              <a:ea typeface="Arial" panose="020B0604020202020204" pitchFamily="34" charset="0"/>
            </a:endParaRPr>
          </a:p>
          <a:p>
            <a:pPr marL="742950" lvl="1" indent="-285750">
              <a:lnSpc>
                <a:spcPct val="115000"/>
              </a:lnSpc>
              <a:buFont typeface="Arial" panose="020B0604020202020204" pitchFamily="34" charset="0"/>
              <a:buChar char="○"/>
            </a:pPr>
            <a:r>
              <a:rPr lang="en-IN" sz="2000" u="none" strike="noStrike" dirty="0">
                <a:effectLst/>
                <a:latin typeface="Arial" panose="020B0604020202020204" pitchFamily="34" charset="0"/>
                <a:ea typeface="Arial" panose="020B0604020202020204" pitchFamily="34" charset="0"/>
              </a:rPr>
              <a:t>Backend: Python (for AI).</a:t>
            </a:r>
          </a:p>
          <a:p>
            <a:pPr marL="742950" lvl="1" indent="-285750">
              <a:lnSpc>
                <a:spcPct val="115000"/>
              </a:lnSpc>
              <a:buFont typeface="Arial" panose="020B0604020202020204" pitchFamily="34" charset="0"/>
              <a:buChar char="○"/>
            </a:pPr>
            <a:r>
              <a:rPr lang="en-IN" sz="2000" u="none" strike="noStrike" dirty="0">
                <a:effectLst/>
                <a:latin typeface="Arial" panose="020B0604020202020204" pitchFamily="34" charset="0"/>
                <a:ea typeface="Arial" panose="020B0604020202020204" pitchFamily="34" charset="0"/>
              </a:rPr>
              <a:t>Frontend: JavaScript (for web/phone).</a:t>
            </a:r>
          </a:p>
          <a:p>
            <a:pPr marL="742950" lvl="1" indent="-285750">
              <a:lnSpc>
                <a:spcPct val="115000"/>
              </a:lnSpc>
              <a:buFont typeface="Arial" panose="020B0604020202020204" pitchFamily="34" charset="0"/>
              <a:buChar char="○"/>
            </a:pPr>
            <a:r>
              <a:rPr lang="en-IN" sz="2000" u="none" strike="noStrike" dirty="0">
                <a:effectLst/>
                <a:latin typeface="Arial" panose="020B0604020202020204" pitchFamily="34" charset="0"/>
                <a:ea typeface="Arial" panose="020B0604020202020204" pitchFamily="34" charset="0"/>
              </a:rPr>
              <a:t>AI Tools: scikit-</a:t>
            </a:r>
            <a:r>
              <a:rPr lang="en-IN" sz="2000" u="none" strike="noStrike" dirty="0" err="1">
                <a:effectLst/>
                <a:latin typeface="Arial" panose="020B0604020202020204" pitchFamily="34" charset="0"/>
                <a:ea typeface="Arial" panose="020B0604020202020204" pitchFamily="34" charset="0"/>
              </a:rPr>
              <a:t>learn,TensorFlow</a:t>
            </a:r>
            <a:r>
              <a:rPr lang="en-IN" sz="2000" u="none" strike="noStrike" dirty="0">
                <a:effectLst/>
                <a:latin typeface="Arial" panose="020B0604020202020204" pitchFamily="34" charset="0"/>
                <a:ea typeface="Arial" panose="020B0604020202020204" pitchFamily="34" charset="0"/>
              </a:rPr>
              <a:t>/</a:t>
            </a:r>
            <a:r>
              <a:rPr lang="en-IN" sz="2000" u="none" strike="noStrike" dirty="0" err="1">
                <a:effectLst/>
                <a:latin typeface="Arial" panose="020B0604020202020204" pitchFamily="34" charset="0"/>
                <a:ea typeface="Arial" panose="020B0604020202020204" pitchFamily="34" charset="0"/>
              </a:rPr>
              <a:t>PyTorch</a:t>
            </a:r>
            <a:endParaRPr lang="en-IN" sz="20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IN" sz="2000" b="1" u="none" strike="noStrike" dirty="0">
                <a:effectLst/>
                <a:latin typeface="Arial" panose="020B0604020202020204" pitchFamily="34" charset="0"/>
                <a:ea typeface="Arial" panose="020B0604020202020204" pitchFamily="34" charset="0"/>
              </a:rPr>
              <a:t>Functional Requirements:</a:t>
            </a:r>
            <a:endParaRPr lang="en-IN" sz="2000" u="none" strike="noStrike" dirty="0">
              <a:effectLst/>
              <a:latin typeface="Arial" panose="020B0604020202020204" pitchFamily="34" charset="0"/>
              <a:ea typeface="Arial" panose="020B0604020202020204" pitchFamily="34" charset="0"/>
            </a:endParaRPr>
          </a:p>
          <a:p>
            <a:pPr marL="457200">
              <a:lnSpc>
                <a:spcPct val="115000"/>
              </a:lnSpc>
            </a:pPr>
            <a:r>
              <a:rPr lang="en-IN" sz="2000" dirty="0">
                <a:latin typeface="Arial" panose="020B0604020202020204" pitchFamily="34" charset="0"/>
                <a:ea typeface="Arial" panose="020B0604020202020204" pitchFamily="34" charset="0"/>
              </a:rPr>
              <a:t>   </a:t>
            </a:r>
            <a:r>
              <a:rPr lang="en-IN" sz="2000" dirty="0">
                <a:effectLst/>
                <a:latin typeface="Arial" panose="020B0604020202020204" pitchFamily="34" charset="0"/>
                <a:ea typeface="Arial" panose="020B0604020202020204" pitchFamily="34" charset="0"/>
              </a:rPr>
              <a:t> User Accounts: Create/login to profile.</a:t>
            </a:r>
          </a:p>
          <a:p>
            <a:pPr marL="457200">
              <a:lnSpc>
                <a:spcPct val="115000"/>
              </a:lnSpc>
            </a:pPr>
            <a:r>
              <a:rPr lang="en-IN" sz="2000" dirty="0">
                <a:effectLst/>
                <a:latin typeface="Arial" panose="020B0604020202020204" pitchFamily="34" charset="0"/>
                <a:ea typeface="Arial" panose="020B0604020202020204" pitchFamily="34" charset="0"/>
              </a:rPr>
              <a:t>    Smart Planner: Creates daily schedule with suggestions.</a:t>
            </a:r>
          </a:p>
          <a:p>
            <a:pPr lvl="0">
              <a:lnSpc>
                <a:spcPct val="115000"/>
              </a:lnSpc>
            </a:pPr>
            <a:r>
              <a:rPr lang="en-IN" sz="2000" b="1" dirty="0">
                <a:latin typeface="Arial" panose="020B0604020202020204" pitchFamily="34" charset="0"/>
                <a:ea typeface="Arial" panose="020B0604020202020204" pitchFamily="34" charset="0"/>
              </a:rPr>
              <a:t>3.  </a:t>
            </a:r>
            <a:r>
              <a:rPr lang="en-IN" sz="2000" b="1" u="none" strike="noStrike" dirty="0">
                <a:effectLst/>
                <a:latin typeface="Arial" panose="020B0604020202020204" pitchFamily="34" charset="0"/>
                <a:ea typeface="Arial" panose="020B0604020202020204" pitchFamily="34" charset="0"/>
              </a:rPr>
              <a:t>Constraints &amp; Challenges:</a:t>
            </a:r>
            <a:br>
              <a:rPr lang="en-IN" sz="2000" b="1" u="none" strike="noStrike" dirty="0">
                <a:effectLst/>
                <a:latin typeface="Arial" panose="020B0604020202020204" pitchFamily="34" charset="0"/>
                <a:ea typeface="Arial" panose="020B0604020202020204" pitchFamily="34" charset="0"/>
              </a:rPr>
            </a:br>
            <a:r>
              <a:rPr lang="en-IN" sz="2000" b="1" u="none" strike="noStrike" dirty="0">
                <a:effectLst/>
                <a:latin typeface="Arial" panose="020B0604020202020204" pitchFamily="34" charset="0"/>
                <a:ea typeface="Arial" panose="020B0604020202020204" pitchFamily="34" charset="0"/>
              </a:rPr>
              <a:t>           </a:t>
            </a:r>
            <a:r>
              <a:rPr lang="en-IN" sz="2000" u="none" strike="noStrike" dirty="0">
                <a:effectLst/>
                <a:latin typeface="Arial" panose="020B0604020202020204" pitchFamily="34" charset="0"/>
                <a:ea typeface="Arial" panose="020B0604020202020204" pitchFamily="34" charset="0"/>
              </a:rPr>
              <a:t>Building takes time with limitations and initial hurdles around AI data.</a:t>
            </a:r>
          </a:p>
          <a:p>
            <a:pPr marL="457200">
              <a:lnSpc>
                <a:spcPct val="115000"/>
              </a:lnSpc>
            </a:pPr>
            <a:r>
              <a:rPr lang="en-IN" sz="2000" dirty="0">
                <a:effectLst/>
                <a:latin typeface="Arial" panose="020B0604020202020204" pitchFamily="34" charset="0"/>
                <a:ea typeface="Arial" panose="020B0604020202020204" pitchFamily="34" charset="0"/>
              </a:rPr>
              <a:t>    Handling student private data with good security standards.</a:t>
            </a:r>
          </a:p>
          <a:p>
            <a:endParaRPr lang="en-IN" sz="1800" dirty="0"/>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CA7E-920D-84BE-A8C4-70AA949477AB}"/>
              </a:ext>
            </a:extLst>
          </p:cNvPr>
          <p:cNvSpPr>
            <a:spLocks noGrp="1"/>
          </p:cNvSpPr>
          <p:nvPr>
            <p:ph type="title"/>
          </p:nvPr>
        </p:nvSpPr>
        <p:spPr>
          <a:xfrm>
            <a:off x="3460565" y="-324464"/>
            <a:ext cx="7965461" cy="2005780"/>
          </a:xfrm>
        </p:spPr>
        <p:txBody>
          <a:bodyPr/>
          <a:lstStyle/>
          <a:p>
            <a:pPr>
              <a:lnSpc>
                <a:spcPct val="115000"/>
              </a:lnSpc>
              <a:spcBef>
                <a:spcPts val="1400"/>
              </a:spcBef>
              <a:spcAft>
                <a:spcPts val="400"/>
              </a:spcAft>
            </a:pPr>
            <a:r>
              <a:rPr lang="en-IN" sz="2800" b="1" dirty="0">
                <a:effectLst/>
                <a:latin typeface="Arial" panose="020B0604020202020204" pitchFamily="34" charset="0"/>
              </a:rPr>
              <a:t>Phase-3: Project Design</a:t>
            </a:r>
            <a:br>
              <a:rPr lang="en-IN" sz="1800" b="1" dirty="0">
                <a:effectLst/>
                <a:latin typeface="Arial" panose="020B0604020202020204" pitchFamily="34" charset="0"/>
              </a:rPr>
            </a:br>
            <a:br>
              <a:rPr lang="en-IN" sz="1800" b="1" dirty="0">
                <a:effectLst/>
                <a:latin typeface="Arial" panose="020B0604020202020204" pitchFamily="34" charset="0"/>
              </a:rPr>
            </a:br>
            <a:r>
              <a:rPr lang="en-IN" sz="1800" b="1" dirty="0">
                <a:solidFill>
                  <a:srgbClr val="000000"/>
                </a:solidFill>
                <a:effectLst/>
                <a:latin typeface="Arial" panose="020B0604020202020204" pitchFamily="34" charset="0"/>
              </a:rPr>
              <a:t>Objective:</a:t>
            </a:r>
            <a:br>
              <a:rPr lang="en-IN" sz="1800" b="1" dirty="0">
                <a:solidFill>
                  <a:srgbClr val="434343"/>
                </a:solidFill>
                <a:effectLst/>
                <a:latin typeface="Arial" panose="020B0604020202020204" pitchFamily="34" charset="0"/>
              </a:rPr>
            </a:br>
            <a:r>
              <a:rPr lang="en-IN" sz="1400" dirty="0">
                <a:effectLst/>
                <a:latin typeface="Arial" panose="020B0604020202020204" pitchFamily="34" charset="0"/>
                <a:ea typeface="Arial" panose="020B0604020202020204" pitchFamily="34" charset="0"/>
              </a:rPr>
              <a:t>Develop the architecture and user flow of the application.</a:t>
            </a:r>
            <a:br>
              <a:rPr lang="en-IN" sz="1400" dirty="0">
                <a:effectLst/>
                <a:latin typeface="Arial" panose="020B0604020202020204" pitchFamily="34" charset="0"/>
                <a:ea typeface="Arial" panose="020B0604020202020204" pitchFamily="34" charset="0"/>
              </a:rPr>
            </a:br>
            <a:endParaRPr lang="en-IN" sz="1400" dirty="0"/>
          </a:p>
        </p:txBody>
      </p:sp>
      <p:pic>
        <p:nvPicPr>
          <p:cNvPr id="5" name="Content Placeholder 4">
            <a:extLst>
              <a:ext uri="{FF2B5EF4-FFF2-40B4-BE49-F238E27FC236}">
                <a16:creationId xmlns:a16="http://schemas.microsoft.com/office/drawing/2014/main" id="{E104BAC6-1CFA-7099-CD6B-C32B3F25454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148314" y="1524000"/>
            <a:ext cx="8069971" cy="4876799"/>
          </a:xfrm>
          <a:prstGeom prst="rect">
            <a:avLst/>
          </a:prstGeom>
          <a:noFill/>
        </p:spPr>
      </p:pic>
      <p:sp>
        <p:nvSpPr>
          <p:cNvPr id="4" name="Slide Number Placeholder 3">
            <a:extLst>
              <a:ext uri="{FF2B5EF4-FFF2-40B4-BE49-F238E27FC236}">
                <a16:creationId xmlns:a16="http://schemas.microsoft.com/office/drawing/2014/main" id="{71F68D71-9D4E-1AF0-2D52-C2324F555E49}"/>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6070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6A929-DD71-36DF-FCA9-61FB1529AFEB}"/>
              </a:ext>
            </a:extLst>
          </p:cNvPr>
          <p:cNvSpPr>
            <a:spLocks noGrp="1"/>
          </p:cNvSpPr>
          <p:nvPr>
            <p:ph type="title"/>
          </p:nvPr>
        </p:nvSpPr>
        <p:spPr>
          <a:xfrm>
            <a:off x="3460565" y="-1446260"/>
            <a:ext cx="7965461" cy="471489"/>
          </a:xfrm>
        </p:spPr>
        <p:txBody>
          <a:bodyPr/>
          <a:lstStyle/>
          <a:p>
            <a:endParaRPr lang="en-IN" dirty="0"/>
          </a:p>
        </p:txBody>
      </p:sp>
      <p:sp>
        <p:nvSpPr>
          <p:cNvPr id="3" name="Content Placeholder 2">
            <a:extLst>
              <a:ext uri="{FF2B5EF4-FFF2-40B4-BE49-F238E27FC236}">
                <a16:creationId xmlns:a16="http://schemas.microsoft.com/office/drawing/2014/main" id="{3159054D-6522-DEE9-2AC3-18EC5D9AB809}"/>
              </a:ext>
            </a:extLst>
          </p:cNvPr>
          <p:cNvSpPr>
            <a:spLocks noGrp="1"/>
          </p:cNvSpPr>
          <p:nvPr>
            <p:ph sz="half" idx="2"/>
          </p:nvPr>
        </p:nvSpPr>
        <p:spPr>
          <a:xfrm>
            <a:off x="3460565" y="285135"/>
            <a:ext cx="7965460" cy="5515592"/>
          </a:xfrm>
        </p:spPr>
        <p:txBody>
          <a:bodyPr>
            <a:normAutofit fontScale="25000" lnSpcReduction="20000"/>
          </a:bodyPr>
          <a:lstStyle/>
          <a:p>
            <a:pPr marL="342900" lvl="0" indent="-342900">
              <a:lnSpc>
                <a:spcPct val="115000"/>
              </a:lnSpc>
              <a:spcBef>
                <a:spcPts val="1200"/>
              </a:spcBef>
              <a:buFont typeface="+mj-lt"/>
              <a:buAutoNum type="arabicPeriod"/>
            </a:pPr>
            <a:r>
              <a:rPr lang="en-IN" sz="7200" b="1" u="none" strike="noStrike" dirty="0">
                <a:effectLst/>
                <a:latin typeface="Arial" panose="020B0604020202020204" pitchFamily="34" charset="0"/>
                <a:ea typeface="Arial" panose="020B0604020202020204" pitchFamily="34" charset="0"/>
              </a:rPr>
              <a:t>System Architecture:</a:t>
            </a:r>
            <a:br>
              <a:rPr lang="en-IN" sz="7200" b="1" u="none" strike="noStrike" dirty="0">
                <a:effectLst/>
                <a:latin typeface="Arial" panose="020B0604020202020204" pitchFamily="34" charset="0"/>
                <a:ea typeface="Arial" panose="020B0604020202020204" pitchFamily="34" charset="0"/>
              </a:rPr>
            </a:br>
            <a:endParaRPr lang="en-IN" sz="7200" u="none" strike="noStrike" dirty="0">
              <a:effectLst/>
              <a:latin typeface="Arial" panose="020B0604020202020204" pitchFamily="34" charset="0"/>
              <a:ea typeface="Arial" panose="020B0604020202020204" pitchFamily="34" charset="0"/>
            </a:endParaRPr>
          </a:p>
          <a:p>
            <a:pPr marL="742950" lvl="1" indent="-285750">
              <a:lnSpc>
                <a:spcPct val="115000"/>
              </a:lnSpc>
              <a:buFont typeface="Arial" panose="020B0604020202020204" pitchFamily="34" charset="0"/>
              <a:buChar char="○"/>
            </a:pPr>
            <a:r>
              <a:rPr lang="en-IN" sz="7200" u="none" strike="noStrike" dirty="0">
                <a:effectLst/>
                <a:latin typeface="Arial" panose="020B0604020202020204" pitchFamily="34" charset="0"/>
                <a:ea typeface="Arial" panose="020B0604020202020204" pitchFamily="34" charset="0"/>
              </a:rPr>
              <a:t>User interacts with the frontend.</a:t>
            </a:r>
          </a:p>
          <a:p>
            <a:pPr marL="742950" lvl="1" indent="-285750">
              <a:lnSpc>
                <a:spcPct val="115000"/>
              </a:lnSpc>
              <a:buFont typeface="Arial" panose="020B0604020202020204" pitchFamily="34" charset="0"/>
              <a:buChar char="○"/>
            </a:pPr>
            <a:r>
              <a:rPr lang="en-IN" sz="7200" u="none" strike="noStrike" dirty="0">
                <a:effectLst/>
                <a:latin typeface="Arial" panose="020B0604020202020204" pitchFamily="34" charset="0"/>
                <a:ea typeface="Arial" panose="020B0604020202020204" pitchFamily="34" charset="0"/>
              </a:rPr>
              <a:t>Frontend sends data requests to the backend </a:t>
            </a:r>
            <a:r>
              <a:rPr lang="en-IN" sz="7200" b="1" u="none" strike="noStrike" dirty="0">
                <a:effectLst/>
                <a:latin typeface="Arial" panose="020B0604020202020204" pitchFamily="34" charset="0"/>
                <a:ea typeface="Arial" panose="020B0604020202020204" pitchFamily="34" charset="0"/>
              </a:rPr>
              <a:t>Gemini API</a:t>
            </a:r>
            <a:r>
              <a:rPr lang="en-IN" sz="7200" u="none" strike="noStrike" dirty="0">
                <a:effectLst/>
                <a:latin typeface="Arial" panose="020B0604020202020204" pitchFamily="34" charset="0"/>
                <a:ea typeface="Arial" panose="020B0604020202020204" pitchFamily="34" charset="0"/>
              </a:rPr>
              <a:t>.</a:t>
            </a:r>
          </a:p>
          <a:p>
            <a:pPr marL="742950" lvl="1" indent="-285750">
              <a:lnSpc>
                <a:spcPct val="115000"/>
              </a:lnSpc>
              <a:buFont typeface="Arial" panose="020B0604020202020204" pitchFamily="34" charset="0"/>
              <a:buChar char="○"/>
            </a:pPr>
            <a:r>
              <a:rPr lang="en-IN" sz="7200" u="none" strike="noStrike" dirty="0">
                <a:effectLst/>
                <a:latin typeface="Arial" panose="020B0604020202020204" pitchFamily="34" charset="0"/>
                <a:ea typeface="Arial" panose="020B0604020202020204" pitchFamily="34" charset="0"/>
              </a:rPr>
              <a:t>AI Engine processes data and sends results back to the backend </a:t>
            </a:r>
          </a:p>
          <a:p>
            <a:pPr marL="342900" lvl="0" indent="-342900">
              <a:lnSpc>
                <a:spcPct val="115000"/>
              </a:lnSpc>
              <a:buFont typeface="+mj-lt"/>
              <a:buAutoNum type="arabicPeriod"/>
            </a:pPr>
            <a:r>
              <a:rPr lang="en-IN" sz="7200" b="1" u="none" strike="noStrike" dirty="0">
                <a:effectLst/>
                <a:latin typeface="Arial" panose="020B0604020202020204" pitchFamily="34" charset="0"/>
                <a:ea typeface="Arial" panose="020B0604020202020204" pitchFamily="34" charset="0"/>
              </a:rPr>
              <a:t>User Flow:</a:t>
            </a:r>
            <a:endParaRPr lang="en-IN" sz="7200" u="none" strike="noStrike" dirty="0">
              <a:effectLst/>
              <a:latin typeface="Arial" panose="020B0604020202020204" pitchFamily="34" charset="0"/>
              <a:ea typeface="Arial" panose="020B0604020202020204" pitchFamily="34" charset="0"/>
            </a:endParaRPr>
          </a:p>
          <a:p>
            <a:pPr marL="457200">
              <a:lnSpc>
                <a:spcPct val="115000"/>
              </a:lnSpc>
            </a:pPr>
            <a:r>
              <a:rPr lang="en-IN" sz="7200" dirty="0">
                <a:effectLst/>
                <a:latin typeface="Arial" panose="020B0604020202020204" pitchFamily="34" charset="0"/>
                <a:ea typeface="Arial" panose="020B0604020202020204" pitchFamily="34" charset="0"/>
              </a:rPr>
              <a:t> </a:t>
            </a:r>
          </a:p>
          <a:p>
            <a:pPr marL="742950" lvl="1" indent="-285750">
              <a:lnSpc>
                <a:spcPct val="115000"/>
              </a:lnSpc>
              <a:buFont typeface="Arial" panose="020B0604020202020204" pitchFamily="34" charset="0"/>
              <a:buChar char="○"/>
            </a:pPr>
            <a:r>
              <a:rPr lang="en-IN" sz="7200" u="none" strike="noStrike" dirty="0">
                <a:effectLst/>
                <a:latin typeface="Arial" panose="020B0604020202020204" pitchFamily="34" charset="0"/>
                <a:ea typeface="Arial" panose="020B0604020202020204" pitchFamily="34" charset="0"/>
              </a:rPr>
              <a:t>Step 1: start : sign up/log in </a:t>
            </a:r>
          </a:p>
          <a:p>
            <a:pPr marL="742950" lvl="1" indent="-285750">
              <a:lnSpc>
                <a:spcPct val="115000"/>
              </a:lnSpc>
              <a:buFont typeface="Arial" panose="020B0604020202020204" pitchFamily="34" charset="0"/>
              <a:buChar char="○"/>
            </a:pPr>
            <a:r>
              <a:rPr lang="en-IN" sz="7200" u="none" strike="noStrike" dirty="0">
                <a:effectLst/>
                <a:latin typeface="Arial" panose="020B0604020202020204" pitchFamily="34" charset="0"/>
                <a:ea typeface="Arial" panose="020B0604020202020204" pitchFamily="34" charset="0"/>
              </a:rPr>
              <a:t>Step 2: input: Add courses &amp;tasks .</a:t>
            </a:r>
          </a:p>
          <a:p>
            <a:pPr marL="742950" lvl="1" indent="-285750">
              <a:lnSpc>
                <a:spcPct val="115000"/>
              </a:lnSpc>
              <a:buFont typeface="Arial" panose="020B0604020202020204" pitchFamily="34" charset="0"/>
              <a:buChar char="○"/>
            </a:pPr>
            <a:r>
              <a:rPr lang="en-IN" sz="7200" u="none" strike="noStrike" dirty="0">
                <a:effectLst/>
                <a:latin typeface="Arial" panose="020B0604020202020204" pitchFamily="34" charset="0"/>
                <a:ea typeface="Arial" panose="020B0604020202020204" pitchFamily="34" charset="0"/>
              </a:rPr>
              <a:t>Step 3: </a:t>
            </a:r>
            <a:r>
              <a:rPr lang="en-IN" sz="7200" u="none" strike="noStrike" dirty="0" err="1">
                <a:effectLst/>
                <a:latin typeface="Arial" panose="020B0604020202020204" pitchFamily="34" charset="0"/>
                <a:ea typeface="Arial" panose="020B0604020202020204" pitchFamily="34" charset="0"/>
              </a:rPr>
              <a:t>Schedule:Get</a:t>
            </a:r>
            <a:r>
              <a:rPr lang="en-IN" sz="7200" u="none" strike="noStrike" dirty="0">
                <a:effectLst/>
                <a:latin typeface="Arial" panose="020B0604020202020204" pitchFamily="34" charset="0"/>
                <a:ea typeface="Arial" panose="020B0604020202020204" pitchFamily="34" charset="0"/>
              </a:rPr>
              <a:t> a study plan </a:t>
            </a:r>
          </a:p>
          <a:p>
            <a:pPr marL="742950" lvl="1" indent="-285750">
              <a:lnSpc>
                <a:spcPct val="115000"/>
              </a:lnSpc>
              <a:buFont typeface="Arial" panose="020B0604020202020204" pitchFamily="34" charset="0"/>
              <a:buChar char="○"/>
            </a:pPr>
            <a:r>
              <a:rPr lang="en-IN" sz="7200" u="none" strike="noStrike" dirty="0">
                <a:effectLst/>
                <a:latin typeface="Arial" panose="020B0604020202020204" pitchFamily="34" charset="0"/>
                <a:ea typeface="Arial" panose="020B0604020202020204" pitchFamily="34" charset="0"/>
              </a:rPr>
              <a:t>Step 4:Track </a:t>
            </a:r>
            <a:r>
              <a:rPr lang="en-IN" sz="7200" u="none" strike="noStrike" dirty="0" err="1">
                <a:effectLst/>
                <a:latin typeface="Arial" panose="020B0604020202020204" pitchFamily="34" charset="0"/>
                <a:ea typeface="Arial" panose="020B0604020202020204" pitchFamily="34" charset="0"/>
              </a:rPr>
              <a:t>mointor</a:t>
            </a:r>
            <a:r>
              <a:rPr lang="en-IN" sz="7200" u="none" strike="noStrike" dirty="0">
                <a:effectLst/>
                <a:latin typeface="Arial" panose="020B0604020202020204" pitchFamily="34" charset="0"/>
                <a:ea typeface="Arial" panose="020B0604020202020204" pitchFamily="34" charset="0"/>
              </a:rPr>
              <a:t> progress</a:t>
            </a:r>
          </a:p>
          <a:p>
            <a:pPr marL="0" lvl="0" indent="0">
              <a:lnSpc>
                <a:spcPct val="115000"/>
              </a:lnSpc>
              <a:buNone/>
            </a:pPr>
            <a:r>
              <a:rPr lang="en-IN" sz="7200" b="1" u="none" strike="noStrike" dirty="0">
                <a:effectLst/>
                <a:latin typeface="Arial" panose="020B0604020202020204" pitchFamily="34" charset="0"/>
                <a:ea typeface="Arial" panose="020B0604020202020204" pitchFamily="34" charset="0"/>
              </a:rPr>
              <a:t>3.  UI/UX Considerations:</a:t>
            </a:r>
            <a:br>
              <a:rPr lang="en-IN" sz="7200" b="1" u="none" strike="noStrike" dirty="0">
                <a:effectLst/>
                <a:latin typeface="Arial" panose="020B0604020202020204" pitchFamily="34" charset="0"/>
                <a:ea typeface="Arial" panose="020B0604020202020204" pitchFamily="34" charset="0"/>
              </a:rPr>
            </a:br>
            <a:endParaRPr lang="en-IN" sz="7200" u="none" strike="noStrike" dirty="0">
              <a:effectLst/>
              <a:latin typeface="Arial" panose="020B0604020202020204" pitchFamily="34" charset="0"/>
              <a:ea typeface="Arial" panose="020B0604020202020204" pitchFamily="34" charset="0"/>
            </a:endParaRPr>
          </a:p>
          <a:p>
            <a:pPr marL="742950" lvl="1" indent="-285750">
              <a:lnSpc>
                <a:spcPct val="115000"/>
              </a:lnSpc>
              <a:buFont typeface="Arial" panose="020B0604020202020204" pitchFamily="34" charset="0"/>
              <a:buChar char="○"/>
            </a:pPr>
            <a:r>
              <a:rPr lang="en-IN" sz="7200" b="1" u="none" strike="noStrike" dirty="0">
                <a:effectLst/>
                <a:latin typeface="Arial" panose="020B0604020202020204" pitchFamily="34" charset="0"/>
                <a:ea typeface="Arial" panose="020B0604020202020204" pitchFamily="34" charset="0"/>
              </a:rPr>
              <a:t>Clarity &amp; Simplicity </a:t>
            </a:r>
            <a:endParaRPr lang="en-IN" sz="7200" u="none" strike="noStrike" dirty="0">
              <a:effectLst/>
              <a:latin typeface="Arial" panose="020B0604020202020204" pitchFamily="34" charset="0"/>
              <a:ea typeface="Arial" panose="020B0604020202020204" pitchFamily="34" charset="0"/>
            </a:endParaRPr>
          </a:p>
          <a:p>
            <a:pPr marL="742950" lvl="1" indent="-285750">
              <a:lnSpc>
                <a:spcPct val="115000"/>
              </a:lnSpc>
              <a:buFont typeface="Arial" panose="020B0604020202020204" pitchFamily="34" charset="0"/>
              <a:buChar char="○"/>
            </a:pPr>
            <a:r>
              <a:rPr lang="en-IN" sz="7200" b="1" u="none" strike="noStrike" dirty="0">
                <a:effectLst/>
                <a:latin typeface="Arial" panose="020B0604020202020204" pitchFamily="34" charset="0"/>
                <a:ea typeface="Arial" panose="020B0604020202020204" pitchFamily="34" charset="0"/>
              </a:rPr>
              <a:t>Goal: Tailored experience for each user. </a:t>
            </a:r>
            <a:endParaRPr lang="en-IN" sz="7200" u="none" strike="noStrike" dirty="0">
              <a:effectLst/>
              <a:latin typeface="Arial" panose="020B0604020202020204" pitchFamily="34" charset="0"/>
              <a:ea typeface="Arial" panose="020B0604020202020204" pitchFamily="34" charset="0"/>
            </a:endParaRPr>
          </a:p>
          <a:p>
            <a:pPr marL="742950" lvl="1" indent="-285750">
              <a:lnSpc>
                <a:spcPct val="115000"/>
              </a:lnSpc>
              <a:spcAft>
                <a:spcPts val="1200"/>
              </a:spcAft>
              <a:buFont typeface="Arial" panose="020B0604020202020204" pitchFamily="34" charset="0"/>
              <a:buChar char="○"/>
            </a:pPr>
            <a:r>
              <a:rPr lang="en-IN" sz="7200" b="1" u="none" strike="noStrike" dirty="0">
                <a:effectLst/>
                <a:latin typeface="Arial" panose="020B0604020202020204" pitchFamily="34" charset="0"/>
                <a:ea typeface="Arial" panose="020B0604020202020204" pitchFamily="34" charset="0"/>
              </a:rPr>
              <a:t>Aspects: Easy navigation ,quick task entry ,automated suggestions. </a:t>
            </a:r>
            <a:endParaRPr lang="en-IN" sz="7200" u="none" strike="noStrike" dirty="0">
              <a:effectLst/>
              <a:latin typeface="Arial" panose="020B0604020202020204" pitchFamily="34" charset="0"/>
              <a:ea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4ADD4C09-E9BD-376C-6770-DCB5602031AD}"/>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49068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C45A-1D40-78CE-AD6B-8048AB3D159D}"/>
              </a:ext>
            </a:extLst>
          </p:cNvPr>
          <p:cNvSpPr>
            <a:spLocks noGrp="1"/>
          </p:cNvSpPr>
          <p:nvPr>
            <p:ph type="title"/>
          </p:nvPr>
        </p:nvSpPr>
        <p:spPr>
          <a:xfrm>
            <a:off x="3460565" y="-1759975"/>
            <a:ext cx="7965461" cy="4807975"/>
          </a:xfrm>
        </p:spPr>
        <p:txBody>
          <a:bodyPr/>
          <a:lstStyle/>
          <a:p>
            <a:pPr>
              <a:lnSpc>
                <a:spcPct val="115000"/>
              </a:lnSpc>
              <a:spcBef>
                <a:spcPts val="1400"/>
              </a:spcBef>
              <a:spcAft>
                <a:spcPts val="400"/>
              </a:spcAft>
            </a:pPr>
            <a:r>
              <a:rPr lang="en-IN" sz="2800" b="1" dirty="0">
                <a:effectLst/>
                <a:latin typeface="Arial" panose="020B0604020202020204" pitchFamily="34" charset="0"/>
              </a:rPr>
              <a:t>Phase-4: Project Planning (Agile Methodologies)</a:t>
            </a:r>
            <a:br>
              <a:rPr lang="en-IN" sz="2800" b="1" dirty="0">
                <a:effectLst/>
                <a:latin typeface="Arial" panose="020B0604020202020204" pitchFamily="34" charset="0"/>
              </a:rPr>
            </a:br>
            <a:r>
              <a:rPr lang="en-IN" sz="1400" b="1" dirty="0">
                <a:solidFill>
                  <a:srgbClr val="000000"/>
                </a:solidFill>
                <a:effectLst/>
                <a:latin typeface="Arial" panose="020B0604020202020204" pitchFamily="34" charset="0"/>
              </a:rPr>
              <a:t>Objective:</a:t>
            </a:r>
            <a:br>
              <a:rPr lang="en-IN" sz="1400" b="1" dirty="0">
                <a:solidFill>
                  <a:srgbClr val="434343"/>
                </a:solidFill>
                <a:effectLst/>
                <a:latin typeface="Arial" panose="020B0604020202020204" pitchFamily="34" charset="0"/>
              </a:rPr>
            </a:br>
            <a:r>
              <a:rPr lang="en-IN" sz="1400" dirty="0">
                <a:effectLst/>
                <a:latin typeface="Arial" panose="020B0604020202020204" pitchFamily="34" charset="0"/>
                <a:ea typeface="Arial" panose="020B0604020202020204" pitchFamily="34" charset="0"/>
              </a:rPr>
              <a:t>Break down development tasks for efficient completion.</a:t>
            </a:r>
            <a:br>
              <a:rPr lang="en-IN" sz="1400" dirty="0">
                <a:effectLst/>
                <a:latin typeface="Arial" panose="020B0604020202020204" pitchFamily="34" charset="0"/>
                <a:ea typeface="Arial" panose="020B0604020202020204" pitchFamily="34" charset="0"/>
              </a:rPr>
            </a:br>
            <a:br>
              <a:rPr lang="en-IN" sz="1400" b="1" dirty="0">
                <a:effectLst/>
                <a:latin typeface="Arial" panose="020B0604020202020204" pitchFamily="34" charset="0"/>
              </a:rPr>
            </a:br>
            <a:endParaRPr lang="en-IN" sz="1400" dirty="0"/>
          </a:p>
        </p:txBody>
      </p:sp>
      <p:pic>
        <p:nvPicPr>
          <p:cNvPr id="6" name="Content Placeholder 5">
            <a:extLst>
              <a:ext uri="{FF2B5EF4-FFF2-40B4-BE49-F238E27FC236}">
                <a16:creationId xmlns:a16="http://schemas.microsoft.com/office/drawing/2014/main" id="{EE2B49EE-7A3F-9EE2-01CE-FB34B1CA3406}"/>
              </a:ext>
            </a:extLst>
          </p:cNvPr>
          <p:cNvPicPr>
            <a:picLocks noGrp="1" noChangeAspect="1"/>
          </p:cNvPicPr>
          <p:nvPr>
            <p:ph sz="half" idx="2"/>
          </p:nvPr>
        </p:nvPicPr>
        <p:blipFill>
          <a:blip r:embed="rId2"/>
          <a:stretch>
            <a:fillRect/>
          </a:stretch>
        </p:blipFill>
        <p:spPr>
          <a:xfrm>
            <a:off x="3461538" y="2694040"/>
            <a:ext cx="7964488" cy="2084438"/>
          </a:xfrm>
        </p:spPr>
      </p:pic>
      <p:sp>
        <p:nvSpPr>
          <p:cNvPr id="4" name="Slide Number Placeholder 3">
            <a:extLst>
              <a:ext uri="{FF2B5EF4-FFF2-40B4-BE49-F238E27FC236}">
                <a16:creationId xmlns:a16="http://schemas.microsoft.com/office/drawing/2014/main" id="{B90F2028-3D93-9CE9-CC47-92AEE6DBE620}"/>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40046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88FD5-9219-72A2-CE36-9F62F7E8C9D2}"/>
              </a:ext>
            </a:extLst>
          </p:cNvPr>
          <p:cNvSpPr>
            <a:spLocks noGrp="1"/>
          </p:cNvSpPr>
          <p:nvPr>
            <p:ph idx="13"/>
          </p:nvPr>
        </p:nvSpPr>
        <p:spPr>
          <a:xfrm>
            <a:off x="914400" y="928688"/>
            <a:ext cx="6903076" cy="5124921"/>
          </a:xfrm>
        </p:spPr>
        <p:txBody>
          <a:bodyPr/>
          <a:lstStyle/>
          <a:p>
            <a:pPr indent="-6350">
              <a:lnSpc>
                <a:spcPct val="107000"/>
              </a:lnSpc>
              <a:spcAft>
                <a:spcPts val="1505"/>
              </a:spcAft>
            </a:pPr>
            <a:r>
              <a:rPr lang="en-IN" b="1" kern="100" dirty="0">
                <a:solidFill>
                  <a:srgbClr val="000000"/>
                </a:solidFill>
                <a:effectLst/>
                <a:latin typeface="Arial" panose="020B0604020202020204" pitchFamily="34" charset="0"/>
                <a:ea typeface="Arial" panose="020B0604020202020204" pitchFamily="34" charset="0"/>
              </a:rPr>
              <a:t>Sprint Planning with Priorities </a:t>
            </a:r>
            <a:endParaRPr lang="en-IN" kern="100" dirty="0">
              <a:solidFill>
                <a:srgbClr val="000000"/>
              </a:solidFill>
              <a:effectLst/>
              <a:latin typeface="Calibri" panose="020F0502020204030204" pitchFamily="34" charset="0"/>
              <a:ea typeface="Calibri" panose="020F0502020204030204" pitchFamily="34" charset="0"/>
            </a:endParaRPr>
          </a:p>
          <a:p>
            <a:pPr indent="-6350">
              <a:lnSpc>
                <a:spcPct val="107000"/>
              </a:lnSpc>
              <a:spcAft>
                <a:spcPts val="1325"/>
              </a:spcAft>
            </a:pPr>
            <a:r>
              <a:rPr lang="en-IN" b="1" kern="100" dirty="0">
                <a:solidFill>
                  <a:srgbClr val="000000"/>
                </a:solidFill>
                <a:effectLst/>
                <a:latin typeface="Arial" panose="020B0604020202020204" pitchFamily="34" charset="0"/>
                <a:ea typeface="Arial" panose="020B0604020202020204" pitchFamily="34" charset="0"/>
              </a:rPr>
              <a:t>Sprint 1 – Setup &amp; Integration (Day 1) </a:t>
            </a:r>
            <a:endParaRPr lang="en-IN" kern="100" dirty="0">
              <a:solidFill>
                <a:srgbClr val="000000"/>
              </a:solidFill>
              <a:effectLst/>
              <a:latin typeface="Calibri" panose="020F0502020204030204" pitchFamily="34" charset="0"/>
              <a:ea typeface="Calibri" panose="020F0502020204030204" pitchFamily="34" charset="0"/>
            </a:endParaRPr>
          </a:p>
          <a:p>
            <a:pPr marL="6350" marR="8255" indent="-6350">
              <a:lnSpc>
                <a:spcPct val="111000"/>
              </a:lnSpc>
              <a:spcAft>
                <a:spcPts val="210"/>
              </a:spcAft>
            </a:pPr>
            <a:r>
              <a:rPr lang="en-IN" kern="100" dirty="0">
                <a:solidFill>
                  <a:srgbClr val="000000"/>
                </a:solidFill>
                <a:effectLst/>
                <a:latin typeface="Arial" panose="020B0604020202020204" pitchFamily="34" charset="0"/>
                <a:ea typeface="Arial" panose="020B0604020202020204" pitchFamily="34" charset="0"/>
              </a:rPr>
              <a:t> </a:t>
            </a:r>
            <a:r>
              <a:rPr lang="en-IN" b="1" kern="100" dirty="0">
                <a:solidFill>
                  <a:srgbClr val="000000"/>
                </a:solidFill>
                <a:effectLst/>
                <a:latin typeface="Arial" panose="020B0604020202020204" pitchFamily="34" charset="0"/>
                <a:ea typeface="Arial" panose="020B0604020202020204" pitchFamily="34" charset="0"/>
              </a:rPr>
              <a:t>(</a:t>
            </a:r>
            <a:r>
              <a:rPr lang="en-IN" kern="100" dirty="0">
                <a:solidFill>
                  <a:srgbClr val="000000"/>
                </a:solidFill>
                <a:effectLst/>
                <a:latin typeface="Calibri" panose="020F0502020204030204" pitchFamily="34" charset="0"/>
                <a:ea typeface="Calibri" panose="020F0502020204030204" pitchFamily="34" charset="0"/>
              </a:rPr>
              <a:t>🔴</a:t>
            </a:r>
            <a:r>
              <a:rPr lang="en-IN" b="1" kern="100" dirty="0">
                <a:solidFill>
                  <a:srgbClr val="000000"/>
                </a:solidFill>
                <a:effectLst/>
                <a:latin typeface="Arial" panose="020B0604020202020204" pitchFamily="34" charset="0"/>
                <a:ea typeface="Arial" panose="020B0604020202020204" pitchFamily="34" charset="0"/>
              </a:rPr>
              <a:t> High Priority)</a:t>
            </a:r>
            <a:r>
              <a:rPr lang="en-IN" kern="100" dirty="0">
                <a:solidFill>
                  <a:srgbClr val="000000"/>
                </a:solidFill>
                <a:effectLst/>
                <a:latin typeface="Arial" panose="020B0604020202020204" pitchFamily="34" charset="0"/>
                <a:ea typeface="Arial" panose="020B0604020202020204" pitchFamily="34" charset="0"/>
              </a:rPr>
              <a:t> Set up the </a:t>
            </a:r>
            <a:r>
              <a:rPr lang="en-IN" b="1" kern="100" dirty="0">
                <a:solidFill>
                  <a:srgbClr val="000000"/>
                </a:solidFill>
                <a:effectLst/>
                <a:latin typeface="Arial" panose="020B0604020202020204" pitchFamily="34" charset="0"/>
                <a:ea typeface="Arial" panose="020B0604020202020204" pitchFamily="34" charset="0"/>
              </a:rPr>
              <a:t>environment</a:t>
            </a:r>
            <a:r>
              <a:rPr lang="en-IN" kern="100" dirty="0">
                <a:solidFill>
                  <a:srgbClr val="000000"/>
                </a:solidFill>
                <a:effectLst/>
                <a:latin typeface="Arial" panose="020B0604020202020204" pitchFamily="34" charset="0"/>
                <a:ea typeface="Arial" panose="020B0604020202020204" pitchFamily="34" charset="0"/>
              </a:rPr>
              <a:t> &amp; install dependencies. </a:t>
            </a:r>
            <a:endParaRPr lang="en-IN" kern="100" dirty="0">
              <a:solidFill>
                <a:srgbClr val="000000"/>
              </a:solidFill>
              <a:effectLst/>
              <a:latin typeface="Calibri" panose="020F0502020204030204" pitchFamily="34" charset="0"/>
              <a:ea typeface="Calibri" panose="020F0502020204030204" pitchFamily="34" charset="0"/>
            </a:endParaRPr>
          </a:p>
          <a:p>
            <a:pPr marL="6350" indent="-6350" algn="just">
              <a:lnSpc>
                <a:spcPct val="111000"/>
              </a:lnSpc>
              <a:spcAft>
                <a:spcPts val="210"/>
              </a:spcAft>
            </a:pPr>
            <a:r>
              <a:rPr lang="en-IN" kern="100" dirty="0">
                <a:solidFill>
                  <a:srgbClr val="000000"/>
                </a:solidFill>
                <a:effectLst/>
                <a:latin typeface="Arial" panose="020B0604020202020204" pitchFamily="34" charset="0"/>
                <a:ea typeface="Arial" panose="020B0604020202020204" pitchFamily="34" charset="0"/>
              </a:rPr>
              <a:t> </a:t>
            </a:r>
            <a:r>
              <a:rPr lang="en-IN" b="1" kern="100" dirty="0">
                <a:solidFill>
                  <a:srgbClr val="000000"/>
                </a:solidFill>
                <a:effectLst/>
                <a:latin typeface="Arial" panose="020B0604020202020204" pitchFamily="34" charset="0"/>
                <a:ea typeface="Arial" panose="020B0604020202020204" pitchFamily="34" charset="0"/>
              </a:rPr>
              <a:t>(</a:t>
            </a:r>
            <a:r>
              <a:rPr lang="en-IN" kern="100" dirty="0">
                <a:solidFill>
                  <a:srgbClr val="000000"/>
                </a:solidFill>
                <a:effectLst/>
                <a:latin typeface="Calibri" panose="020F0502020204030204" pitchFamily="34" charset="0"/>
                <a:ea typeface="Calibri" panose="020F0502020204030204" pitchFamily="34" charset="0"/>
              </a:rPr>
              <a:t>🔴</a:t>
            </a:r>
            <a:r>
              <a:rPr lang="en-IN" b="1" kern="100" dirty="0">
                <a:solidFill>
                  <a:srgbClr val="000000"/>
                </a:solidFill>
                <a:effectLst/>
                <a:latin typeface="Arial" panose="020B0604020202020204" pitchFamily="34" charset="0"/>
                <a:ea typeface="Arial" panose="020B0604020202020204" pitchFamily="34" charset="0"/>
              </a:rPr>
              <a:t> High Priority)</a:t>
            </a:r>
            <a:r>
              <a:rPr lang="en-IN" kern="100" dirty="0">
                <a:solidFill>
                  <a:srgbClr val="000000"/>
                </a:solidFill>
                <a:effectLst/>
                <a:latin typeface="Arial" panose="020B0604020202020204" pitchFamily="34" charset="0"/>
                <a:ea typeface="Arial" panose="020B0604020202020204" pitchFamily="34" charset="0"/>
              </a:rPr>
              <a:t> Integrate </a:t>
            </a:r>
            <a:r>
              <a:rPr lang="en-IN" b="1" kern="100" dirty="0">
                <a:solidFill>
                  <a:srgbClr val="000000"/>
                </a:solidFill>
                <a:effectLst/>
                <a:latin typeface="Arial" panose="020B0604020202020204" pitchFamily="34" charset="0"/>
                <a:ea typeface="Arial" panose="020B0604020202020204" pitchFamily="34" charset="0"/>
              </a:rPr>
              <a:t>Google Gemini API</a:t>
            </a:r>
            <a:r>
              <a:rPr lang="en-IN" kern="100" dirty="0">
                <a:solidFill>
                  <a:srgbClr val="000000"/>
                </a:solidFill>
                <a:effectLst/>
                <a:latin typeface="Arial" panose="020B0604020202020204" pitchFamily="34" charset="0"/>
                <a:ea typeface="Arial" panose="020B0604020202020204" pitchFamily="34" charset="0"/>
              </a:rPr>
              <a:t>. </a:t>
            </a:r>
            <a:endParaRPr lang="en-IN" kern="100" dirty="0">
              <a:solidFill>
                <a:srgbClr val="000000"/>
              </a:solidFill>
              <a:effectLst/>
              <a:latin typeface="Calibri" panose="020F0502020204030204" pitchFamily="34" charset="0"/>
              <a:ea typeface="Calibri" panose="020F0502020204030204" pitchFamily="34" charset="0"/>
            </a:endParaRPr>
          </a:p>
          <a:p>
            <a:pPr marL="6350" indent="-6350" algn="just">
              <a:lnSpc>
                <a:spcPct val="111000"/>
              </a:lnSpc>
              <a:spcAft>
                <a:spcPts val="1590"/>
              </a:spcAft>
            </a:pPr>
            <a:r>
              <a:rPr lang="en-IN" kern="100" dirty="0">
                <a:solidFill>
                  <a:srgbClr val="000000"/>
                </a:solidFill>
                <a:effectLst/>
                <a:latin typeface="Arial" panose="020B0604020202020204" pitchFamily="34" charset="0"/>
                <a:ea typeface="Arial" panose="020B0604020202020204" pitchFamily="34" charset="0"/>
              </a:rPr>
              <a:t> </a:t>
            </a:r>
            <a:r>
              <a:rPr lang="en-IN" b="1" kern="100" dirty="0">
                <a:solidFill>
                  <a:srgbClr val="000000"/>
                </a:solidFill>
                <a:effectLst/>
                <a:latin typeface="Arial" panose="020B0604020202020204" pitchFamily="34" charset="0"/>
                <a:ea typeface="Arial" panose="020B0604020202020204" pitchFamily="34" charset="0"/>
              </a:rPr>
              <a:t>(</a:t>
            </a:r>
            <a:r>
              <a:rPr lang="en-IN" kern="100" dirty="0">
                <a:solidFill>
                  <a:srgbClr val="000000"/>
                </a:solidFill>
                <a:effectLst/>
                <a:latin typeface="Calibri" panose="020F0502020204030204" pitchFamily="34" charset="0"/>
                <a:ea typeface="Calibri" panose="020F0502020204030204" pitchFamily="34" charset="0"/>
              </a:rPr>
              <a:t>🟡</a:t>
            </a:r>
            <a:r>
              <a:rPr lang="en-IN" b="1" kern="100" dirty="0">
                <a:solidFill>
                  <a:srgbClr val="000000"/>
                </a:solidFill>
                <a:effectLst/>
                <a:latin typeface="Arial" panose="020B0604020202020204" pitchFamily="34" charset="0"/>
                <a:ea typeface="Arial" panose="020B0604020202020204" pitchFamily="34" charset="0"/>
              </a:rPr>
              <a:t> Medium Priority)</a:t>
            </a:r>
            <a:r>
              <a:rPr lang="en-IN" kern="100" dirty="0">
                <a:solidFill>
                  <a:srgbClr val="000000"/>
                </a:solidFill>
                <a:effectLst/>
                <a:latin typeface="Arial" panose="020B0604020202020204" pitchFamily="34" charset="0"/>
                <a:ea typeface="Arial" panose="020B0604020202020204" pitchFamily="34" charset="0"/>
              </a:rPr>
              <a:t> Build a </a:t>
            </a:r>
            <a:r>
              <a:rPr lang="en-IN" b="1" kern="100" dirty="0">
                <a:solidFill>
                  <a:srgbClr val="000000"/>
                </a:solidFill>
                <a:effectLst/>
                <a:latin typeface="Arial" panose="020B0604020202020204" pitchFamily="34" charset="0"/>
                <a:ea typeface="Arial" panose="020B0604020202020204" pitchFamily="34" charset="0"/>
              </a:rPr>
              <a:t>basic UI with input fields</a:t>
            </a:r>
            <a:r>
              <a:rPr lang="en-IN" kern="100" dirty="0">
                <a:solidFill>
                  <a:srgbClr val="000000"/>
                </a:solidFill>
                <a:effectLst/>
                <a:latin typeface="Arial" panose="020B0604020202020204" pitchFamily="34" charset="0"/>
                <a:ea typeface="Arial" panose="020B0604020202020204" pitchFamily="34" charset="0"/>
              </a:rPr>
              <a:t>. </a:t>
            </a:r>
            <a:endParaRPr lang="en-IN" kern="1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5" name="Slide Number Placeholder 4">
            <a:extLst>
              <a:ext uri="{FF2B5EF4-FFF2-40B4-BE49-F238E27FC236}">
                <a16:creationId xmlns:a16="http://schemas.microsoft.com/office/drawing/2014/main" id="{5A38404B-F8F5-FE79-278E-D266A24E4064}"/>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31979327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TM10001114[[fn=Gallery]]</Template>
  <TotalTime>152</TotalTime>
  <Words>693</Words>
  <Application>Microsoft Office PowerPoint</Application>
  <PresentationFormat>Widescreen</PresentationFormat>
  <Paragraphs>78</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Gallery</vt:lpstr>
      <vt:lpstr>AI  Study Planner                                                          mindspark:                                                      Poloju Sriusha                                                            Sriramula Geetha                                                              Pabbathi Upender  </vt:lpstr>
      <vt:lpstr>agenda</vt:lpstr>
      <vt:lpstr>Introduction  An AI Study Planner is a smart tool designed to help you organize  and manage your study schedule more efficiently. Using artificial  intelligence, it creates personalized study plans based on your  goals, preferences, and available time. The AI can suggest the  best times for studying, recommend resources, and even remind  you of upcoming tasks or deadlines. By using this planner, you can  stay on track with your learning, improve time management, and  reduce stress while preparing for exams or completing assignments.  It’s like having a personal study assistant right at your fingertips! </vt:lpstr>
      <vt:lpstr>Phase-1: Brainstorming &amp; Ideation </vt:lpstr>
      <vt:lpstr> Phase-2: Requirement Analysis </vt:lpstr>
      <vt:lpstr>Phase-3: Project Design  Objective: Develop the architecture and user flow of the application. </vt:lpstr>
      <vt:lpstr>PowerPoint Presentation</vt:lpstr>
      <vt:lpstr>Phase-4: Project Planning (Agile Methodologies) Objective: Break down development tasks for efficient completion.  </vt:lpstr>
      <vt:lpstr>PowerPoint Presentation</vt:lpstr>
      <vt:lpstr>PowerPoint Presentation</vt:lpstr>
      <vt:lpstr>Phase-6: Functional &amp; Performance Testing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upender pabbathi</dc:creator>
  <cp:lastModifiedBy>sri usha</cp:lastModifiedBy>
  <cp:revision>2</cp:revision>
  <dcterms:created xsi:type="dcterms:W3CDTF">2025-02-01T06:52:47Z</dcterms:created>
  <dcterms:modified xsi:type="dcterms:W3CDTF">2025-02-01T10:06:16Z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