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6" r:id="rId8"/>
    <p:sldId id="268" r:id="rId9"/>
    <p:sldId id="261" r:id="rId10"/>
    <p:sldId id="271" r:id="rId11"/>
    <p:sldId id="267" r:id="rId12"/>
    <p:sldId id="265" r:id="rId13"/>
    <p:sldId id="262"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0" d="100"/>
          <a:sy n="80" d="100"/>
        </p:scale>
        <p:origin x="7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A1C50-F6D0-4BC7-BB0A-C0E8DDFE34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907679-2197-4289-9322-4FF08A955A8C}">
      <dgm:prSet/>
      <dgm:spPr/>
      <dgm:t>
        <a:bodyPr/>
        <a:lstStyle/>
        <a:p>
          <a:pPr>
            <a:lnSpc>
              <a:spcPct val="100000"/>
            </a:lnSpc>
          </a:pPr>
          <a:r>
            <a:rPr lang="en-US"/>
            <a:t>To compute the limiting probability vector a.k.a the stationary distribution which tell us the long term probability distribution of our markov states.</a:t>
          </a:r>
        </a:p>
      </dgm:t>
    </dgm:pt>
    <dgm:pt modelId="{0DFDA81E-9985-4739-A1AF-3206E947770A}" type="parTrans" cxnId="{DB3358F9-4684-4C7E-A633-632009DD212C}">
      <dgm:prSet/>
      <dgm:spPr/>
      <dgm:t>
        <a:bodyPr/>
        <a:lstStyle/>
        <a:p>
          <a:endParaRPr lang="en-US"/>
        </a:p>
      </dgm:t>
    </dgm:pt>
    <dgm:pt modelId="{C8F587E4-7681-4B9F-9B67-552A2E77E2EB}" type="sibTrans" cxnId="{DB3358F9-4684-4C7E-A633-632009DD212C}">
      <dgm:prSet/>
      <dgm:spPr/>
      <dgm:t>
        <a:bodyPr/>
        <a:lstStyle/>
        <a:p>
          <a:endParaRPr lang="en-US"/>
        </a:p>
      </dgm:t>
    </dgm:pt>
    <dgm:pt modelId="{FE385604-AF89-4952-B25E-FDE4BA8254A7}">
      <dgm:prSet/>
      <dgm:spPr/>
      <dgm:t>
        <a:bodyPr/>
        <a:lstStyle/>
        <a:p>
          <a:pPr>
            <a:lnSpc>
              <a:spcPct val="100000"/>
            </a:lnSpc>
          </a:pPr>
          <a:r>
            <a:rPr lang="en-US"/>
            <a:t>Let W be the stationary vector </a:t>
          </a:r>
        </a:p>
      </dgm:t>
    </dgm:pt>
    <dgm:pt modelId="{D8DA01E1-F4CE-45FF-B65D-7ACCE0A7E09A}" type="parTrans" cxnId="{19AECDA3-3B3C-4C0F-823A-537C35F5BCC2}">
      <dgm:prSet/>
      <dgm:spPr/>
      <dgm:t>
        <a:bodyPr/>
        <a:lstStyle/>
        <a:p>
          <a:endParaRPr lang="en-US"/>
        </a:p>
      </dgm:t>
    </dgm:pt>
    <dgm:pt modelId="{279D8C28-150A-4E05-A002-B5F23A59CE6D}" type="sibTrans" cxnId="{19AECDA3-3B3C-4C0F-823A-537C35F5BCC2}">
      <dgm:prSet/>
      <dgm:spPr/>
      <dgm:t>
        <a:bodyPr/>
        <a:lstStyle/>
        <a:p>
          <a:endParaRPr lang="en-US"/>
        </a:p>
      </dgm:t>
    </dgm:pt>
    <dgm:pt modelId="{B1BBCD75-BF33-4649-9E62-2EF61B86BF2B}">
      <dgm:prSet/>
      <dgm:spPr/>
      <dgm:t>
        <a:bodyPr/>
        <a:lstStyle/>
        <a:p>
          <a:pPr>
            <a:lnSpc>
              <a:spcPct val="100000"/>
            </a:lnSpc>
          </a:pPr>
          <a:r>
            <a:rPr lang="en-US"/>
            <a:t>W=(w1,w2,w3,w4,w5,w6)</a:t>
          </a:r>
        </a:p>
      </dgm:t>
    </dgm:pt>
    <dgm:pt modelId="{AA7A2025-EB82-4A8B-85B7-B6B6CD05ED3E}" type="parTrans" cxnId="{B38C0CA7-8870-4B4B-A12C-B5BCA5798AF0}">
      <dgm:prSet/>
      <dgm:spPr/>
      <dgm:t>
        <a:bodyPr/>
        <a:lstStyle/>
        <a:p>
          <a:endParaRPr lang="en-US"/>
        </a:p>
      </dgm:t>
    </dgm:pt>
    <dgm:pt modelId="{9EA156A1-FF93-4F71-871A-080DD918DF00}" type="sibTrans" cxnId="{B38C0CA7-8870-4B4B-A12C-B5BCA5798AF0}">
      <dgm:prSet/>
      <dgm:spPr/>
      <dgm:t>
        <a:bodyPr/>
        <a:lstStyle/>
        <a:p>
          <a:endParaRPr lang="en-US"/>
        </a:p>
      </dgm:t>
    </dgm:pt>
    <dgm:pt modelId="{C2F6A919-5628-495E-8C56-E8FD9002ABD4}" type="pres">
      <dgm:prSet presAssocID="{8F5A1C50-F6D0-4BC7-BB0A-C0E8DDFE3446}" presName="linear" presStyleCnt="0">
        <dgm:presLayoutVars>
          <dgm:animLvl val="lvl"/>
          <dgm:resizeHandles val="exact"/>
        </dgm:presLayoutVars>
      </dgm:prSet>
      <dgm:spPr/>
    </dgm:pt>
    <dgm:pt modelId="{EE50DC0B-8C0D-44C8-9FDD-867C7ED47B7A}" type="pres">
      <dgm:prSet presAssocID="{8F907679-2197-4289-9322-4FF08A955A8C}" presName="parentText" presStyleLbl="node1" presStyleIdx="0" presStyleCnt="3">
        <dgm:presLayoutVars>
          <dgm:chMax val="0"/>
          <dgm:bulletEnabled val="1"/>
        </dgm:presLayoutVars>
      </dgm:prSet>
      <dgm:spPr/>
    </dgm:pt>
    <dgm:pt modelId="{F8019AB5-E5AF-4302-95D7-52AA7FAAEC71}" type="pres">
      <dgm:prSet presAssocID="{C8F587E4-7681-4B9F-9B67-552A2E77E2EB}" presName="spacer" presStyleCnt="0"/>
      <dgm:spPr/>
    </dgm:pt>
    <dgm:pt modelId="{E5B9AD14-6DFD-4A6D-B7E1-DF1365DC0F33}" type="pres">
      <dgm:prSet presAssocID="{FE385604-AF89-4952-B25E-FDE4BA8254A7}" presName="parentText" presStyleLbl="node1" presStyleIdx="1" presStyleCnt="3">
        <dgm:presLayoutVars>
          <dgm:chMax val="0"/>
          <dgm:bulletEnabled val="1"/>
        </dgm:presLayoutVars>
      </dgm:prSet>
      <dgm:spPr/>
    </dgm:pt>
    <dgm:pt modelId="{E7D6A6A6-2702-4435-B98A-34A1D3836656}" type="pres">
      <dgm:prSet presAssocID="{279D8C28-150A-4E05-A002-B5F23A59CE6D}" presName="spacer" presStyleCnt="0"/>
      <dgm:spPr/>
    </dgm:pt>
    <dgm:pt modelId="{533F8DCD-4B6F-4C6C-AE36-3A9E59836CF0}" type="pres">
      <dgm:prSet presAssocID="{B1BBCD75-BF33-4649-9E62-2EF61B86BF2B}" presName="parentText" presStyleLbl="node1" presStyleIdx="2" presStyleCnt="3">
        <dgm:presLayoutVars>
          <dgm:chMax val="0"/>
          <dgm:bulletEnabled val="1"/>
        </dgm:presLayoutVars>
      </dgm:prSet>
      <dgm:spPr/>
    </dgm:pt>
  </dgm:ptLst>
  <dgm:cxnLst>
    <dgm:cxn modelId="{9A90B712-14AB-40A5-A2D6-C721EC07368D}" type="presOf" srcId="{FE385604-AF89-4952-B25E-FDE4BA8254A7}" destId="{E5B9AD14-6DFD-4A6D-B7E1-DF1365DC0F33}" srcOrd="0" destOrd="0" presId="urn:microsoft.com/office/officeart/2005/8/layout/vList2"/>
    <dgm:cxn modelId="{356CB769-3655-46E9-B136-8805D92E4C13}" type="presOf" srcId="{8F5A1C50-F6D0-4BC7-BB0A-C0E8DDFE3446}" destId="{C2F6A919-5628-495E-8C56-E8FD9002ABD4}" srcOrd="0" destOrd="0" presId="urn:microsoft.com/office/officeart/2005/8/layout/vList2"/>
    <dgm:cxn modelId="{19AECDA3-3B3C-4C0F-823A-537C35F5BCC2}" srcId="{8F5A1C50-F6D0-4BC7-BB0A-C0E8DDFE3446}" destId="{FE385604-AF89-4952-B25E-FDE4BA8254A7}" srcOrd="1" destOrd="0" parTransId="{D8DA01E1-F4CE-45FF-B65D-7ACCE0A7E09A}" sibTransId="{279D8C28-150A-4E05-A002-B5F23A59CE6D}"/>
    <dgm:cxn modelId="{B38C0CA7-8870-4B4B-A12C-B5BCA5798AF0}" srcId="{8F5A1C50-F6D0-4BC7-BB0A-C0E8DDFE3446}" destId="{B1BBCD75-BF33-4649-9E62-2EF61B86BF2B}" srcOrd="2" destOrd="0" parTransId="{AA7A2025-EB82-4A8B-85B7-B6B6CD05ED3E}" sibTransId="{9EA156A1-FF93-4F71-871A-080DD918DF00}"/>
    <dgm:cxn modelId="{DB4FE6B8-03B4-421B-A9CB-D28D11680E8E}" type="presOf" srcId="{8F907679-2197-4289-9322-4FF08A955A8C}" destId="{EE50DC0B-8C0D-44C8-9FDD-867C7ED47B7A}" srcOrd="0" destOrd="0" presId="urn:microsoft.com/office/officeart/2005/8/layout/vList2"/>
    <dgm:cxn modelId="{F94557F9-8407-41EB-B58D-4E29DB52ECD7}" type="presOf" srcId="{B1BBCD75-BF33-4649-9E62-2EF61B86BF2B}" destId="{533F8DCD-4B6F-4C6C-AE36-3A9E59836CF0}" srcOrd="0" destOrd="0" presId="urn:microsoft.com/office/officeart/2005/8/layout/vList2"/>
    <dgm:cxn modelId="{DB3358F9-4684-4C7E-A633-632009DD212C}" srcId="{8F5A1C50-F6D0-4BC7-BB0A-C0E8DDFE3446}" destId="{8F907679-2197-4289-9322-4FF08A955A8C}" srcOrd="0" destOrd="0" parTransId="{0DFDA81E-9985-4739-A1AF-3206E947770A}" sibTransId="{C8F587E4-7681-4B9F-9B67-552A2E77E2EB}"/>
    <dgm:cxn modelId="{8EF84894-89BD-4887-84ED-43CC143A52EA}" type="presParOf" srcId="{C2F6A919-5628-495E-8C56-E8FD9002ABD4}" destId="{EE50DC0B-8C0D-44C8-9FDD-867C7ED47B7A}" srcOrd="0" destOrd="0" presId="urn:microsoft.com/office/officeart/2005/8/layout/vList2"/>
    <dgm:cxn modelId="{C2180033-04AD-4CAE-8FF5-D615B675C2C4}" type="presParOf" srcId="{C2F6A919-5628-495E-8C56-E8FD9002ABD4}" destId="{F8019AB5-E5AF-4302-95D7-52AA7FAAEC71}" srcOrd="1" destOrd="0" presId="urn:microsoft.com/office/officeart/2005/8/layout/vList2"/>
    <dgm:cxn modelId="{9D2E18A1-57CD-465B-A01B-F8FCD7611986}" type="presParOf" srcId="{C2F6A919-5628-495E-8C56-E8FD9002ABD4}" destId="{E5B9AD14-6DFD-4A6D-B7E1-DF1365DC0F33}" srcOrd="2" destOrd="0" presId="urn:microsoft.com/office/officeart/2005/8/layout/vList2"/>
    <dgm:cxn modelId="{24234714-0E14-49EF-9413-7E36AFCC52B7}" type="presParOf" srcId="{C2F6A919-5628-495E-8C56-E8FD9002ABD4}" destId="{E7D6A6A6-2702-4435-B98A-34A1D3836656}" srcOrd="3" destOrd="0" presId="urn:microsoft.com/office/officeart/2005/8/layout/vList2"/>
    <dgm:cxn modelId="{4F26AAD9-65F7-4726-A9E9-124046DE1DD8}" type="presParOf" srcId="{C2F6A919-5628-495E-8C56-E8FD9002ABD4}" destId="{533F8DCD-4B6F-4C6C-AE36-3A9E59836CF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0DC0B-8C0D-44C8-9FDD-867C7ED47B7A}">
      <dsp:nvSpPr>
        <dsp:cNvPr id="0" name=""/>
        <dsp:cNvSpPr/>
      </dsp:nvSpPr>
      <dsp:spPr>
        <a:xfrm>
          <a:off x="0" y="147773"/>
          <a:ext cx="5183188" cy="109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To compute the limiting probability vector a.k.a the stationary distribution which tell us the long term probability distribution of our markov states.</a:t>
          </a:r>
        </a:p>
      </dsp:txBody>
      <dsp:txXfrm>
        <a:off x="53459" y="201232"/>
        <a:ext cx="5076270" cy="988202"/>
      </dsp:txXfrm>
    </dsp:sp>
    <dsp:sp modelId="{E5B9AD14-6DFD-4A6D-B7E1-DF1365DC0F33}">
      <dsp:nvSpPr>
        <dsp:cNvPr id="0" name=""/>
        <dsp:cNvSpPr/>
      </dsp:nvSpPr>
      <dsp:spPr>
        <a:xfrm>
          <a:off x="0" y="1294734"/>
          <a:ext cx="5183188" cy="109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Let W be the stationary vector </a:t>
          </a:r>
        </a:p>
      </dsp:txBody>
      <dsp:txXfrm>
        <a:off x="53459" y="1348193"/>
        <a:ext cx="5076270" cy="988202"/>
      </dsp:txXfrm>
    </dsp:sp>
    <dsp:sp modelId="{533F8DCD-4B6F-4C6C-AE36-3A9E59836CF0}">
      <dsp:nvSpPr>
        <dsp:cNvPr id="0" name=""/>
        <dsp:cNvSpPr/>
      </dsp:nvSpPr>
      <dsp:spPr>
        <a:xfrm>
          <a:off x="0" y="2441694"/>
          <a:ext cx="5183188" cy="109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kern="1200"/>
            <a:t>W=(w1,w2,w3,w4,w5,w6)</a:t>
          </a:r>
        </a:p>
      </dsp:txBody>
      <dsp:txXfrm>
        <a:off x="53459" y="2495153"/>
        <a:ext cx="5076270" cy="9882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6729-19AF-4FA9-8072-CBA3FB060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C95A92-EA01-4F5A-B287-9BDADE75C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75A80D-9EFD-4CCA-AEC5-194C28A3E990}"/>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5" name="Footer Placeholder 4">
            <a:extLst>
              <a:ext uri="{FF2B5EF4-FFF2-40B4-BE49-F238E27FC236}">
                <a16:creationId xmlns:a16="http://schemas.microsoft.com/office/drawing/2014/main" id="{1A6C3B68-4C80-4CF2-9005-1A3DBF2A9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A1D7F-89EC-4F19-BD5A-AFB21D19E0E1}"/>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232074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345A-A05A-4C35-AB36-DF1C0D8098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597F8F-92BB-48EC-85B6-E80359261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11E2F-BD54-4C44-8ABE-077580417A58}"/>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5" name="Footer Placeholder 4">
            <a:extLst>
              <a:ext uri="{FF2B5EF4-FFF2-40B4-BE49-F238E27FC236}">
                <a16:creationId xmlns:a16="http://schemas.microsoft.com/office/drawing/2014/main" id="{DB71E3CD-A51B-43D0-9326-F9DD11E78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1901E-EB8D-4680-8AC2-5DE2A5D38DB4}"/>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101614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99AD1-0291-495F-9CE9-ED3E013118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911B1-AC24-4B43-9892-C56317092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2BD93-9D2E-431F-B7BF-AAE1A40FE72D}"/>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5" name="Footer Placeholder 4">
            <a:extLst>
              <a:ext uri="{FF2B5EF4-FFF2-40B4-BE49-F238E27FC236}">
                <a16:creationId xmlns:a16="http://schemas.microsoft.com/office/drawing/2014/main" id="{132915AA-FE9E-44E0-9359-810AF81C6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37244-ECA2-4C59-8356-B3C349E5CDE4}"/>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345925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E80D-0F55-4B55-9D54-B06E60B2E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CA2A8A-FFE3-42BF-B146-BD8CBFB6C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99F8F-2CD9-485A-9B14-6A0385081362}"/>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5" name="Footer Placeholder 4">
            <a:extLst>
              <a:ext uri="{FF2B5EF4-FFF2-40B4-BE49-F238E27FC236}">
                <a16:creationId xmlns:a16="http://schemas.microsoft.com/office/drawing/2014/main" id="{6FBE21D5-DEED-4C57-9954-05A59AB8E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A15B5-DF3B-4555-912B-FE50AC27D890}"/>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300593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D343-6C37-4E03-BAAB-FD58FAF15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1A31C6-C4BF-4941-9032-AA5DF2556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56263-3DED-4160-9991-7ADCD166B966}"/>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5" name="Footer Placeholder 4">
            <a:extLst>
              <a:ext uri="{FF2B5EF4-FFF2-40B4-BE49-F238E27FC236}">
                <a16:creationId xmlns:a16="http://schemas.microsoft.com/office/drawing/2014/main" id="{C142B6AA-1C1D-4128-B635-344EA1540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13856-3F30-44DC-A4AC-CBC9EA68175F}"/>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389502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A51-1AFC-46B3-A7EE-F73D3CD343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9AEAE3-830D-4EBA-BDE2-9A3A9F229C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FBFEEB-E484-4BB3-9BCB-32F58F81F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457B66-BF83-4EC6-9AF7-CFABA09CE09B}"/>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6" name="Footer Placeholder 5">
            <a:extLst>
              <a:ext uri="{FF2B5EF4-FFF2-40B4-BE49-F238E27FC236}">
                <a16:creationId xmlns:a16="http://schemas.microsoft.com/office/drawing/2014/main" id="{C430FCCE-ED0F-46C9-9199-2AA68941A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8E2AC1-F1CB-408A-9D28-6D06D4175056}"/>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167202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7611-DD9A-4E3F-9ACE-457DBAC071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D09489-C120-47E0-9FDE-24DD5E3F5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69365-ACEA-43F1-818D-174BCBDCB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FA79B4-AF9B-482A-9131-91FEF0978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4D10E-E60F-4BE7-A22B-1A889E66E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F1B053-B935-423F-A82F-91A2E15356B6}"/>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8" name="Footer Placeholder 7">
            <a:extLst>
              <a:ext uri="{FF2B5EF4-FFF2-40B4-BE49-F238E27FC236}">
                <a16:creationId xmlns:a16="http://schemas.microsoft.com/office/drawing/2014/main" id="{B0F65AFB-F3E6-4EAF-88D7-5936CDC68A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D0A7A7-4988-4797-B2E9-2180F95EA5FF}"/>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281757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EEDE-5EF8-4196-A840-11A31C83FD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CC37E9-A1EC-4587-8AA7-2A7A66D7FF58}"/>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4" name="Footer Placeholder 3">
            <a:extLst>
              <a:ext uri="{FF2B5EF4-FFF2-40B4-BE49-F238E27FC236}">
                <a16:creationId xmlns:a16="http://schemas.microsoft.com/office/drawing/2014/main" id="{15676FE7-7E2A-4CE9-A6BF-80A89AEBB7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7424F7-74B2-4015-B8A6-C75076D93C5F}"/>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150810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50C09-0030-4617-9067-E78C871B2BCA}"/>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3" name="Footer Placeholder 2">
            <a:extLst>
              <a:ext uri="{FF2B5EF4-FFF2-40B4-BE49-F238E27FC236}">
                <a16:creationId xmlns:a16="http://schemas.microsoft.com/office/drawing/2014/main" id="{D1BAD83B-5100-4576-BF7E-2132FE77B9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C4DC29-78F4-471E-8D0F-401A9B9A4F3E}"/>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83716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4EC8-740A-4C3A-A854-D65C7A413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DCC34D-5A9F-49F4-B6EF-30C46370C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038607-5A7A-4A3E-B802-1E3C6DABD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1904B-FD4A-43BF-B221-B3FADA7F5B52}"/>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6" name="Footer Placeholder 5">
            <a:extLst>
              <a:ext uri="{FF2B5EF4-FFF2-40B4-BE49-F238E27FC236}">
                <a16:creationId xmlns:a16="http://schemas.microsoft.com/office/drawing/2014/main" id="{77590594-B7A3-4340-A6D7-36BE2B9324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31AE3-99C5-44C7-A2EF-E0796A4615A2}"/>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168595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8611-BB9C-464A-ADFC-8F453E4BA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AA668B-CBD6-498F-BDFD-0FCBB438B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4DC234-D997-4169-B92B-64D4072B6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5CC93-1F01-40D7-BA87-4095C8F6BAA2}"/>
              </a:ext>
            </a:extLst>
          </p:cNvPr>
          <p:cNvSpPr>
            <a:spLocks noGrp="1"/>
          </p:cNvSpPr>
          <p:nvPr>
            <p:ph type="dt" sz="half" idx="10"/>
          </p:nvPr>
        </p:nvSpPr>
        <p:spPr/>
        <p:txBody>
          <a:bodyPr/>
          <a:lstStyle/>
          <a:p>
            <a:fld id="{492209E1-8903-454D-9F28-AE0F47017562}" type="datetimeFigureOut">
              <a:rPr lang="en-IN" smtClean="0"/>
              <a:t>01-04-2022</a:t>
            </a:fld>
            <a:endParaRPr lang="en-IN"/>
          </a:p>
        </p:txBody>
      </p:sp>
      <p:sp>
        <p:nvSpPr>
          <p:cNvPr id="6" name="Footer Placeholder 5">
            <a:extLst>
              <a:ext uri="{FF2B5EF4-FFF2-40B4-BE49-F238E27FC236}">
                <a16:creationId xmlns:a16="http://schemas.microsoft.com/office/drawing/2014/main" id="{22352DC5-D806-44B8-8D33-537797294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CE7F8-645D-445D-9532-B6535EFC2336}"/>
              </a:ext>
            </a:extLst>
          </p:cNvPr>
          <p:cNvSpPr>
            <a:spLocks noGrp="1"/>
          </p:cNvSpPr>
          <p:nvPr>
            <p:ph type="sldNum" sz="quarter" idx="12"/>
          </p:nvPr>
        </p:nvSpPr>
        <p:spPr/>
        <p:txBody>
          <a:bodyPr/>
          <a:lstStyle/>
          <a:p>
            <a:fld id="{E09738AC-7929-4E20-80C9-3760ABEE9EB5}" type="slidenum">
              <a:rPr lang="en-IN" smtClean="0"/>
              <a:t>‹#›</a:t>
            </a:fld>
            <a:endParaRPr lang="en-IN"/>
          </a:p>
        </p:txBody>
      </p:sp>
    </p:spTree>
    <p:extLst>
      <p:ext uri="{BB962C8B-B14F-4D97-AF65-F5344CB8AC3E}">
        <p14:creationId xmlns:p14="http://schemas.microsoft.com/office/powerpoint/2010/main" val="308213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896F1-DAD2-4E1C-8272-690A84F4D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7DEB03-76C5-44F1-BAE3-8A3AAFB81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953BB-D108-450C-B7E6-EB3818FB5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209E1-8903-454D-9F28-AE0F47017562}" type="datetimeFigureOut">
              <a:rPr lang="en-IN" smtClean="0"/>
              <a:t>01-04-2022</a:t>
            </a:fld>
            <a:endParaRPr lang="en-IN"/>
          </a:p>
        </p:txBody>
      </p:sp>
      <p:sp>
        <p:nvSpPr>
          <p:cNvPr id="5" name="Footer Placeholder 4">
            <a:extLst>
              <a:ext uri="{FF2B5EF4-FFF2-40B4-BE49-F238E27FC236}">
                <a16:creationId xmlns:a16="http://schemas.microsoft.com/office/drawing/2014/main" id="{CBA9E4D0-96FF-4230-A331-5414856BD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1ECC9A-0DEC-4224-BFDF-3E434C458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738AC-7929-4E20-80C9-3760ABEE9EB5}" type="slidenum">
              <a:rPr lang="en-IN" smtClean="0"/>
              <a:t>‹#›</a:t>
            </a:fld>
            <a:endParaRPr lang="en-IN"/>
          </a:p>
        </p:txBody>
      </p:sp>
    </p:spTree>
    <p:extLst>
      <p:ext uri="{BB962C8B-B14F-4D97-AF65-F5344CB8AC3E}">
        <p14:creationId xmlns:p14="http://schemas.microsoft.com/office/powerpoint/2010/main" val="3844895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1"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2"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932ADB-B8DC-4E23-B05B-DAA8E6FF9336}"/>
              </a:ext>
            </a:extLst>
          </p:cNvPr>
          <p:cNvSpPr>
            <a:spLocks noGrp="1"/>
          </p:cNvSpPr>
          <p:nvPr>
            <p:ph type="ctrTitle"/>
          </p:nvPr>
        </p:nvSpPr>
        <p:spPr>
          <a:xfrm>
            <a:off x="539414" y="1270007"/>
            <a:ext cx="5845097" cy="4317987"/>
          </a:xfrm>
        </p:spPr>
        <p:txBody>
          <a:bodyPr anchor="ctr">
            <a:normAutofit/>
          </a:bodyPr>
          <a:lstStyle/>
          <a:p>
            <a:pPr algn="r"/>
            <a:r>
              <a:rPr lang="en-IN" sz="7200">
                <a:solidFill>
                  <a:schemeClr val="bg1"/>
                </a:solidFill>
              </a:rPr>
              <a:t>Markov-based Time Series Modeling</a:t>
            </a:r>
          </a:p>
        </p:txBody>
      </p:sp>
      <p:sp>
        <p:nvSpPr>
          <p:cNvPr id="3" name="Subtitle 2">
            <a:extLst>
              <a:ext uri="{FF2B5EF4-FFF2-40B4-BE49-F238E27FC236}">
                <a16:creationId xmlns:a16="http://schemas.microsoft.com/office/drawing/2014/main" id="{10FBF736-9A57-4CF8-AD64-537C66AF097D}"/>
              </a:ext>
            </a:extLst>
          </p:cNvPr>
          <p:cNvSpPr>
            <a:spLocks noGrp="1"/>
          </p:cNvSpPr>
          <p:nvPr>
            <p:ph type="subTitle" idx="1"/>
          </p:nvPr>
        </p:nvSpPr>
        <p:spPr>
          <a:xfrm>
            <a:off x="7971132" y="4410866"/>
            <a:ext cx="3681454" cy="2354256"/>
          </a:xfrm>
        </p:spPr>
        <p:txBody>
          <a:bodyPr anchor="ctr">
            <a:normAutofit/>
          </a:bodyPr>
          <a:lstStyle/>
          <a:p>
            <a:pPr algn="l"/>
            <a:r>
              <a:rPr lang="en-US"/>
              <a:t>for Temperature State of Traffic-Network</a:t>
            </a:r>
            <a:endParaRPr lang="en-IN"/>
          </a:p>
        </p:txBody>
      </p:sp>
    </p:spTree>
    <p:extLst>
      <p:ext uri="{BB962C8B-B14F-4D97-AF65-F5344CB8AC3E}">
        <p14:creationId xmlns:p14="http://schemas.microsoft.com/office/powerpoint/2010/main" val="223984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DEE1A-E15D-4AEE-B20F-B8FF2722F4F4}"/>
              </a:ext>
            </a:extLst>
          </p:cNvPr>
          <p:cNvSpPr>
            <a:spLocks noGrp="1"/>
          </p:cNvSpPr>
          <p:nvPr>
            <p:ph type="title"/>
          </p:nvPr>
        </p:nvSpPr>
        <p:spPr>
          <a:xfrm>
            <a:off x="793662" y="386930"/>
            <a:ext cx="10066122" cy="1298448"/>
          </a:xfrm>
        </p:spPr>
        <p:txBody>
          <a:bodyPr anchor="b">
            <a:normAutofit/>
          </a:bodyPr>
          <a:lstStyle/>
          <a:p>
            <a:r>
              <a:rPr lang="en-US" sz="3700">
                <a:latin typeface="Arial" panose="020B0604020202020204" pitchFamily="34" charset="0"/>
              </a:rPr>
              <a:t>C</a:t>
            </a:r>
            <a:r>
              <a:rPr lang="en-US" sz="3700" b="0" i="0">
                <a:effectLst/>
                <a:latin typeface="Arial" panose="020B0604020202020204" pitchFamily="34" charset="0"/>
              </a:rPr>
              <a:t>omparing the empirical distribution of the data set and the stationary distribution of the chain</a:t>
            </a:r>
            <a:endParaRPr lang="en-IN" sz="37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CC470C-947F-493E-8F5D-BEA97F4DA5DC}"/>
              </a:ext>
            </a:extLst>
          </p:cNvPr>
          <p:cNvSpPr>
            <a:spLocks noGrp="1"/>
          </p:cNvSpPr>
          <p:nvPr>
            <p:ph idx="1"/>
          </p:nvPr>
        </p:nvSpPr>
        <p:spPr>
          <a:xfrm>
            <a:off x="793661" y="2599509"/>
            <a:ext cx="4530898" cy="3639450"/>
          </a:xfrm>
        </p:spPr>
        <p:txBody>
          <a:bodyPr anchor="ctr">
            <a:normAutofit/>
          </a:bodyPr>
          <a:lstStyle/>
          <a:p>
            <a:r>
              <a:rPr lang="en-US" sz="1600" b="0" i="0" dirty="0">
                <a:effectLst/>
                <a:latin typeface="Arial" panose="020B0604020202020204" pitchFamily="34" charset="0"/>
              </a:rPr>
              <a:t>Empirical distribution from time series compared to the</a:t>
            </a:r>
            <a:br>
              <a:rPr lang="en-US" sz="1600" dirty="0"/>
            </a:br>
            <a:r>
              <a:rPr lang="en-US" sz="1600" b="0" i="0" dirty="0">
                <a:effectLst/>
                <a:latin typeface="Arial" panose="020B0604020202020204" pitchFamily="34" charset="0"/>
              </a:rPr>
              <a:t>stationary distribution of chain</a:t>
            </a:r>
          </a:p>
          <a:p>
            <a:endParaRPr lang="en-US" sz="1600" dirty="0">
              <a:latin typeface="Arial" panose="020B0604020202020204" pitchFamily="34" charset="0"/>
            </a:endParaRPr>
          </a:p>
          <a:p>
            <a:r>
              <a:rPr lang="en-US" sz="1600" dirty="0"/>
              <a:t>The plot of the Markov State vs Normalized Frequency for original time series is similar which is an indication that the frequency distribution of the original data wasn’t disturbed.</a:t>
            </a:r>
            <a:endParaRPr lang="en-US" sz="1600" b="0" i="0" dirty="0">
              <a:effectLst/>
              <a:latin typeface="Arial" panose="020B0604020202020204" pitchFamily="34" charset="0"/>
            </a:endParaRPr>
          </a:p>
          <a:p>
            <a:endParaRPr lang="en-IN" sz="1600" dirty="0"/>
          </a:p>
        </p:txBody>
      </p:sp>
      <p:pic>
        <p:nvPicPr>
          <p:cNvPr id="5" name="Picture 4">
            <a:extLst>
              <a:ext uri="{FF2B5EF4-FFF2-40B4-BE49-F238E27FC236}">
                <a16:creationId xmlns:a16="http://schemas.microsoft.com/office/drawing/2014/main" id="{445DAC5C-7F9D-444A-B2FD-414F65DE708F}"/>
              </a:ext>
            </a:extLst>
          </p:cNvPr>
          <p:cNvPicPr>
            <a:picLocks noChangeAspect="1"/>
          </p:cNvPicPr>
          <p:nvPr/>
        </p:nvPicPr>
        <p:blipFill>
          <a:blip r:embed="rId2"/>
          <a:stretch>
            <a:fillRect/>
          </a:stretch>
        </p:blipFill>
        <p:spPr>
          <a:xfrm>
            <a:off x="5911532" y="3034494"/>
            <a:ext cx="5150277" cy="261376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13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4F52C-B0BB-474B-BAB4-08DABE6D66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Comparing Time Series Plot with our simulated Time series </a:t>
            </a:r>
          </a:p>
        </p:txBody>
      </p:sp>
      <p:pic>
        <p:nvPicPr>
          <p:cNvPr id="5" name="Content Placeholder 4" descr="Chart&#10;&#10;Description automatically generated with low confidence">
            <a:extLst>
              <a:ext uri="{FF2B5EF4-FFF2-40B4-BE49-F238E27FC236}">
                <a16:creationId xmlns:a16="http://schemas.microsoft.com/office/drawing/2014/main" id="{CE5B03C7-2A6C-43F3-AA9E-E66D3824E70A}"/>
              </a:ext>
            </a:extLst>
          </p:cNvPr>
          <p:cNvPicPr>
            <a:picLocks noGrp="1" noChangeAspect="1"/>
          </p:cNvPicPr>
          <p:nvPr>
            <p:ph idx="1"/>
          </p:nvPr>
        </p:nvPicPr>
        <p:blipFill>
          <a:blip r:embed="rId2"/>
          <a:stretch>
            <a:fillRect/>
          </a:stretch>
        </p:blipFill>
        <p:spPr>
          <a:xfrm>
            <a:off x="4207933" y="1362993"/>
            <a:ext cx="7347537" cy="4132990"/>
          </a:xfrm>
          <a:prstGeom prst="rect">
            <a:avLst/>
          </a:prstGeom>
        </p:spPr>
      </p:pic>
    </p:spTree>
    <p:extLst>
      <p:ext uri="{BB962C8B-B14F-4D97-AF65-F5344CB8AC3E}">
        <p14:creationId xmlns:p14="http://schemas.microsoft.com/office/powerpoint/2010/main" val="164776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2C7E6-77D9-4CC4-B53B-51B879C4CB05}"/>
              </a:ext>
            </a:extLst>
          </p:cNvPr>
          <p:cNvSpPr>
            <a:spLocks noGrp="1"/>
          </p:cNvSpPr>
          <p:nvPr>
            <p:ph type="title"/>
          </p:nvPr>
        </p:nvSpPr>
        <p:spPr>
          <a:xfrm>
            <a:off x="1057025" y="922644"/>
            <a:ext cx="5040285" cy="1169585"/>
          </a:xfrm>
        </p:spPr>
        <p:txBody>
          <a:bodyPr anchor="b">
            <a:normAutofit/>
          </a:bodyPr>
          <a:lstStyle/>
          <a:p>
            <a:r>
              <a:rPr lang="en-IN" sz="3700"/>
              <a:t>Evaluation for this Model</a:t>
            </a:r>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483887-781E-4E39-93A5-4E992527F31C}"/>
              </a:ext>
            </a:extLst>
          </p:cNvPr>
          <p:cNvSpPr>
            <a:spLocks noGrp="1"/>
          </p:cNvSpPr>
          <p:nvPr>
            <p:ph idx="1"/>
          </p:nvPr>
        </p:nvSpPr>
        <p:spPr>
          <a:xfrm>
            <a:off x="1055715" y="2508105"/>
            <a:ext cx="5040285" cy="3632493"/>
          </a:xfrm>
        </p:spPr>
        <p:txBody>
          <a:bodyPr anchor="ctr">
            <a:normAutofit/>
          </a:bodyPr>
          <a:lstStyle/>
          <a:p>
            <a:r>
              <a:rPr lang="en-IN" sz="2000"/>
              <a:t>Auto-correlation function:</a:t>
            </a:r>
          </a:p>
          <a:p>
            <a:pPr marL="0" indent="0">
              <a:buNone/>
            </a:pPr>
            <a:r>
              <a:rPr lang="en-IN" sz="2000"/>
              <a:t>Auto correlation is the correlation between two observations at different points in a time series. </a:t>
            </a:r>
          </a:p>
          <a:p>
            <a:pPr marL="0" indent="0">
              <a:buNone/>
            </a:pPr>
            <a:r>
              <a:rPr lang="en-US" sz="2000"/>
              <a:t>The correlation values for original time series and simulated time series are given in the following table: (we took K=30 , this is a sample of 6 values) </a:t>
            </a:r>
          </a:p>
          <a:p>
            <a:pPr marL="0" indent="0">
              <a:buNone/>
            </a:pPr>
            <a:endParaRPr lang="en-IN" sz="2000"/>
          </a:p>
        </p:txBody>
      </p:sp>
      <p:pic>
        <p:nvPicPr>
          <p:cNvPr id="7" name="Picture 6">
            <a:extLst>
              <a:ext uri="{FF2B5EF4-FFF2-40B4-BE49-F238E27FC236}">
                <a16:creationId xmlns:a16="http://schemas.microsoft.com/office/drawing/2014/main" id="{C1002462-14BE-4CA9-8366-C2C8552ABF16}"/>
              </a:ext>
            </a:extLst>
          </p:cNvPr>
          <p:cNvPicPr>
            <a:picLocks noChangeAspect="1"/>
          </p:cNvPicPr>
          <p:nvPr/>
        </p:nvPicPr>
        <p:blipFill>
          <a:blip r:embed="rId2"/>
          <a:stretch>
            <a:fillRect/>
          </a:stretch>
        </p:blipFill>
        <p:spPr>
          <a:xfrm>
            <a:off x="6946667" y="1046370"/>
            <a:ext cx="4389120" cy="2037002"/>
          </a:xfrm>
          <a:prstGeom prst="rect">
            <a:avLst/>
          </a:prstGeom>
        </p:spPr>
      </p:pic>
      <p:pic>
        <p:nvPicPr>
          <p:cNvPr id="5" name="Picture 4">
            <a:extLst>
              <a:ext uri="{FF2B5EF4-FFF2-40B4-BE49-F238E27FC236}">
                <a16:creationId xmlns:a16="http://schemas.microsoft.com/office/drawing/2014/main" id="{24FA15EC-197B-4B9F-9A6A-B96BC92B003A}"/>
              </a:ext>
            </a:extLst>
          </p:cNvPr>
          <p:cNvPicPr>
            <a:picLocks noChangeAspect="1"/>
          </p:cNvPicPr>
          <p:nvPr/>
        </p:nvPicPr>
        <p:blipFill>
          <a:blip r:embed="rId3"/>
          <a:stretch>
            <a:fillRect/>
          </a:stretch>
        </p:blipFill>
        <p:spPr>
          <a:xfrm>
            <a:off x="6946667" y="4433622"/>
            <a:ext cx="4389120" cy="864077"/>
          </a:xfrm>
          <a:prstGeom prst="rect">
            <a:avLst/>
          </a:prstGeom>
        </p:spPr>
      </p:pic>
    </p:spTree>
    <p:extLst>
      <p:ext uri="{BB962C8B-B14F-4D97-AF65-F5344CB8AC3E}">
        <p14:creationId xmlns:p14="http://schemas.microsoft.com/office/powerpoint/2010/main" val="98131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FBD44-EE58-4F75-96AF-768352473702}"/>
              </a:ext>
            </a:extLst>
          </p:cNvPr>
          <p:cNvSpPr>
            <a:spLocks noGrp="1"/>
          </p:cNvSpPr>
          <p:nvPr>
            <p:ph type="ctrTitle"/>
          </p:nvPr>
        </p:nvSpPr>
        <p:spPr>
          <a:xfrm>
            <a:off x="1036684" y="1152144"/>
            <a:ext cx="3888999" cy="3072393"/>
          </a:xfrm>
        </p:spPr>
        <p:txBody>
          <a:bodyPr>
            <a:normAutofit/>
          </a:bodyPr>
          <a:lstStyle/>
          <a:p>
            <a:pPr algn="l"/>
            <a:r>
              <a:rPr lang="en-IN" sz="5600" dirty="0"/>
              <a:t>Goodness Of Fit using Chi Test</a:t>
            </a:r>
          </a:p>
        </p:txBody>
      </p:sp>
      <p:sp>
        <p:nvSpPr>
          <p:cNvPr id="6" name="Subtitle 5">
            <a:extLst>
              <a:ext uri="{FF2B5EF4-FFF2-40B4-BE49-F238E27FC236}">
                <a16:creationId xmlns:a16="http://schemas.microsoft.com/office/drawing/2014/main" id="{05A79192-C9E2-447C-9271-F112CAB2ACB3}"/>
              </a:ext>
            </a:extLst>
          </p:cNvPr>
          <p:cNvSpPr>
            <a:spLocks noGrp="1"/>
          </p:cNvSpPr>
          <p:nvPr>
            <p:ph type="subTitle" idx="1"/>
          </p:nvPr>
        </p:nvSpPr>
        <p:spPr>
          <a:xfrm>
            <a:off x="1036684" y="4462272"/>
            <a:ext cx="3953501" cy="1272831"/>
          </a:xfrm>
        </p:spPr>
        <p:txBody>
          <a:bodyPr anchor="t">
            <a:normAutofit/>
          </a:bodyPr>
          <a:lstStyle/>
          <a:p>
            <a:pPr algn="l"/>
            <a:r>
              <a:rPr lang="en-IN" sz="2000" dirty="0"/>
              <a:t>Using Chi square test, I calculated Chi values and then corresponding P values . P-values for each Markov state is given here -&gt;</a:t>
            </a:r>
          </a:p>
          <a:p>
            <a:pPr algn="l"/>
            <a:endParaRPr lang="en-IN" sz="2000" dirty="0"/>
          </a:p>
        </p:txBody>
      </p:sp>
      <p:sp>
        <p:nvSpPr>
          <p:cNvPr id="15" name="Rectangle 1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8"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14C30EB9-D33C-490D-8257-C78C0F9809FD}"/>
              </a:ext>
            </a:extLst>
          </p:cNvPr>
          <p:cNvPicPr>
            <a:picLocks noGrp="1" noChangeAspect="1"/>
          </p:cNvPicPr>
          <p:nvPr>
            <p:ph idx="4294967295"/>
          </p:nvPr>
        </p:nvPicPr>
        <p:blipFill>
          <a:blip r:embed="rId2"/>
          <a:stretch>
            <a:fillRect/>
          </a:stretch>
        </p:blipFill>
        <p:spPr>
          <a:xfrm>
            <a:off x="6424837" y="248821"/>
            <a:ext cx="4596408" cy="2984829"/>
          </a:xfrm>
          <a:prstGeom prst="rect">
            <a:avLst/>
          </a:prstGeom>
        </p:spPr>
      </p:pic>
      <p:sp>
        <p:nvSpPr>
          <p:cNvPr id="39" name="Rectangle 3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50641CA-0F53-4804-A309-2726B4255FDA}"/>
              </a:ext>
            </a:extLst>
          </p:cNvPr>
          <p:cNvPicPr>
            <a:picLocks noChangeAspect="1"/>
          </p:cNvPicPr>
          <p:nvPr/>
        </p:nvPicPr>
        <p:blipFill>
          <a:blip r:embed="rId3"/>
          <a:stretch>
            <a:fillRect/>
          </a:stretch>
        </p:blipFill>
        <p:spPr>
          <a:xfrm>
            <a:off x="6326391" y="3482471"/>
            <a:ext cx="4793301" cy="3126707"/>
          </a:xfrm>
          <a:prstGeom prst="rect">
            <a:avLst/>
          </a:prstGeom>
        </p:spPr>
      </p:pic>
    </p:spTree>
    <p:extLst>
      <p:ext uri="{BB962C8B-B14F-4D97-AF65-F5344CB8AC3E}">
        <p14:creationId xmlns:p14="http://schemas.microsoft.com/office/powerpoint/2010/main" val="218382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A285A-646B-4B0B-BFEF-174EE600696F}"/>
              </a:ext>
            </a:extLst>
          </p:cNvPr>
          <p:cNvSpPr>
            <a:spLocks noGrp="1"/>
          </p:cNvSpPr>
          <p:nvPr>
            <p:ph type="title"/>
          </p:nvPr>
        </p:nvSpPr>
        <p:spPr>
          <a:xfrm>
            <a:off x="686834" y="1153572"/>
            <a:ext cx="3200400" cy="4461163"/>
          </a:xfrm>
        </p:spPr>
        <p:txBody>
          <a:bodyPr>
            <a:normAutofit/>
          </a:bodyPr>
          <a:lstStyle/>
          <a:p>
            <a:r>
              <a:rPr lang="en-IN">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5C924-017B-4236-9D11-4A09948F7054}"/>
              </a:ext>
            </a:extLst>
          </p:cNvPr>
          <p:cNvSpPr>
            <a:spLocks noGrp="1"/>
          </p:cNvSpPr>
          <p:nvPr>
            <p:ph idx="1"/>
          </p:nvPr>
        </p:nvSpPr>
        <p:spPr>
          <a:xfrm>
            <a:off x="4447308" y="591344"/>
            <a:ext cx="6906491" cy="5585619"/>
          </a:xfrm>
        </p:spPr>
        <p:txBody>
          <a:bodyPr anchor="ctr">
            <a:normAutofit/>
          </a:bodyPr>
          <a:lstStyle/>
          <a:p>
            <a:r>
              <a:rPr lang="en-IN" dirty="0"/>
              <a:t>Since all the p-values are less than 0.05(significance level) we will reject the null hypothesis that our dataset is a good fit for Markov model. Hence, we will reject all the states.</a:t>
            </a:r>
            <a:r>
              <a:rPr lang="en-US" dirty="0"/>
              <a:t> From the previous table, we see that none of the states can be accepted by our hypothesis. Thus, I do not consider that the Markov chain method produces a good model for this time series.</a:t>
            </a:r>
            <a:endParaRPr lang="en-IN" dirty="0"/>
          </a:p>
        </p:txBody>
      </p:sp>
    </p:spTree>
    <p:extLst>
      <p:ext uri="{BB962C8B-B14F-4D97-AF65-F5344CB8AC3E}">
        <p14:creationId xmlns:p14="http://schemas.microsoft.com/office/powerpoint/2010/main" val="324923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086F3-96E2-4D99-A04B-F6C172638B0F}"/>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73FFEBD1-641E-27CA-B1BC-99BD0A3107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85799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FA3B95-5F11-4F12-993A-194571AD47AC}"/>
              </a:ext>
            </a:extLst>
          </p:cNvPr>
          <p:cNvSpPr>
            <a:spLocks noGrp="1"/>
          </p:cNvSpPr>
          <p:nvPr>
            <p:ph type="title"/>
          </p:nvPr>
        </p:nvSpPr>
        <p:spPr>
          <a:xfrm>
            <a:off x="804672" y="640080"/>
            <a:ext cx="3282696" cy="5257800"/>
          </a:xfrm>
        </p:spPr>
        <p:txBody>
          <a:bodyPr>
            <a:normAutofit/>
          </a:bodyPr>
          <a:lstStyle/>
          <a:p>
            <a:r>
              <a:rPr lang="en-IN" b="1">
                <a:solidFill>
                  <a:schemeClr val="bg1"/>
                </a:solidFill>
              </a:rPr>
              <a:t>ABSTRACT </a:t>
            </a:r>
          </a:p>
        </p:txBody>
      </p:sp>
      <p:sp>
        <p:nvSpPr>
          <p:cNvPr id="3" name="Content Placeholder 2">
            <a:extLst>
              <a:ext uri="{FF2B5EF4-FFF2-40B4-BE49-F238E27FC236}">
                <a16:creationId xmlns:a16="http://schemas.microsoft.com/office/drawing/2014/main" id="{B63D0840-27E0-4193-ABC8-D3E43F6B4FAE}"/>
              </a:ext>
            </a:extLst>
          </p:cNvPr>
          <p:cNvSpPr>
            <a:spLocks noGrp="1"/>
          </p:cNvSpPr>
          <p:nvPr>
            <p:ph idx="1"/>
          </p:nvPr>
        </p:nvSpPr>
        <p:spPr>
          <a:xfrm>
            <a:off x="5358384" y="640081"/>
            <a:ext cx="6024654" cy="5257800"/>
          </a:xfrm>
        </p:spPr>
        <p:txBody>
          <a:bodyPr anchor="ctr">
            <a:normAutofit/>
          </a:bodyPr>
          <a:lstStyle/>
          <a:p>
            <a:pPr marL="0" indent="0">
              <a:buNone/>
            </a:pPr>
            <a:r>
              <a:rPr lang="en-IN" sz="2400"/>
              <a:t>A Markov model is used to estimate the probability that one state transits to another state after a given time period . In Markov Chain we predict the position of future state based only on the present state(most recent state). Markov models can be an effective way of prediction in time series.   In this project, a Markov based time series model is built to analyse the state of temperature of  “Metro Interstate Traffic Volume” data set taken from the UCI ML repository. </a:t>
            </a:r>
          </a:p>
        </p:txBody>
      </p:sp>
    </p:spTree>
    <p:extLst>
      <p:ext uri="{BB962C8B-B14F-4D97-AF65-F5344CB8AC3E}">
        <p14:creationId xmlns:p14="http://schemas.microsoft.com/office/powerpoint/2010/main" val="389720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EB0DC5-230F-49BD-AFC3-7123A49CFDCE}"/>
              </a:ext>
            </a:extLst>
          </p:cNvPr>
          <p:cNvSpPr>
            <a:spLocks noGrp="1"/>
          </p:cNvSpPr>
          <p:nvPr>
            <p:ph type="title"/>
          </p:nvPr>
        </p:nvSpPr>
        <p:spPr>
          <a:xfrm>
            <a:off x="966952" y="1204108"/>
            <a:ext cx="2669406" cy="1781175"/>
          </a:xfrm>
        </p:spPr>
        <p:txBody>
          <a:bodyPr>
            <a:normAutofit/>
          </a:bodyPr>
          <a:lstStyle/>
          <a:p>
            <a:r>
              <a:rPr lang="en-IN" sz="3200">
                <a:solidFill>
                  <a:srgbClr val="FFFFFF"/>
                </a:solidFill>
              </a:rPr>
              <a:t>DATA DESCRIPTION </a:t>
            </a:r>
          </a:p>
        </p:txBody>
      </p:sp>
      <p:sp>
        <p:nvSpPr>
          <p:cNvPr id="3" name="Content Placeholder 2">
            <a:extLst>
              <a:ext uri="{FF2B5EF4-FFF2-40B4-BE49-F238E27FC236}">
                <a16:creationId xmlns:a16="http://schemas.microsoft.com/office/drawing/2014/main" id="{5CC8B63E-7AAD-43BA-B6C9-3BE2FDBB4DD4}"/>
              </a:ext>
            </a:extLst>
          </p:cNvPr>
          <p:cNvSpPr>
            <a:spLocks noGrp="1"/>
          </p:cNvSpPr>
          <p:nvPr>
            <p:ph idx="1"/>
          </p:nvPr>
        </p:nvSpPr>
        <p:spPr>
          <a:xfrm>
            <a:off x="966951" y="3355130"/>
            <a:ext cx="2669407" cy="2427333"/>
          </a:xfrm>
        </p:spPr>
        <p:txBody>
          <a:bodyPr>
            <a:normAutofit/>
          </a:bodyPr>
          <a:lstStyle/>
          <a:p>
            <a:pPr marL="0" indent="0">
              <a:buNone/>
            </a:pPr>
            <a:r>
              <a:rPr lang="en-IN" sz="1600"/>
              <a:t>This dataset talks about </a:t>
            </a:r>
            <a:r>
              <a:rPr lang="en-US" sz="1600"/>
              <a:t> traffic network conditions by integrating archived and real-time data under various external conditions, including holiday, temperature, cloud coverage and weather conditions between the year of 2012 and the year of 2018.</a:t>
            </a:r>
          </a:p>
          <a:p>
            <a:pPr marL="0" indent="0">
              <a:buNone/>
            </a:pPr>
            <a:endParaRPr lang="en-IN" sz="1600"/>
          </a:p>
        </p:txBody>
      </p:sp>
      <p:pic>
        <p:nvPicPr>
          <p:cNvPr id="5" name="Picture 4">
            <a:extLst>
              <a:ext uri="{FF2B5EF4-FFF2-40B4-BE49-F238E27FC236}">
                <a16:creationId xmlns:a16="http://schemas.microsoft.com/office/drawing/2014/main" id="{17CF6E95-D3A7-4DA2-AA67-DD4C712B0E58}"/>
              </a:ext>
            </a:extLst>
          </p:cNvPr>
          <p:cNvPicPr>
            <a:picLocks noChangeAspect="1"/>
          </p:cNvPicPr>
          <p:nvPr/>
        </p:nvPicPr>
        <p:blipFill>
          <a:blip r:embed="rId2"/>
          <a:stretch>
            <a:fillRect/>
          </a:stretch>
        </p:blipFill>
        <p:spPr>
          <a:xfrm>
            <a:off x="4662102" y="1014312"/>
            <a:ext cx="6903723" cy="4706339"/>
          </a:xfrm>
          <a:prstGeom prst="rect">
            <a:avLst/>
          </a:prstGeom>
        </p:spPr>
      </p:pic>
    </p:spTree>
    <p:extLst>
      <p:ext uri="{BB962C8B-B14F-4D97-AF65-F5344CB8AC3E}">
        <p14:creationId xmlns:p14="http://schemas.microsoft.com/office/powerpoint/2010/main" val="246871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27">
            <a:extLst>
              <a:ext uri="{FF2B5EF4-FFF2-40B4-BE49-F238E27FC236}">
                <a16:creationId xmlns:a16="http://schemas.microsoft.com/office/drawing/2014/main" id="{3D5CAF16-1F3A-4148-87A8-78A710D1E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4136" y="0"/>
            <a:ext cx="4377864" cy="1511303"/>
          </a:xfrm>
          <a:custGeom>
            <a:avLst/>
            <a:gdLst>
              <a:gd name="connsiteX0" fmla="*/ 2088891 w 4377864"/>
              <a:gd name="connsiteY0" fmla="*/ 0 h 1511303"/>
              <a:gd name="connsiteX1" fmla="*/ 2487984 w 4377864"/>
              <a:gd name="connsiteY1" fmla="*/ 0 h 1511303"/>
              <a:gd name="connsiteX2" fmla="*/ 2582604 w 4377864"/>
              <a:gd name="connsiteY2" fmla="*/ 0 h 1511303"/>
              <a:gd name="connsiteX3" fmla="*/ 4377864 w 4377864"/>
              <a:gd name="connsiteY3" fmla="*/ 0 h 1511303"/>
              <a:gd name="connsiteX4" fmla="*/ 4377864 w 4377864"/>
              <a:gd name="connsiteY4" fmla="*/ 1511301 h 1511303"/>
              <a:gd name="connsiteX5" fmla="*/ 2986590 w 4377864"/>
              <a:gd name="connsiteY5" fmla="*/ 1511301 h 1511303"/>
              <a:gd name="connsiteX6" fmla="*/ 2986590 w 4377864"/>
              <a:gd name="connsiteY6" fmla="*/ 1511303 h 1511303"/>
              <a:gd name="connsiteX7" fmla="*/ 1191330 w 4377864"/>
              <a:gd name="connsiteY7" fmla="*/ 1511303 h 1511303"/>
              <a:gd name="connsiteX8" fmla="*/ 399093 w 4377864"/>
              <a:gd name="connsiteY8" fmla="*/ 1511303 h 1511303"/>
              <a:gd name="connsiteX9" fmla="*/ 0 w 4377864"/>
              <a:gd name="connsiteY9" fmla="*/ 1511303 h 1511303"/>
              <a:gd name="connsiteX10" fmla="*/ 697617 w 4377864"/>
              <a:gd name="connsiteY10" fmla="*/ 2 h 1511303"/>
              <a:gd name="connsiteX11" fmla="*/ 1096710 w 4377864"/>
              <a:gd name="connsiteY11" fmla="*/ 2 h 1511303"/>
              <a:gd name="connsiteX12" fmla="*/ 1191330 w 4377864"/>
              <a:gd name="connsiteY12" fmla="*/ 2 h 1511303"/>
              <a:gd name="connsiteX13" fmla="*/ 2088890 w 4377864"/>
              <a:gd name="connsiteY13" fmla="*/ 2 h 15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77864" h="1511303">
                <a:moveTo>
                  <a:pt x="2088891" y="0"/>
                </a:moveTo>
                <a:lnTo>
                  <a:pt x="2487984" y="0"/>
                </a:lnTo>
                <a:lnTo>
                  <a:pt x="2582604" y="0"/>
                </a:lnTo>
                <a:lnTo>
                  <a:pt x="4377864" y="0"/>
                </a:lnTo>
                <a:lnTo>
                  <a:pt x="4377864" y="1511301"/>
                </a:lnTo>
                <a:lnTo>
                  <a:pt x="2986590" y="1511301"/>
                </a:lnTo>
                <a:lnTo>
                  <a:pt x="2986590" y="1511303"/>
                </a:lnTo>
                <a:lnTo>
                  <a:pt x="1191330" y="1511303"/>
                </a:lnTo>
                <a:lnTo>
                  <a:pt x="399093" y="1511303"/>
                </a:lnTo>
                <a:lnTo>
                  <a:pt x="0" y="1511303"/>
                </a:lnTo>
                <a:lnTo>
                  <a:pt x="697617" y="2"/>
                </a:lnTo>
                <a:lnTo>
                  <a:pt x="1096710" y="2"/>
                </a:lnTo>
                <a:lnTo>
                  <a:pt x="1191330" y="2"/>
                </a:lnTo>
                <a:lnTo>
                  <a:pt x="2088890" y="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19F964-7756-4D63-9FFA-7BF03814F985}"/>
              </a:ext>
            </a:extLst>
          </p:cNvPr>
          <p:cNvSpPr>
            <a:spLocks noGrp="1"/>
          </p:cNvSpPr>
          <p:nvPr>
            <p:ph type="title"/>
          </p:nvPr>
        </p:nvSpPr>
        <p:spPr>
          <a:xfrm>
            <a:off x="838200" y="365125"/>
            <a:ext cx="6903720" cy="1325563"/>
          </a:xfrm>
        </p:spPr>
        <p:txBody>
          <a:bodyPr vert="horz" lIns="91440" tIns="45720" rIns="91440" bIns="45720" rtlCol="0" anchor="ctr">
            <a:normAutofit/>
          </a:bodyPr>
          <a:lstStyle/>
          <a:p>
            <a:r>
              <a:rPr lang="en-US"/>
              <a:t>DATA PREPRATION </a:t>
            </a:r>
          </a:p>
        </p:txBody>
      </p:sp>
      <p:sp>
        <p:nvSpPr>
          <p:cNvPr id="3" name="Content Placeholder 2">
            <a:extLst>
              <a:ext uri="{FF2B5EF4-FFF2-40B4-BE49-F238E27FC236}">
                <a16:creationId xmlns:a16="http://schemas.microsoft.com/office/drawing/2014/main" id="{544A80A4-4698-4E20-A114-5C277332355D}"/>
              </a:ext>
            </a:extLst>
          </p:cNvPr>
          <p:cNvSpPr>
            <a:spLocks noGrp="1"/>
          </p:cNvSpPr>
          <p:nvPr>
            <p:ph sz="half" idx="1"/>
          </p:nvPr>
        </p:nvSpPr>
        <p:spPr>
          <a:xfrm>
            <a:off x="838200" y="2015406"/>
            <a:ext cx="4900749" cy="4028343"/>
          </a:xfrm>
        </p:spPr>
        <p:txBody>
          <a:bodyPr vert="horz" lIns="91440" tIns="45720" rIns="91440" bIns="45720" rtlCol="0" anchor="t">
            <a:normAutofit/>
          </a:bodyPr>
          <a:lstStyle/>
          <a:p>
            <a:pPr marL="0"/>
            <a:r>
              <a:rPr lang="en-US" sz="2000" dirty="0">
                <a:solidFill>
                  <a:srgbClr val="FFFFFF"/>
                </a:solidFill>
              </a:rPr>
              <a:t>In this step temperature column was chosen to </a:t>
            </a:r>
            <a:r>
              <a:rPr lang="en-US" sz="2000" dirty="0" err="1">
                <a:solidFill>
                  <a:srgbClr val="FFFFFF"/>
                </a:solidFill>
              </a:rPr>
              <a:t>analyse</a:t>
            </a:r>
            <a:r>
              <a:rPr lang="en-US" sz="2000" dirty="0">
                <a:solidFill>
                  <a:srgbClr val="FFFFFF"/>
                </a:solidFill>
              </a:rPr>
              <a:t>, and hourly data points of year 2017 were selected. At this stage data points were visualized in a box plot , temperature under 247.36 and over 316 is considered as an outlier. IQR approach was used to find outliers and corresponding rows were removed. </a:t>
            </a:r>
          </a:p>
          <a:p>
            <a:pPr marL="0"/>
            <a:endParaRPr lang="en-US" sz="2000" dirty="0">
              <a:solidFill>
                <a:srgbClr val="FFFFFF"/>
              </a:solidFill>
            </a:endParaRPr>
          </a:p>
        </p:txBody>
      </p:sp>
      <p:pic>
        <p:nvPicPr>
          <p:cNvPr id="8" name="Picture 7" descr="Chart&#10;&#10;Description automatically generated">
            <a:extLst>
              <a:ext uri="{FF2B5EF4-FFF2-40B4-BE49-F238E27FC236}">
                <a16:creationId xmlns:a16="http://schemas.microsoft.com/office/drawing/2014/main" id="{49414342-BAB5-4270-A98A-D759AD3E252F}"/>
              </a:ext>
            </a:extLst>
          </p:cNvPr>
          <p:cNvPicPr>
            <a:picLocks noChangeAspect="1"/>
          </p:cNvPicPr>
          <p:nvPr/>
        </p:nvPicPr>
        <p:blipFill>
          <a:blip r:embed="rId2"/>
          <a:stretch>
            <a:fillRect/>
          </a:stretch>
        </p:blipFill>
        <p:spPr>
          <a:xfrm>
            <a:off x="8440775" y="1863634"/>
            <a:ext cx="3002557" cy="2077599"/>
          </a:xfrm>
          <a:custGeom>
            <a:avLst/>
            <a:gdLst/>
            <a:ahLst/>
            <a:cxnLst/>
            <a:rect l="l" t="t" r="r" b="b"/>
            <a:pathLst>
              <a:path w="4636009" h="5032375">
                <a:moveTo>
                  <a:pt x="0" y="0"/>
                </a:moveTo>
                <a:lnTo>
                  <a:pt x="4636009" y="0"/>
                </a:lnTo>
                <a:lnTo>
                  <a:pt x="4636009" y="5032375"/>
                </a:lnTo>
                <a:lnTo>
                  <a:pt x="0" y="5032375"/>
                </a:lnTo>
                <a:close/>
              </a:path>
            </a:pathLst>
          </a:custGeom>
        </p:spPr>
      </p:pic>
      <p:pic>
        <p:nvPicPr>
          <p:cNvPr id="10" name="Content Placeholder 9">
            <a:extLst>
              <a:ext uri="{FF2B5EF4-FFF2-40B4-BE49-F238E27FC236}">
                <a16:creationId xmlns:a16="http://schemas.microsoft.com/office/drawing/2014/main" id="{DD66E5F9-C8CC-4DE7-AF3B-CE0290564B6D}"/>
              </a:ext>
            </a:extLst>
          </p:cNvPr>
          <p:cNvPicPr>
            <a:picLocks noGrp="1" noChangeAspect="1"/>
          </p:cNvPicPr>
          <p:nvPr>
            <p:ph sz="half" idx="2"/>
          </p:nvPr>
        </p:nvPicPr>
        <p:blipFill>
          <a:blip r:embed="rId3"/>
          <a:stretch>
            <a:fillRect/>
          </a:stretch>
        </p:blipFill>
        <p:spPr>
          <a:xfrm>
            <a:off x="6908801" y="4606706"/>
            <a:ext cx="5116410" cy="1120259"/>
          </a:xfrm>
          <a:custGeom>
            <a:avLst/>
            <a:gdLst/>
            <a:ahLst/>
            <a:cxnLst/>
            <a:rect l="l" t="t" r="r" b="b"/>
            <a:pathLst>
              <a:path w="4636009" h="5032375">
                <a:moveTo>
                  <a:pt x="0" y="0"/>
                </a:moveTo>
                <a:lnTo>
                  <a:pt x="4636009" y="0"/>
                </a:lnTo>
                <a:lnTo>
                  <a:pt x="4636009" y="5032375"/>
                </a:lnTo>
                <a:lnTo>
                  <a:pt x="0" y="5032375"/>
                </a:lnTo>
                <a:close/>
              </a:path>
            </a:pathLst>
          </a:custGeom>
        </p:spPr>
      </p:pic>
      <p:pic>
        <p:nvPicPr>
          <p:cNvPr id="12" name="Picture 11">
            <a:extLst>
              <a:ext uri="{FF2B5EF4-FFF2-40B4-BE49-F238E27FC236}">
                <a16:creationId xmlns:a16="http://schemas.microsoft.com/office/drawing/2014/main" id="{E8F66005-BD9A-4FED-8A09-837602B0CF61}"/>
              </a:ext>
            </a:extLst>
          </p:cNvPr>
          <p:cNvPicPr>
            <a:picLocks noChangeAspect="1"/>
          </p:cNvPicPr>
          <p:nvPr/>
        </p:nvPicPr>
        <p:blipFill>
          <a:blip r:embed="rId4"/>
          <a:stretch>
            <a:fillRect/>
          </a:stretch>
        </p:blipFill>
        <p:spPr>
          <a:xfrm>
            <a:off x="1179171" y="4763394"/>
            <a:ext cx="2527777" cy="639682"/>
          </a:xfrm>
          <a:prstGeom prst="rect">
            <a:avLst/>
          </a:prstGeom>
        </p:spPr>
      </p:pic>
    </p:spTree>
    <p:extLst>
      <p:ext uri="{BB962C8B-B14F-4D97-AF65-F5344CB8AC3E}">
        <p14:creationId xmlns:p14="http://schemas.microsoft.com/office/powerpoint/2010/main" val="367540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22434-240A-43A3-81D4-B79E42D7C35B}"/>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DATA MAPPING </a:t>
            </a:r>
            <a:br>
              <a:rPr lang="en-US" sz="4000"/>
            </a:br>
            <a:endParaRPr lang="en-US" sz="4000"/>
          </a:p>
        </p:txBody>
      </p:sp>
      <p:sp>
        <p:nvSpPr>
          <p:cNvPr id="3" name="Content Placeholder 2">
            <a:extLst>
              <a:ext uri="{FF2B5EF4-FFF2-40B4-BE49-F238E27FC236}">
                <a16:creationId xmlns:a16="http://schemas.microsoft.com/office/drawing/2014/main" id="{BAFAF130-5FAA-4FB6-8CD2-9F2DCC972AAF}"/>
              </a:ext>
            </a:extLst>
          </p:cNvPr>
          <p:cNvSpPr>
            <a:spLocks noGrp="1"/>
          </p:cNvSpPr>
          <p:nvPr>
            <p:ph sz="half" idx="1"/>
          </p:nvPr>
        </p:nvSpPr>
        <p:spPr>
          <a:xfrm>
            <a:off x="6186619" y="547815"/>
            <a:ext cx="5178960" cy="1680519"/>
          </a:xfrm>
        </p:spPr>
        <p:txBody>
          <a:bodyPr vert="horz" lIns="91440" tIns="45720" rIns="91440" bIns="45720" rtlCol="0" anchor="ctr">
            <a:normAutofit/>
          </a:bodyPr>
          <a:lstStyle/>
          <a:p>
            <a:r>
              <a:rPr lang="en-US" sz="1700"/>
              <a:t>In order to map our data into a Markov chain, we first calculate the minimum and maximum and then get the range of our data points which is approximately 59.23. Therefore, we decide to choose 6 states and allocate each temperature to a specific state. </a:t>
            </a:r>
          </a:p>
          <a:p>
            <a:r>
              <a:rPr lang="en-US" sz="1700"/>
              <a:t>Associated computation :</a:t>
            </a:r>
          </a:p>
          <a:p>
            <a:endParaRPr lang="en-US" sz="1700"/>
          </a:p>
        </p:txBody>
      </p:sp>
      <p:pic>
        <p:nvPicPr>
          <p:cNvPr id="7" name="Picture 6">
            <a:extLst>
              <a:ext uri="{FF2B5EF4-FFF2-40B4-BE49-F238E27FC236}">
                <a16:creationId xmlns:a16="http://schemas.microsoft.com/office/drawing/2014/main" id="{969828DF-3A8C-4DDE-858C-53EE5B79DE1E}"/>
              </a:ext>
            </a:extLst>
          </p:cNvPr>
          <p:cNvPicPr>
            <a:picLocks noChangeAspect="1"/>
          </p:cNvPicPr>
          <p:nvPr/>
        </p:nvPicPr>
        <p:blipFill>
          <a:blip r:embed="rId2"/>
          <a:stretch>
            <a:fillRect/>
          </a:stretch>
        </p:blipFill>
        <p:spPr>
          <a:xfrm>
            <a:off x="838198" y="4187071"/>
            <a:ext cx="5167185" cy="180851"/>
          </a:xfrm>
          <a:prstGeom prst="rect">
            <a:avLst/>
          </a:prstGeom>
        </p:spPr>
      </p:pic>
      <p:graphicFrame>
        <p:nvGraphicFramePr>
          <p:cNvPr id="5" name="Table 5">
            <a:extLst>
              <a:ext uri="{FF2B5EF4-FFF2-40B4-BE49-F238E27FC236}">
                <a16:creationId xmlns:a16="http://schemas.microsoft.com/office/drawing/2014/main" id="{2930B182-CD23-4C55-B84F-E8CA0265D38E}"/>
              </a:ext>
            </a:extLst>
          </p:cNvPr>
          <p:cNvGraphicFramePr>
            <a:graphicFrameLocks noGrp="1"/>
          </p:cNvGraphicFramePr>
          <p:nvPr>
            <p:ph sz="half" idx="2"/>
            <p:extLst>
              <p:ext uri="{D42A27DB-BD31-4B8C-83A1-F6EECF244321}">
                <p14:modId xmlns:p14="http://schemas.microsoft.com/office/powerpoint/2010/main" val="1417611084"/>
              </p:ext>
            </p:extLst>
          </p:nvPr>
        </p:nvGraphicFramePr>
        <p:xfrm>
          <a:off x="6198394" y="3869067"/>
          <a:ext cx="5167190" cy="816860"/>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555878">
                  <a:extLst>
                    <a:ext uri="{9D8B030D-6E8A-4147-A177-3AD203B41FA5}">
                      <a16:colId xmlns:a16="http://schemas.microsoft.com/office/drawing/2014/main" val="2587992057"/>
                    </a:ext>
                  </a:extLst>
                </a:gridCol>
                <a:gridCol w="768552">
                  <a:extLst>
                    <a:ext uri="{9D8B030D-6E8A-4147-A177-3AD203B41FA5}">
                      <a16:colId xmlns:a16="http://schemas.microsoft.com/office/drawing/2014/main" val="2982135195"/>
                    </a:ext>
                  </a:extLst>
                </a:gridCol>
                <a:gridCol w="768552">
                  <a:extLst>
                    <a:ext uri="{9D8B030D-6E8A-4147-A177-3AD203B41FA5}">
                      <a16:colId xmlns:a16="http://schemas.microsoft.com/office/drawing/2014/main" val="1492075773"/>
                    </a:ext>
                  </a:extLst>
                </a:gridCol>
                <a:gridCol w="768552">
                  <a:extLst>
                    <a:ext uri="{9D8B030D-6E8A-4147-A177-3AD203B41FA5}">
                      <a16:colId xmlns:a16="http://schemas.microsoft.com/office/drawing/2014/main" val="1713912535"/>
                    </a:ext>
                  </a:extLst>
                </a:gridCol>
                <a:gridCol w="768552">
                  <a:extLst>
                    <a:ext uri="{9D8B030D-6E8A-4147-A177-3AD203B41FA5}">
                      <a16:colId xmlns:a16="http://schemas.microsoft.com/office/drawing/2014/main" val="919719371"/>
                    </a:ext>
                  </a:extLst>
                </a:gridCol>
                <a:gridCol w="768552">
                  <a:extLst>
                    <a:ext uri="{9D8B030D-6E8A-4147-A177-3AD203B41FA5}">
                      <a16:colId xmlns:a16="http://schemas.microsoft.com/office/drawing/2014/main" val="922972332"/>
                    </a:ext>
                  </a:extLst>
                </a:gridCol>
                <a:gridCol w="768552">
                  <a:extLst>
                    <a:ext uri="{9D8B030D-6E8A-4147-A177-3AD203B41FA5}">
                      <a16:colId xmlns:a16="http://schemas.microsoft.com/office/drawing/2014/main" val="398233686"/>
                    </a:ext>
                  </a:extLst>
                </a:gridCol>
              </a:tblGrid>
              <a:tr h="526473">
                <a:tc>
                  <a:txBody>
                    <a:bodyPr/>
                    <a:lstStyle/>
                    <a:p>
                      <a:r>
                        <a:rPr lang="en-IN" sz="1200" b="1" cap="none" spc="0">
                          <a:solidFill>
                            <a:schemeClr val="bg1"/>
                          </a:solidFill>
                        </a:rPr>
                        <a:t>STATE</a:t>
                      </a:r>
                    </a:p>
                  </a:txBody>
                  <a:tcPr marL="49578" marR="31371" marT="14165" marB="106239"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r>
                        <a:rPr lang="en-IN" sz="1200" b="1" cap="none" spc="0">
                          <a:solidFill>
                            <a:schemeClr val="bg1"/>
                          </a:solidFill>
                        </a:rPr>
                        <a:t>1</a:t>
                      </a:r>
                    </a:p>
                  </a:txBody>
                  <a:tcPr marL="49578" marR="31371" marT="14165" marB="106239" anchor="b">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r>
                        <a:rPr lang="en-IN" sz="1200" b="1" cap="none" spc="0">
                          <a:solidFill>
                            <a:schemeClr val="bg1"/>
                          </a:solidFill>
                        </a:rPr>
                        <a:t>2</a:t>
                      </a:r>
                    </a:p>
                  </a:txBody>
                  <a:tcPr marL="49578" marR="31371" marT="14165" marB="106239" anchor="b">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r>
                        <a:rPr lang="en-IN" sz="1200" b="1" cap="none" spc="0">
                          <a:solidFill>
                            <a:schemeClr val="bg1"/>
                          </a:solidFill>
                        </a:rPr>
                        <a:t>3</a:t>
                      </a:r>
                    </a:p>
                  </a:txBody>
                  <a:tcPr marL="49578" marR="31371" marT="14165" marB="106239" anchor="b">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r>
                        <a:rPr lang="en-IN" sz="1200" b="1" cap="none" spc="0">
                          <a:solidFill>
                            <a:schemeClr val="bg1"/>
                          </a:solidFill>
                        </a:rPr>
                        <a:t>4</a:t>
                      </a:r>
                    </a:p>
                  </a:txBody>
                  <a:tcPr marL="49578" marR="31371" marT="14165" marB="106239" anchor="b">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r>
                        <a:rPr lang="en-IN" sz="1200" b="1" cap="none" spc="0">
                          <a:solidFill>
                            <a:schemeClr val="bg1"/>
                          </a:solidFill>
                        </a:rPr>
                        <a:t>5</a:t>
                      </a:r>
                    </a:p>
                  </a:txBody>
                  <a:tcPr marL="49578" marR="31371" marT="14165" marB="106239" anchor="b">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r>
                        <a:rPr lang="en-IN" sz="1200" b="1" cap="none" spc="0">
                          <a:solidFill>
                            <a:schemeClr val="bg1"/>
                          </a:solidFill>
                        </a:rPr>
                        <a:t>6</a:t>
                      </a:r>
                    </a:p>
                  </a:txBody>
                  <a:tcPr marL="49578" marR="31371" marT="14165" marB="106239" anchor="b">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464173540"/>
                  </a:ext>
                </a:extLst>
              </a:tr>
              <a:tr h="290387">
                <a:tc>
                  <a:txBody>
                    <a:bodyPr/>
                    <a:lstStyle/>
                    <a:p>
                      <a:r>
                        <a:rPr lang="en-IN" sz="900" cap="none" spc="0">
                          <a:solidFill>
                            <a:schemeClr val="bg1"/>
                          </a:solidFill>
                        </a:rPr>
                        <a:t>TEMP</a:t>
                      </a:r>
                    </a:p>
                  </a:txBody>
                  <a:tcPr marL="49578" marR="31371" marT="14165" marB="106239">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IN" sz="900" cap="none" spc="0">
                          <a:solidFill>
                            <a:schemeClr val="bg1"/>
                          </a:solidFill>
                        </a:rPr>
                        <a:t>248&lt;T&lt;258</a:t>
                      </a:r>
                    </a:p>
                  </a:txBody>
                  <a:tcPr marL="49578" marR="31371" marT="14165" marB="10623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IN" sz="900" cap="none" spc="0">
                          <a:solidFill>
                            <a:schemeClr val="bg1"/>
                          </a:solidFill>
                        </a:rPr>
                        <a:t>258&lt;T&lt;268</a:t>
                      </a:r>
                    </a:p>
                  </a:txBody>
                  <a:tcPr marL="49578" marR="31371" marT="14165" marB="10623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IN" sz="900" cap="none" spc="0">
                          <a:solidFill>
                            <a:schemeClr val="bg1"/>
                          </a:solidFill>
                        </a:rPr>
                        <a:t>268&lt;T&lt;278</a:t>
                      </a:r>
                    </a:p>
                  </a:txBody>
                  <a:tcPr marL="49578" marR="31371" marT="14165" marB="10623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IN" sz="900" cap="none" spc="0">
                          <a:solidFill>
                            <a:schemeClr val="bg1"/>
                          </a:solidFill>
                        </a:rPr>
                        <a:t>278&lt;T&lt;288</a:t>
                      </a:r>
                    </a:p>
                  </a:txBody>
                  <a:tcPr marL="49578" marR="31371" marT="14165" marB="10623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IN" sz="900" cap="none" spc="0">
                          <a:solidFill>
                            <a:schemeClr val="bg1"/>
                          </a:solidFill>
                        </a:rPr>
                        <a:t>288&lt;T&lt;298</a:t>
                      </a:r>
                    </a:p>
                  </a:txBody>
                  <a:tcPr marL="49578" marR="31371" marT="14165" marB="10623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IN" sz="900" cap="none" spc="0">
                          <a:solidFill>
                            <a:schemeClr val="bg1"/>
                          </a:solidFill>
                        </a:rPr>
                        <a:t>298&lt;T&lt;308</a:t>
                      </a:r>
                    </a:p>
                  </a:txBody>
                  <a:tcPr marL="49578" marR="31371" marT="14165" marB="10623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3987900532"/>
                  </a:ext>
                </a:extLst>
              </a:tr>
            </a:tbl>
          </a:graphicData>
        </a:graphic>
      </p:graphicFrame>
    </p:spTree>
    <p:extLst>
      <p:ext uri="{BB962C8B-B14F-4D97-AF65-F5344CB8AC3E}">
        <p14:creationId xmlns:p14="http://schemas.microsoft.com/office/powerpoint/2010/main" val="424820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4">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6270B2E-EE2D-4D3B-AB5C-18BCB2C5836E}"/>
              </a:ext>
            </a:extLst>
          </p:cNvPr>
          <p:cNvSpPr>
            <a:spLocks noGrp="1"/>
          </p:cNvSpPr>
          <p:nvPr>
            <p:ph type="title"/>
          </p:nvPr>
        </p:nvSpPr>
        <p:spPr>
          <a:xfrm>
            <a:off x="630936" y="630936"/>
            <a:ext cx="5260992" cy="2096756"/>
          </a:xfrm>
          <a:noFill/>
        </p:spPr>
        <p:txBody>
          <a:bodyPr vert="horz" lIns="91440" tIns="45720" rIns="91440" bIns="45720" rtlCol="0" anchor="t">
            <a:normAutofit/>
          </a:bodyPr>
          <a:lstStyle/>
          <a:p>
            <a:r>
              <a:rPr lang="en-US" sz="4800" kern="1200">
                <a:solidFill>
                  <a:schemeClr val="bg1"/>
                </a:solidFill>
                <a:latin typeface="+mj-lt"/>
                <a:ea typeface="+mj-ea"/>
                <a:cs typeface="+mj-cs"/>
              </a:rPr>
              <a:t>Building the Markov Chain</a:t>
            </a:r>
          </a:p>
        </p:txBody>
      </p:sp>
      <p:sp>
        <p:nvSpPr>
          <p:cNvPr id="3" name="Content Placeholder 2">
            <a:extLst>
              <a:ext uri="{FF2B5EF4-FFF2-40B4-BE49-F238E27FC236}">
                <a16:creationId xmlns:a16="http://schemas.microsoft.com/office/drawing/2014/main" id="{931DA72F-4579-4B75-A149-A88AC92339A1}"/>
              </a:ext>
            </a:extLst>
          </p:cNvPr>
          <p:cNvSpPr>
            <a:spLocks noGrp="1"/>
          </p:cNvSpPr>
          <p:nvPr>
            <p:ph sz="half" idx="1"/>
          </p:nvPr>
        </p:nvSpPr>
        <p:spPr>
          <a:xfrm>
            <a:off x="6095996" y="630936"/>
            <a:ext cx="5064191" cy="2096769"/>
          </a:xfrm>
          <a:noFill/>
        </p:spPr>
        <p:txBody>
          <a:bodyPr vert="horz" lIns="91440" tIns="45720" rIns="91440" bIns="45720" rtlCol="0" anchor="t">
            <a:normAutofit/>
          </a:bodyPr>
          <a:lstStyle/>
          <a:p>
            <a:r>
              <a:rPr lang="en-US" sz="1800" dirty="0">
                <a:solidFill>
                  <a:schemeClr val="bg1"/>
                </a:solidFill>
              </a:rPr>
              <a:t>The Markov states are {1,2,3,4,5,6} . Here is a time series graph of the 10000 datapoints taken from 2017’s data.</a:t>
            </a:r>
          </a:p>
          <a:p>
            <a:endParaRPr lang="en-US" sz="1800" dirty="0">
              <a:solidFill>
                <a:schemeClr val="bg1"/>
              </a:solidFill>
            </a:endParaRPr>
          </a:p>
        </p:txBody>
      </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a:extLst>
              <a:ext uri="{FF2B5EF4-FFF2-40B4-BE49-F238E27FC236}">
                <a16:creationId xmlns:a16="http://schemas.microsoft.com/office/drawing/2014/main" id="{F403202C-C57B-4B06-B5FD-D96DF0FD29C3}"/>
              </a:ext>
            </a:extLst>
          </p:cNvPr>
          <p:cNvPicPr>
            <a:picLocks noGrp="1" noChangeAspect="1"/>
          </p:cNvPicPr>
          <p:nvPr>
            <p:ph sz="half" idx="2"/>
          </p:nvPr>
        </p:nvPicPr>
        <p:blipFill>
          <a:blip r:embed="rId2"/>
          <a:stretch>
            <a:fillRect/>
          </a:stretch>
        </p:blipFill>
        <p:spPr>
          <a:xfrm>
            <a:off x="631359" y="3176705"/>
            <a:ext cx="10843065" cy="2683657"/>
          </a:xfrm>
          <a:prstGeom prst="rect">
            <a:avLst/>
          </a:prstGeom>
        </p:spPr>
      </p:pic>
      <p:grpSp>
        <p:nvGrpSpPr>
          <p:cNvPr id="39" name="Group 38">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0" name="Straight Connector 39">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4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8" name="Oval 17">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96EF4-85DB-41A7-830F-31DCFB3CD1AB}"/>
              </a:ext>
            </a:extLst>
          </p:cNvPr>
          <p:cNvSpPr>
            <a:spLocks noGrp="1"/>
          </p:cNvSpPr>
          <p:nvPr>
            <p:ph type="title"/>
          </p:nvPr>
        </p:nvSpPr>
        <p:spPr>
          <a:xfrm>
            <a:off x="630935" y="630936"/>
            <a:ext cx="5330275" cy="1951075"/>
          </a:xfrm>
          <a:noFill/>
        </p:spPr>
        <p:txBody>
          <a:bodyPr vert="horz" lIns="91440" tIns="45720" rIns="91440" bIns="45720" rtlCol="0" anchor="t">
            <a:normAutofit/>
          </a:bodyPr>
          <a:lstStyle/>
          <a:p>
            <a:r>
              <a:rPr lang="en-US">
                <a:solidFill>
                  <a:schemeClr val="bg1"/>
                </a:solidFill>
              </a:rPr>
              <a:t>Empirical distribution from time series </a:t>
            </a:r>
          </a:p>
        </p:txBody>
      </p:sp>
      <p:sp>
        <p:nvSpPr>
          <p:cNvPr id="3" name="Content Placeholder 2">
            <a:extLst>
              <a:ext uri="{FF2B5EF4-FFF2-40B4-BE49-F238E27FC236}">
                <a16:creationId xmlns:a16="http://schemas.microsoft.com/office/drawing/2014/main" id="{78E1DC03-31A2-4830-AE68-6D64FBAC7BBD}"/>
              </a:ext>
            </a:extLst>
          </p:cNvPr>
          <p:cNvSpPr>
            <a:spLocks noGrp="1"/>
          </p:cNvSpPr>
          <p:nvPr>
            <p:ph sz="half" idx="1"/>
          </p:nvPr>
        </p:nvSpPr>
        <p:spPr>
          <a:xfrm>
            <a:off x="6167718" y="630936"/>
            <a:ext cx="4992469" cy="1951087"/>
          </a:xfrm>
          <a:noFill/>
        </p:spPr>
        <p:txBody>
          <a:bodyPr vert="horz" lIns="91440" tIns="45720" rIns="91440" bIns="45720" rtlCol="0" anchor="t">
            <a:normAutofit/>
          </a:bodyPr>
          <a:lstStyle/>
          <a:p>
            <a:pPr marL="0"/>
            <a:r>
              <a:rPr lang="en-US" sz="1800">
                <a:solidFill>
                  <a:schemeClr val="bg1"/>
                </a:solidFill>
              </a:rPr>
              <a:t>Next step is to compute the occupation frequencies for each state and turn this into a probability distribution. This is the empirical distribution of our chain.</a:t>
            </a:r>
          </a:p>
          <a:p>
            <a:pPr marL="0"/>
            <a:r>
              <a:rPr lang="en-US" sz="1800">
                <a:solidFill>
                  <a:schemeClr val="bg1"/>
                </a:solidFill>
              </a:rPr>
              <a:t>Empirical distribution from time series is the fraction of time spent in each state. </a:t>
            </a:r>
          </a:p>
          <a:p>
            <a:pPr marL="0"/>
            <a:endParaRPr lang="en-US" sz="1800">
              <a:solidFill>
                <a:schemeClr val="bg1"/>
              </a:solidFill>
            </a:endParaRPr>
          </a:p>
        </p:txBody>
      </p:sp>
      <p:sp>
        <p:nvSpPr>
          <p:cNvPr id="27" name="Rectangle 2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6" name="Straight Connector 3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a:extLst>
              <a:ext uri="{FF2B5EF4-FFF2-40B4-BE49-F238E27FC236}">
                <a16:creationId xmlns:a16="http://schemas.microsoft.com/office/drawing/2014/main" id="{EEBABF9C-2CEC-4AF0-B57D-853D74CED3E0}"/>
              </a:ext>
            </a:extLst>
          </p:cNvPr>
          <p:cNvPicPr>
            <a:picLocks noGrp="1" noChangeAspect="1"/>
          </p:cNvPicPr>
          <p:nvPr>
            <p:ph sz="half" idx="2"/>
          </p:nvPr>
        </p:nvPicPr>
        <p:blipFill>
          <a:blip r:embed="rId2"/>
          <a:stretch>
            <a:fillRect/>
          </a:stretch>
        </p:blipFill>
        <p:spPr>
          <a:xfrm>
            <a:off x="630313" y="2756877"/>
            <a:ext cx="2149229" cy="3492497"/>
          </a:xfrm>
          <a:prstGeom prst="rect">
            <a:avLst/>
          </a:prstGeom>
        </p:spPr>
      </p:pic>
      <p:grpSp>
        <p:nvGrpSpPr>
          <p:cNvPr id="41" name="Group 40">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42" name="Straight Connector 41">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3037FFB6-6E07-41FD-8B3D-07637C6E71AE}"/>
              </a:ext>
            </a:extLst>
          </p:cNvPr>
          <p:cNvPicPr>
            <a:picLocks noChangeAspect="1"/>
          </p:cNvPicPr>
          <p:nvPr/>
        </p:nvPicPr>
        <p:blipFill>
          <a:blip r:embed="rId3"/>
          <a:stretch>
            <a:fillRect/>
          </a:stretch>
        </p:blipFill>
        <p:spPr>
          <a:xfrm>
            <a:off x="6149111" y="2756877"/>
            <a:ext cx="5330898" cy="1852487"/>
          </a:xfrm>
          <a:prstGeom prst="rect">
            <a:avLst/>
          </a:prstGeom>
        </p:spPr>
      </p:pic>
    </p:spTree>
    <p:extLst>
      <p:ext uri="{BB962C8B-B14F-4D97-AF65-F5344CB8AC3E}">
        <p14:creationId xmlns:p14="http://schemas.microsoft.com/office/powerpoint/2010/main" val="278804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D40A-2B19-4B9A-9914-9B4C571A4D2C}"/>
              </a:ext>
            </a:extLst>
          </p:cNvPr>
          <p:cNvSpPr>
            <a:spLocks noGrp="1"/>
          </p:cNvSpPr>
          <p:nvPr>
            <p:ph type="title"/>
          </p:nvPr>
        </p:nvSpPr>
        <p:spPr/>
        <p:txBody>
          <a:bodyPr/>
          <a:lstStyle/>
          <a:p>
            <a:r>
              <a:rPr lang="en-IN" dirty="0"/>
              <a:t>Computation of Transition Matrix and Stationary Distribution </a:t>
            </a:r>
          </a:p>
        </p:txBody>
      </p:sp>
      <p:sp>
        <p:nvSpPr>
          <p:cNvPr id="3" name="Text Placeholder 2">
            <a:extLst>
              <a:ext uri="{FF2B5EF4-FFF2-40B4-BE49-F238E27FC236}">
                <a16:creationId xmlns:a16="http://schemas.microsoft.com/office/drawing/2014/main" id="{15D8EC6D-9271-44FC-9B79-6861D83559E5}"/>
              </a:ext>
            </a:extLst>
          </p:cNvPr>
          <p:cNvSpPr>
            <a:spLocks noGrp="1"/>
          </p:cNvSpPr>
          <p:nvPr>
            <p:ph type="body" idx="1"/>
          </p:nvPr>
        </p:nvSpPr>
        <p:spPr/>
        <p:txBody>
          <a:bodyPr>
            <a:normAutofit/>
          </a:bodyPr>
          <a:lstStyle/>
          <a:p>
            <a:r>
              <a:rPr lang="en-IN" dirty="0"/>
              <a:t>Transition Matrix :</a:t>
            </a:r>
          </a:p>
        </p:txBody>
      </p:sp>
      <p:pic>
        <p:nvPicPr>
          <p:cNvPr id="10" name="Content Placeholder 9">
            <a:extLst>
              <a:ext uri="{FF2B5EF4-FFF2-40B4-BE49-F238E27FC236}">
                <a16:creationId xmlns:a16="http://schemas.microsoft.com/office/drawing/2014/main" id="{9F1B2688-A6F2-4D27-AA73-846B9575EDB1}"/>
              </a:ext>
            </a:extLst>
          </p:cNvPr>
          <p:cNvPicPr>
            <a:picLocks noGrp="1" noChangeAspect="1"/>
          </p:cNvPicPr>
          <p:nvPr>
            <p:ph sz="half" idx="2"/>
          </p:nvPr>
        </p:nvPicPr>
        <p:blipFill>
          <a:blip r:embed="rId2"/>
          <a:stretch>
            <a:fillRect/>
          </a:stretch>
        </p:blipFill>
        <p:spPr>
          <a:xfrm>
            <a:off x="210131" y="4584957"/>
            <a:ext cx="5157787" cy="1280554"/>
          </a:xfrm>
        </p:spPr>
      </p:pic>
      <p:sp>
        <p:nvSpPr>
          <p:cNvPr id="5" name="Text Placeholder 4">
            <a:extLst>
              <a:ext uri="{FF2B5EF4-FFF2-40B4-BE49-F238E27FC236}">
                <a16:creationId xmlns:a16="http://schemas.microsoft.com/office/drawing/2014/main" id="{17C4F9DB-D62B-45EB-8BED-B4BE12D4E76E}"/>
              </a:ext>
            </a:extLst>
          </p:cNvPr>
          <p:cNvSpPr>
            <a:spLocks noGrp="1"/>
          </p:cNvSpPr>
          <p:nvPr>
            <p:ph type="body" sz="quarter" idx="3"/>
          </p:nvPr>
        </p:nvSpPr>
        <p:spPr/>
        <p:txBody>
          <a:bodyPr>
            <a:normAutofit/>
          </a:bodyPr>
          <a:lstStyle/>
          <a:p>
            <a:r>
              <a:rPr lang="en-IN" sz="2800" dirty="0"/>
              <a:t>Stationary  Distribution </a:t>
            </a:r>
          </a:p>
          <a:p>
            <a:endParaRPr lang="en-IN" sz="2800" dirty="0"/>
          </a:p>
        </p:txBody>
      </p:sp>
      <p:graphicFrame>
        <p:nvGraphicFramePr>
          <p:cNvPr id="24" name="Content Placeholder 5">
            <a:extLst>
              <a:ext uri="{FF2B5EF4-FFF2-40B4-BE49-F238E27FC236}">
                <a16:creationId xmlns:a16="http://schemas.microsoft.com/office/drawing/2014/main" id="{F627CF2A-91EF-A2B0-2105-C44F8DFE671F}"/>
              </a:ext>
            </a:extLst>
          </p:cNvPr>
          <p:cNvGraphicFramePr>
            <a:graphicFrameLocks noGrp="1"/>
          </p:cNvGraphicFramePr>
          <p:nvPr>
            <p:ph sz="quarter" idx="4"/>
            <p:extLst>
              <p:ext uri="{D42A27DB-BD31-4B8C-83A1-F6EECF244321}">
                <p14:modId xmlns:p14="http://schemas.microsoft.com/office/powerpoint/2010/main" val="1657698678"/>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06627E7E-506D-49AC-BC20-759F61521765}"/>
              </a:ext>
            </a:extLst>
          </p:cNvPr>
          <p:cNvSpPr txBox="1"/>
          <p:nvPr/>
        </p:nvSpPr>
        <p:spPr>
          <a:xfrm>
            <a:off x="210131" y="2580798"/>
            <a:ext cx="4780969" cy="1754326"/>
          </a:xfrm>
          <a:prstGeom prst="rect">
            <a:avLst/>
          </a:prstGeom>
          <a:noFill/>
        </p:spPr>
        <p:txBody>
          <a:bodyPr wrap="square">
            <a:spAutoFit/>
          </a:bodyPr>
          <a:lstStyle/>
          <a:p>
            <a:r>
              <a:rPr lang="en-US" dirty="0"/>
              <a:t>To compute the transition matrix, which is essentially a representation of probability that our Markov state goes from one state to another, for this time series which follows the above distribution. We got the following transition matrix as a result</a:t>
            </a:r>
            <a:endParaRPr lang="en-IN" dirty="0"/>
          </a:p>
        </p:txBody>
      </p:sp>
      <p:pic>
        <p:nvPicPr>
          <p:cNvPr id="14" name="Picture 13">
            <a:extLst>
              <a:ext uri="{FF2B5EF4-FFF2-40B4-BE49-F238E27FC236}">
                <a16:creationId xmlns:a16="http://schemas.microsoft.com/office/drawing/2014/main" id="{997B1AB0-5754-4425-8445-745E01982CF2}"/>
              </a:ext>
            </a:extLst>
          </p:cNvPr>
          <p:cNvPicPr>
            <a:picLocks noChangeAspect="1"/>
          </p:cNvPicPr>
          <p:nvPr/>
        </p:nvPicPr>
        <p:blipFill>
          <a:blip r:embed="rId8"/>
          <a:stretch>
            <a:fillRect/>
          </a:stretch>
        </p:blipFill>
        <p:spPr>
          <a:xfrm>
            <a:off x="6306131" y="6041543"/>
            <a:ext cx="4915326" cy="571550"/>
          </a:xfrm>
          <a:prstGeom prst="rect">
            <a:avLst/>
          </a:prstGeom>
        </p:spPr>
      </p:pic>
    </p:spTree>
    <p:extLst>
      <p:ext uri="{BB962C8B-B14F-4D97-AF65-F5344CB8AC3E}">
        <p14:creationId xmlns:p14="http://schemas.microsoft.com/office/powerpoint/2010/main" val="394228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EEF52-B036-442C-A346-34B28A0B57B5}"/>
              </a:ext>
            </a:extLst>
          </p:cNvPr>
          <p:cNvSpPr>
            <a:spLocks noGrp="1"/>
          </p:cNvSpPr>
          <p:nvPr>
            <p:ph type="title"/>
          </p:nvPr>
        </p:nvSpPr>
        <p:spPr>
          <a:xfrm>
            <a:off x="630936" y="502920"/>
            <a:ext cx="3419856" cy="1463040"/>
          </a:xfrm>
        </p:spPr>
        <p:txBody>
          <a:bodyPr anchor="ctr">
            <a:normAutofit/>
          </a:bodyPr>
          <a:lstStyle/>
          <a:p>
            <a:r>
              <a:rPr lang="en-IN" sz="4800"/>
              <a:t>Time Series Plot</a:t>
            </a:r>
          </a:p>
        </p:txBody>
      </p:sp>
      <p:sp>
        <p:nvSpPr>
          <p:cNvPr id="4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A1C1ED-C99D-4A14-8CC0-0D0AA7F36826}"/>
              </a:ext>
            </a:extLst>
          </p:cNvPr>
          <p:cNvSpPr>
            <a:spLocks noGrp="1"/>
          </p:cNvSpPr>
          <p:nvPr>
            <p:ph idx="1"/>
          </p:nvPr>
        </p:nvSpPr>
        <p:spPr>
          <a:xfrm>
            <a:off x="4654295" y="502920"/>
            <a:ext cx="6894576" cy="1463040"/>
          </a:xfrm>
        </p:spPr>
        <p:txBody>
          <a:bodyPr anchor="ctr">
            <a:normAutofit/>
          </a:bodyPr>
          <a:lstStyle/>
          <a:p>
            <a:r>
              <a:rPr lang="en-IN" sz="2000"/>
              <a:t>In this step, considering 10000 datapoints of Year 2017 I investigated the time series plot of the original data. </a:t>
            </a:r>
            <a:r>
              <a:rPr lang="en-US" sz="2000"/>
              <a:t>Here x-axis is the index of each data point (corresponding to hourly stamps)and the y-axis is the value of temperature.</a:t>
            </a:r>
          </a:p>
          <a:p>
            <a:endParaRPr lang="en-IN" sz="2000"/>
          </a:p>
        </p:txBody>
      </p:sp>
      <p:pic>
        <p:nvPicPr>
          <p:cNvPr id="5" name="Picture 4">
            <a:extLst>
              <a:ext uri="{FF2B5EF4-FFF2-40B4-BE49-F238E27FC236}">
                <a16:creationId xmlns:a16="http://schemas.microsoft.com/office/drawing/2014/main" id="{C45080F1-B8BD-496F-84EE-A6DFF31067AD}"/>
              </a:ext>
            </a:extLst>
          </p:cNvPr>
          <p:cNvPicPr>
            <a:picLocks noChangeAspect="1"/>
          </p:cNvPicPr>
          <p:nvPr/>
        </p:nvPicPr>
        <p:blipFill>
          <a:blip r:embed="rId2"/>
          <a:stretch>
            <a:fillRect/>
          </a:stretch>
        </p:blipFill>
        <p:spPr>
          <a:xfrm>
            <a:off x="630936" y="2496447"/>
            <a:ext cx="10917936" cy="3548329"/>
          </a:xfrm>
          <a:prstGeom prst="rect">
            <a:avLst/>
          </a:prstGeom>
        </p:spPr>
      </p:pic>
    </p:spTree>
    <p:extLst>
      <p:ext uri="{BB962C8B-B14F-4D97-AF65-F5344CB8AC3E}">
        <p14:creationId xmlns:p14="http://schemas.microsoft.com/office/powerpoint/2010/main" val="1967774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752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Markov-based Time Series Modeling</vt:lpstr>
      <vt:lpstr>ABSTRACT </vt:lpstr>
      <vt:lpstr>DATA DESCRIPTION </vt:lpstr>
      <vt:lpstr>DATA PREPRATION </vt:lpstr>
      <vt:lpstr>DATA MAPPING  </vt:lpstr>
      <vt:lpstr>Building the Markov Chain</vt:lpstr>
      <vt:lpstr>Empirical distribution from time series </vt:lpstr>
      <vt:lpstr>Computation of Transition Matrix and Stationary Distribution </vt:lpstr>
      <vt:lpstr>Time Series Plot</vt:lpstr>
      <vt:lpstr>Comparing the empirical distribution of the data set and the stationary distribution of the chain</vt:lpstr>
      <vt:lpstr>Comparing Time Series Plot with our simulated Time series </vt:lpstr>
      <vt:lpstr>Evaluation for this Model</vt:lpstr>
      <vt:lpstr>Goodness Of Fit using Chi Test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Srivastava</dc:creator>
  <cp:lastModifiedBy>Sunil Srivastava</cp:lastModifiedBy>
  <cp:revision>13</cp:revision>
  <dcterms:created xsi:type="dcterms:W3CDTF">2022-03-31T02:37:32Z</dcterms:created>
  <dcterms:modified xsi:type="dcterms:W3CDTF">2022-04-01T20:37:33Z</dcterms:modified>
</cp:coreProperties>
</file>