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5D9D0-1E75-4C75-A226-C4053CB41ED3}">
          <p14:sldIdLst>
            <p14:sldId id="256"/>
            <p14:sldId id="258"/>
            <p14:sldId id="259"/>
            <p14:sldId id="260"/>
            <p14:sldId id="261"/>
          </p14:sldIdLst>
        </p14:section>
        <p14:section name="Untitled Section" id="{F0580AF7-B2B1-4412-BD80-21751848B973}">
          <p14:sldIdLst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903B9808-5EBC-4FA0-BFDA-AB5F12BE7862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1B91-F23F-411D-B589-73CD7058A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9808-5EBC-4FA0-BFDA-AB5F12BE7862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1B91-F23F-411D-B589-73CD7058A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9808-5EBC-4FA0-BFDA-AB5F12BE7862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1B91-F23F-411D-B589-73CD7058A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9808-5EBC-4FA0-BFDA-AB5F12BE7862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1B91-F23F-411D-B589-73CD7058A6F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9808-5EBC-4FA0-BFDA-AB5F12BE7862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1B91-F23F-411D-B589-73CD7058A6F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9808-5EBC-4FA0-BFDA-AB5F12BE7862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1B91-F23F-411D-B589-73CD7058A6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9808-5EBC-4FA0-BFDA-AB5F12BE7862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1B91-F23F-411D-B589-73CD7058A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9808-5EBC-4FA0-BFDA-AB5F12BE7862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1B91-F23F-411D-B589-73CD7058A6F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9808-5EBC-4FA0-BFDA-AB5F12BE7862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1B91-F23F-411D-B589-73CD7058A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9808-5EBC-4FA0-BFDA-AB5F12BE7862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1B91-F23F-411D-B589-73CD7058A6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B9808-5EBC-4FA0-BFDA-AB5F12BE7862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1B91-F23F-411D-B589-73CD7058A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03B9808-5EBC-4FA0-BFDA-AB5F12BE7862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61C1B91-F23F-411D-B589-73CD7058A6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WEB DESIGNING-HTML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295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SRIVARSHINI .B</a:t>
            </a:r>
          </a:p>
          <a:p>
            <a:r>
              <a:rPr lang="en-US" sz="2400" b="1" dirty="0" smtClean="0"/>
              <a:t>21COAE060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312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19200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Types of tags in html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562979"/>
              </p:ext>
            </p:extLst>
          </p:nvPr>
        </p:nvGraphicFramePr>
        <p:xfrm>
          <a:off x="1371600" y="2971800"/>
          <a:ext cx="6400800" cy="2621832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</a:tblGrid>
              <a:tr h="58937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&lt;head&gt;</a:t>
                      </a: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Contains metadata/information for the document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&lt;title&gt;</a:t>
                      </a: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 title for the document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&lt;body</a:t>
                      </a:r>
                      <a:r>
                        <a:rPr lang="en-US" sz="1800" dirty="0" smtClean="0">
                          <a:effectLst/>
                        </a:rPr>
                        <a:t>&gt;</a:t>
                      </a:r>
                      <a:endParaRPr lang="en-US" sz="1800" dirty="0">
                        <a:effectLst/>
                      </a:endParaRP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the document's body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&lt;h1&gt; to &lt;h6</a:t>
                      </a:r>
                      <a:r>
                        <a:rPr lang="en-US" sz="1800" dirty="0" smtClean="0">
                          <a:effectLst/>
                        </a:rPr>
                        <a:t>&gt;</a:t>
                      </a:r>
                      <a:endParaRPr lang="en-US" sz="1800" dirty="0">
                        <a:effectLst/>
                      </a:endParaRP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HTML headings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&lt;p</a:t>
                      </a:r>
                      <a:r>
                        <a:rPr lang="en-US" sz="1800" dirty="0" smtClean="0">
                          <a:effectLst/>
                        </a:rPr>
                        <a:t>&gt;</a:t>
                      </a:r>
                      <a:endParaRPr lang="en-US" sz="1800" dirty="0">
                        <a:effectLst/>
                      </a:endParaRP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 paragraph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</a:t>
                      </a:r>
                      <a:r>
                        <a:rPr lang="en-US" sz="1800" dirty="0" err="1">
                          <a:effectLst/>
                        </a:rPr>
                        <a:t>br</a:t>
                      </a:r>
                      <a:r>
                        <a:rPr lang="en-US" sz="1800" dirty="0">
                          <a:effectLst/>
                        </a:rPr>
                        <a:t>&gt;</a:t>
                      </a: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Inserts a single line break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67000" y="2245459"/>
            <a:ext cx="41293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Basic HTML tags</a:t>
            </a:r>
            <a:endParaRPr lang="en-US" sz="4000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7147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1486" y="1219200"/>
            <a:ext cx="38391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Formatting Tags</a:t>
            </a:r>
            <a:endParaRPr 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85847"/>
              </p:ext>
            </p:extLst>
          </p:nvPr>
        </p:nvGraphicFramePr>
        <p:xfrm>
          <a:off x="1390650" y="1981200"/>
          <a:ext cx="6400800" cy="3602180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</a:tblGrid>
              <a:tr h="665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</a:t>
                      </a:r>
                      <a:r>
                        <a:rPr lang="en-US" sz="1800" dirty="0" err="1" smtClean="0">
                          <a:effectLst/>
                        </a:rPr>
                        <a:t>abbr</a:t>
                      </a:r>
                      <a:r>
                        <a:rPr lang="en-US" sz="1800" dirty="0" smtClean="0">
                          <a:effectLst/>
                        </a:rPr>
                        <a:t>&gt;</a:t>
                      </a:r>
                      <a:endParaRPr lang="en-US" sz="1800" dirty="0">
                        <a:effectLst/>
                      </a:endParaRP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an abbreviation or an acronym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89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&lt;address</a:t>
                      </a:r>
                      <a:r>
                        <a:rPr lang="en-US" sz="1800" dirty="0" smtClean="0">
                          <a:effectLst/>
                        </a:rPr>
                        <a:t>&gt;</a:t>
                      </a:r>
                      <a:endParaRPr lang="en-US" sz="1800" dirty="0">
                        <a:effectLst/>
                      </a:endParaRP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contact information for the author/owner of a document/article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&lt;b&gt;</a:t>
                      </a: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bold text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8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&lt;template&gt;</a:t>
                      </a:r>
                      <a:endParaRPr lang="en-US" sz="1800" dirty="0">
                        <a:effectLst/>
                      </a:endParaRP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 container for content that should be hidden when the page loads</a:t>
                      </a:r>
                      <a:endParaRPr lang="en-US" sz="1800" dirty="0">
                        <a:effectLst/>
                      </a:endParaRP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&lt;del&gt;</a:t>
                      </a:r>
                      <a:endParaRPr lang="en-US" sz="1800" dirty="0">
                        <a:effectLst/>
                      </a:endParaRP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text that has been deleted from a document</a:t>
                      </a:r>
                      <a:endParaRPr lang="en-US" sz="1800" dirty="0">
                        <a:effectLst/>
                      </a:endParaRP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5605" y="1219200"/>
            <a:ext cx="49156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Forms and Input tags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95323"/>
              </p:ext>
            </p:extLst>
          </p:nvPr>
        </p:nvGraphicFramePr>
        <p:xfrm>
          <a:off x="1266825" y="2098536"/>
          <a:ext cx="6705600" cy="3128784"/>
        </p:xfrm>
        <a:graphic>
          <a:graphicData uri="http://schemas.openxmlformats.org/drawingml/2006/table">
            <a:tbl>
              <a:tblPr/>
              <a:tblGrid>
                <a:gridCol w="3276600"/>
                <a:gridCol w="3429000"/>
              </a:tblGrid>
              <a:tr h="665572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&lt;form&gt;</a:t>
                      </a: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an HTML form for user input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&lt;input&gt;</a:t>
                      </a: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an input control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10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&lt;label&gt;</a:t>
                      </a:r>
                      <a:endParaRPr lang="en-US" sz="1800" dirty="0">
                        <a:effectLst/>
                      </a:endParaRP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Defines a label for an &lt;input&gt;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&lt;button&gt;</a:t>
                      </a: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 clickable button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58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&lt;select&gt;</a:t>
                      </a: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 drop-down list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3908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</a:t>
                      </a:r>
                      <a:r>
                        <a:rPr lang="en-US" sz="1800" dirty="0" smtClean="0">
                          <a:effectLst/>
                        </a:rPr>
                        <a:t>output&gt;</a:t>
                      </a:r>
                      <a:endParaRPr lang="en-US" sz="1800" dirty="0">
                        <a:effectLst/>
                      </a:endParaRP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the result of a calculation</a:t>
                      </a:r>
                      <a:endParaRPr lang="en-US" sz="1800" dirty="0">
                        <a:effectLst/>
                      </a:endParaRP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4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4809" y="1066800"/>
            <a:ext cx="33743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Images tags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95591"/>
              </p:ext>
            </p:extLst>
          </p:nvPr>
        </p:nvGraphicFramePr>
        <p:xfrm>
          <a:off x="1447800" y="2057400"/>
          <a:ext cx="6400800" cy="3159944"/>
        </p:xfrm>
        <a:graphic>
          <a:graphicData uri="http://schemas.openxmlformats.org/drawingml/2006/table">
            <a:tbl>
              <a:tblPr/>
              <a:tblGrid>
                <a:gridCol w="2971800"/>
                <a:gridCol w="3429000"/>
              </a:tblGrid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</a:t>
                      </a:r>
                      <a:r>
                        <a:rPr lang="en-US" sz="1800" dirty="0" err="1">
                          <a:effectLst/>
                        </a:rPr>
                        <a:t>img</a:t>
                      </a:r>
                      <a:r>
                        <a:rPr lang="en-US" sz="1800" dirty="0">
                          <a:effectLst/>
                        </a:rPr>
                        <a:t>&gt;</a:t>
                      </a: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an image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&lt;map&gt;</a:t>
                      </a: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a client-side image map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&lt;area&gt;</a:t>
                      </a: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an area inside an image map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84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&lt;canvas&gt;</a:t>
                      </a: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Used to draw graphics, on the fly, via scripting (usually JavaScript)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8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&lt;picture&gt;</a:t>
                      </a:r>
                      <a:endParaRPr lang="en-US" sz="1800" dirty="0">
                        <a:effectLst/>
                      </a:endParaRP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 container for multiple image resources</a:t>
                      </a:r>
                      <a:endParaRPr lang="en-US" sz="1800" dirty="0">
                        <a:effectLst/>
                      </a:endParaRP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5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51039"/>
              </p:ext>
            </p:extLst>
          </p:nvPr>
        </p:nvGraphicFramePr>
        <p:xfrm>
          <a:off x="1371600" y="2438400"/>
          <a:ext cx="6400800" cy="3119488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</a:tblGrid>
              <a:tr h="533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&lt;style&gt;</a:t>
                      </a:r>
                      <a:endParaRPr lang="en-US" sz="1800" dirty="0">
                        <a:effectLst/>
                      </a:endParaRP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style information for a document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&lt;main&gt;</a:t>
                      </a:r>
                      <a:endParaRPr lang="en-US" sz="1800" dirty="0">
                        <a:effectLst/>
                      </a:endParaRP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main content of a document</a:t>
                      </a:r>
                      <a:endParaRPr lang="en-US" sz="1800" dirty="0">
                        <a:effectLst/>
                      </a:endParaRP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&lt;span&gt;</a:t>
                      </a: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 section in a document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&lt;header&gt;</a:t>
                      </a: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 header for a document or section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&lt;footer&gt;</a:t>
                      </a: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 footer for a document or section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66800" y="1371600"/>
            <a:ext cx="730727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Styles and Semantics tags</a:t>
            </a:r>
          </a:p>
        </p:txBody>
      </p:sp>
    </p:spTree>
    <p:extLst>
      <p:ext uri="{BB962C8B-B14F-4D97-AF65-F5344CB8AC3E}">
        <p14:creationId xmlns:p14="http://schemas.microsoft.com/office/powerpoint/2010/main" val="196925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8169" y="1066800"/>
            <a:ext cx="506792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tags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80775"/>
              </p:ext>
            </p:extLst>
          </p:nvPr>
        </p:nvGraphicFramePr>
        <p:xfrm>
          <a:off x="1371600" y="2133600"/>
          <a:ext cx="6400800" cy="3136336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</a:tblGrid>
              <a:tr h="3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&lt;script&gt;</a:t>
                      </a: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a client-side script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3789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&lt;</a:t>
                      </a:r>
                      <a:r>
                        <a:rPr lang="en-US" sz="1800" dirty="0" err="1" smtClean="0">
                          <a:effectLst/>
                        </a:rPr>
                        <a:t>noscript</a:t>
                      </a:r>
                      <a:r>
                        <a:rPr lang="en-US" sz="1800" dirty="0" smtClean="0">
                          <a:effectLst/>
                        </a:rPr>
                        <a:t>&gt;</a:t>
                      </a:r>
                      <a:endParaRPr lang="en-US" sz="1800" dirty="0">
                        <a:effectLst/>
                      </a:endParaRP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an alternate content for users that do not support client-side scripts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8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&lt;embed&gt;</a:t>
                      </a:r>
                      <a:endParaRPr lang="en-US" sz="1800" dirty="0">
                        <a:effectLst/>
                      </a:endParaRP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Defines </a:t>
                      </a:r>
                      <a:r>
                        <a:rPr lang="en-US" dirty="0">
                          <a:effectLst/>
                        </a:rPr>
                        <a:t>a container for an external (non-HTML) application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3789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&lt;embed&gt;</a:t>
                      </a: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 container for an external (non-HTML) application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&lt;object&gt;</a:t>
                      </a:r>
                    </a:p>
                  </a:txBody>
                  <a:tcPr marL="116933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an embedded object</a:t>
                      </a:r>
                    </a:p>
                  </a:txBody>
                  <a:tcPr marL="58466" marR="58466" marT="58466" marB="5846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3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199" y="2928640"/>
            <a:ext cx="4453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29200"/>
            <a:ext cx="502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 smtClean="0">
                <a:ln w="1905"/>
                <a:gradFill>
                  <a:gsLst>
                    <a:gs pos="0">
                      <a:srgbClr val="6B6149">
                        <a:shade val="20000"/>
                        <a:satMod val="200000"/>
                      </a:srgbClr>
                    </a:gs>
                    <a:gs pos="78000">
                      <a:srgbClr val="6B614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6B614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Reference: W3 Schools</a:t>
            </a:r>
            <a:endParaRPr lang="en-US" sz="3200" b="1" dirty="0">
              <a:ln w="1905"/>
              <a:gradFill>
                <a:gsLst>
                  <a:gs pos="0">
                    <a:srgbClr val="6B6149">
                      <a:shade val="20000"/>
                      <a:satMod val="200000"/>
                    </a:srgbClr>
                  </a:gs>
                  <a:gs pos="78000">
                    <a:srgbClr val="6B6149">
                      <a:tint val="90000"/>
                      <a:shade val="89000"/>
                      <a:satMod val="220000"/>
                    </a:srgbClr>
                  </a:gs>
                  <a:gs pos="100000">
                    <a:srgbClr val="6B614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065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82</TotalTime>
  <Words>340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Couture</vt:lpstr>
      <vt:lpstr>WEB DESIGNING-HTML</vt:lpstr>
      <vt:lpstr>Types of tags in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DESIGNING-HTML</dc:title>
  <dc:creator>Windows User</dc:creator>
  <cp:lastModifiedBy>Windows User</cp:lastModifiedBy>
  <cp:revision>8</cp:revision>
  <dcterms:created xsi:type="dcterms:W3CDTF">2022-08-12T15:36:38Z</dcterms:created>
  <dcterms:modified xsi:type="dcterms:W3CDTF">2022-08-16T13:25:15Z</dcterms:modified>
</cp:coreProperties>
</file>