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660"/>
  </p:normalViewPr>
  <p:slideViewPr>
    <p:cSldViewPr snapToGrid="0">
      <p:cViewPr varScale="1">
        <p:scale>
          <a:sx n="77" d="100"/>
          <a:sy n="77" d="100"/>
        </p:scale>
        <p:origin x="1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96615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8526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16185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98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988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18165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7932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9340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5121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229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2561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4/11/2023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6114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4/11/2023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93132691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0" r:id="rId7"/>
    <p:sldLayoutId id="2147483741" r:id="rId8"/>
    <p:sldLayoutId id="2147483742" r:id="rId9"/>
    <p:sldLayoutId id="2147483743" r:id="rId10"/>
    <p:sldLayoutId id="2147483744" r:id="rId11"/>
    <p:sldLayoutId id="214748374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a:extLst>
              <a:ext uri="{FF2B5EF4-FFF2-40B4-BE49-F238E27FC236}">
                <a16:creationId xmlns:a16="http://schemas.microsoft.com/office/drawing/2014/main" id="{458DB2B2-886F-D06D-EBC0-1E31B51586F2}"/>
              </a:ext>
            </a:extLst>
          </p:cNvPr>
          <p:cNvPicPr>
            <a:picLocks noChangeAspect="1"/>
          </p:cNvPicPr>
          <p:nvPr/>
        </p:nvPicPr>
        <p:blipFill rotWithShape="1">
          <a:blip r:embed="rId2"/>
          <a:srcRect t="20213"/>
          <a:stretch/>
        </p:blipFill>
        <p:spPr>
          <a:xfrm>
            <a:off x="20" y="10"/>
            <a:ext cx="12191980" cy="6857990"/>
          </a:xfrm>
          <a:prstGeom prst="rect">
            <a:avLst/>
          </a:prstGeom>
        </p:spPr>
      </p:pic>
      <p:sp>
        <p:nvSpPr>
          <p:cNvPr id="19"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EF0CD5B4-950A-DA5D-FB8E-2A1EEB0C1E10}"/>
              </a:ext>
            </a:extLst>
          </p:cNvPr>
          <p:cNvSpPr>
            <a:spLocks noGrp="1"/>
          </p:cNvSpPr>
          <p:nvPr>
            <p:ph type="ctrTitle"/>
          </p:nvPr>
        </p:nvSpPr>
        <p:spPr>
          <a:xfrm>
            <a:off x="3325473" y="1998924"/>
            <a:ext cx="5541054" cy="2213621"/>
          </a:xfrm>
        </p:spPr>
        <p:txBody>
          <a:bodyPr>
            <a:normAutofit/>
          </a:bodyPr>
          <a:lstStyle/>
          <a:p>
            <a:pPr algn="ctr"/>
            <a:r>
              <a:rPr lang="en-US" b="0" i="0">
                <a:effectLst/>
                <a:latin typeface="Inter"/>
              </a:rPr>
              <a:t>Population dynamics in the USA</a:t>
            </a:r>
            <a:br>
              <a:rPr lang="en-US" b="0" i="0">
                <a:effectLst/>
                <a:latin typeface="Inter"/>
              </a:rPr>
            </a:br>
            <a:endParaRPr lang="en-US"/>
          </a:p>
        </p:txBody>
      </p:sp>
      <p:sp>
        <p:nvSpPr>
          <p:cNvPr id="3" name="Subtitle 2">
            <a:extLst>
              <a:ext uri="{FF2B5EF4-FFF2-40B4-BE49-F238E27FC236}">
                <a16:creationId xmlns:a16="http://schemas.microsoft.com/office/drawing/2014/main" id="{ED175B1E-9ACA-09DF-A556-E16B53465837}"/>
              </a:ext>
            </a:extLst>
          </p:cNvPr>
          <p:cNvSpPr>
            <a:spLocks noGrp="1"/>
          </p:cNvSpPr>
          <p:nvPr>
            <p:ph type="subTitle" idx="1"/>
          </p:nvPr>
        </p:nvSpPr>
        <p:spPr>
          <a:xfrm>
            <a:off x="3880419" y="4300833"/>
            <a:ext cx="4431162" cy="1191873"/>
          </a:xfrm>
        </p:spPr>
        <p:txBody>
          <a:bodyPr>
            <a:normAutofit/>
          </a:bodyPr>
          <a:lstStyle/>
          <a:p>
            <a:pPr algn="ctr"/>
            <a:r>
              <a:rPr lang="en-US"/>
              <a:t>Report</a:t>
            </a:r>
          </a:p>
        </p:txBody>
      </p:sp>
    </p:spTree>
    <p:extLst>
      <p:ext uri="{BB962C8B-B14F-4D97-AF65-F5344CB8AC3E}">
        <p14:creationId xmlns:p14="http://schemas.microsoft.com/office/powerpoint/2010/main" val="23986391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61012-1C80-A5C4-D6F6-42F3532A95DC}"/>
              </a:ext>
            </a:extLst>
          </p:cNvPr>
          <p:cNvSpPr>
            <a:spLocks noGrp="1"/>
          </p:cNvSpPr>
          <p:nvPr>
            <p:ph type="title"/>
          </p:nvPr>
        </p:nvSpPr>
        <p:spPr>
          <a:xfrm>
            <a:off x="838201" y="365125"/>
            <a:ext cx="5251316" cy="1807305"/>
          </a:xfrm>
        </p:spPr>
        <p:txBody>
          <a:bodyPr>
            <a:normAutofit/>
          </a:bodyPr>
          <a:lstStyle/>
          <a:p>
            <a:r>
              <a:rPr lang="en-US"/>
              <a:t>An Overview of Population Growth and its Impact </a:t>
            </a:r>
            <a:endParaRPr lang="en-US" dirty="0"/>
          </a:p>
        </p:txBody>
      </p:sp>
      <p:sp>
        <p:nvSpPr>
          <p:cNvPr id="18" name="Content Placeholder 2">
            <a:extLst>
              <a:ext uri="{FF2B5EF4-FFF2-40B4-BE49-F238E27FC236}">
                <a16:creationId xmlns:a16="http://schemas.microsoft.com/office/drawing/2014/main" id="{3A5DB48C-D41E-2AA6-8D22-21E2238453D7}"/>
              </a:ext>
            </a:extLst>
          </p:cNvPr>
          <p:cNvSpPr>
            <a:spLocks noGrp="1"/>
          </p:cNvSpPr>
          <p:nvPr>
            <p:ph idx="1"/>
          </p:nvPr>
        </p:nvSpPr>
        <p:spPr>
          <a:xfrm>
            <a:off x="838200" y="2333297"/>
            <a:ext cx="4619621" cy="3843666"/>
          </a:xfrm>
        </p:spPr>
        <p:txBody>
          <a:bodyPr>
            <a:normAutofit/>
          </a:bodyPr>
          <a:lstStyle/>
          <a:p>
            <a:pPr marL="0" marR="0" indent="-6350">
              <a:lnSpc>
                <a:spcPct val="90000"/>
              </a:lnSpc>
              <a:spcBef>
                <a:spcPts val="0"/>
              </a:spcBef>
              <a:spcAft>
                <a:spcPts val="0"/>
              </a:spcAft>
            </a:pPr>
            <a:endParaRPr lang="en-US" sz="1400">
              <a:effectLst/>
              <a:latin typeface="Calibri" panose="020F0502020204030204" pitchFamily="34" charset="0"/>
              <a:ea typeface="Times New Roman" panose="02020603050405020304" pitchFamily="18" charset="0"/>
              <a:cs typeface="Calibri" panose="020F0502020204030204" pitchFamily="34" charset="0"/>
            </a:endParaRPr>
          </a:p>
          <a:p>
            <a:pPr marL="0" marR="0" indent="0">
              <a:lnSpc>
                <a:spcPct val="90000"/>
              </a:lnSpc>
              <a:spcBef>
                <a:spcPts val="0"/>
              </a:spcBef>
              <a:spcAft>
                <a:spcPts val="0"/>
              </a:spcAft>
              <a:buNone/>
            </a:pPr>
            <a:r>
              <a:rPr lang="en-US" sz="1400">
                <a:effectLst/>
                <a:latin typeface="Calibri" panose="020F0502020204030204" pitchFamily="34" charset="0"/>
                <a:ea typeface="Times New Roman" panose="02020603050405020304" pitchFamily="18" charset="0"/>
                <a:cs typeface="Calibri" panose="020F0502020204030204" pitchFamily="34" charset="0"/>
              </a:rPr>
              <a:t>The given dataset consists of population representing for each state per year between 2013-2020. I have selected a few states which had significant changes in population from 2013 to 2020.   </a:t>
            </a:r>
            <a:endParaRPr lang="en-US" sz="1400">
              <a:latin typeface="Calibri" panose="020F0502020204030204" pitchFamily="34" charset="0"/>
              <a:ea typeface="Times New Roman" panose="02020603050405020304" pitchFamily="18" charset="0"/>
            </a:endParaRPr>
          </a:p>
          <a:p>
            <a:pPr marL="0" marR="0" indent="0">
              <a:lnSpc>
                <a:spcPct val="90000"/>
              </a:lnSpc>
              <a:spcBef>
                <a:spcPts val="0"/>
              </a:spcBef>
              <a:spcAft>
                <a:spcPts val="0"/>
              </a:spcAft>
              <a:buNone/>
            </a:pPr>
            <a:r>
              <a:rPr lang="en-US" sz="1400">
                <a:effectLst/>
                <a:latin typeface="Calibri" panose="020F0502020204030204" pitchFamily="34" charset="0"/>
                <a:ea typeface="Times New Roman" panose="02020603050405020304" pitchFamily="18" charset="0"/>
                <a:cs typeface="Calibri" panose="020F0502020204030204" pitchFamily="34" charset="0"/>
              </a:rPr>
              <a:t>And presented them in the chart below in graphical form for keen understanding.</a:t>
            </a:r>
            <a:endParaRPr lang="en-US" sz="1400">
              <a:effectLst/>
              <a:latin typeface="Calibri" panose="020F0502020204030204" pitchFamily="34" charset="0"/>
              <a:ea typeface="Calibri" panose="020F0502020204030204" pitchFamily="34" charset="0"/>
            </a:endParaRPr>
          </a:p>
          <a:p>
            <a:pPr marL="0" indent="0">
              <a:lnSpc>
                <a:spcPct val="90000"/>
              </a:lnSpc>
              <a:buNone/>
            </a:pPr>
            <a:r>
              <a:rPr lang="en-US" sz="1400">
                <a:effectLst/>
                <a:latin typeface="Calibri" panose="020F0502020204030204" pitchFamily="34" charset="0"/>
                <a:ea typeface="Times New Roman" panose="02020603050405020304" pitchFamily="18" charset="0"/>
                <a:cs typeface="Calibri" panose="020F0502020204030204" pitchFamily="34" charset="0"/>
              </a:rPr>
              <a:t>Coming to Population dynamics, this data shows change in population over the years especially with regards to steady imbalances, will have significant effect on advancement processes and on the comprehensive and adjusted development and results in the next few decades. They likewise challenge the limit of nations to accomplish wide based improvement objectives. Therefore, this data collection helps further for the different states for better growth and facilities.</a:t>
            </a:r>
            <a:endParaRPr lang="en-US" sz="1400">
              <a:effectLst/>
              <a:latin typeface="Calibri" panose="020F0502020204030204" pitchFamily="34" charset="0"/>
              <a:ea typeface="Calibri" panose="020F0502020204030204" pitchFamily="34" charset="0"/>
            </a:endParaRPr>
          </a:p>
          <a:p>
            <a:pPr>
              <a:lnSpc>
                <a:spcPct val="90000"/>
              </a:lnSpc>
            </a:pPr>
            <a:endParaRPr lang="en-US" sz="1400" dirty="0"/>
          </a:p>
        </p:txBody>
      </p:sp>
      <p:pic>
        <p:nvPicPr>
          <p:cNvPr id="5" name="Picture 4" descr="Graph">
            <a:extLst>
              <a:ext uri="{FF2B5EF4-FFF2-40B4-BE49-F238E27FC236}">
                <a16:creationId xmlns:a16="http://schemas.microsoft.com/office/drawing/2014/main" id="{2AF8759A-95C1-8045-9AA6-AECACB9DD31F}"/>
              </a:ext>
            </a:extLst>
          </p:cNvPr>
          <p:cNvPicPr>
            <a:picLocks noChangeAspect="1"/>
          </p:cNvPicPr>
          <p:nvPr/>
        </p:nvPicPr>
        <p:blipFill rotWithShape="1">
          <a:blip r:embed="rId2"/>
          <a:srcRect l="15263" r="3039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11452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40" name="Rectangle 3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DCE098-A40C-83DC-2153-CBAE5E60C2A7}"/>
              </a:ext>
            </a:extLst>
          </p:cNvPr>
          <p:cNvSpPr>
            <a:spLocks noGrp="1"/>
          </p:cNvSpPr>
          <p:nvPr>
            <p:ph type="title"/>
          </p:nvPr>
        </p:nvSpPr>
        <p:spPr>
          <a:xfrm>
            <a:off x="643467" y="643467"/>
            <a:ext cx="4666764" cy="4567137"/>
          </a:xfrm>
        </p:spPr>
        <p:txBody>
          <a:bodyPr vert="horz" lIns="91440" tIns="45720" rIns="91440" bIns="45720" rtlCol="0" anchor="b">
            <a:normAutofit/>
          </a:bodyPr>
          <a:lstStyle/>
          <a:p>
            <a:r>
              <a:rPr lang="en-US" sz="4400" i="1" dirty="0"/>
              <a:t>Graphical Representation of findings from the given data over the years</a:t>
            </a:r>
          </a:p>
        </p:txBody>
      </p:sp>
      <p:pic>
        <p:nvPicPr>
          <p:cNvPr id="6" name="Content Placeholder 5" descr="Table&#10;&#10;Description automatically generated">
            <a:extLst>
              <a:ext uri="{FF2B5EF4-FFF2-40B4-BE49-F238E27FC236}">
                <a16:creationId xmlns:a16="http://schemas.microsoft.com/office/drawing/2014/main" id="{873D6AD1-87B6-C336-5101-F81F62E18873}"/>
              </a:ext>
            </a:extLst>
          </p:cNvPr>
          <p:cNvPicPr>
            <a:picLocks noGrp="1" noChangeAspect="1"/>
          </p:cNvPicPr>
          <p:nvPr>
            <p:ph idx="1"/>
          </p:nvPr>
        </p:nvPicPr>
        <p:blipFill>
          <a:blip r:embed="rId2"/>
          <a:stretch>
            <a:fillRect/>
          </a:stretch>
        </p:blipFill>
        <p:spPr>
          <a:xfrm>
            <a:off x="5948269" y="991787"/>
            <a:ext cx="4942280" cy="4638259"/>
          </a:xfrm>
          <a:prstGeom prst="rect">
            <a:avLst/>
          </a:prstGeom>
        </p:spPr>
      </p:pic>
    </p:spTree>
    <p:extLst>
      <p:ext uri="{BB962C8B-B14F-4D97-AF65-F5344CB8AC3E}">
        <p14:creationId xmlns:p14="http://schemas.microsoft.com/office/powerpoint/2010/main" val="14477389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3237-8B68-C8CD-0BB3-64BDB632BE4B}"/>
              </a:ext>
            </a:extLst>
          </p:cNvPr>
          <p:cNvSpPr>
            <a:spLocks noGrp="1"/>
          </p:cNvSpPr>
          <p:nvPr>
            <p:ph type="title"/>
          </p:nvPr>
        </p:nvSpPr>
        <p:spPr/>
        <p:txBody>
          <a:bodyPr/>
          <a:lstStyle/>
          <a:p>
            <a:r>
              <a:rPr lang="en-US" sz="1800" i="1" dirty="0">
                <a:solidFill>
                  <a:srgbClr val="44546A"/>
                </a:solidFill>
                <a:effectLst/>
                <a:latin typeface="Calibri" panose="020F0502020204030204" pitchFamily="34" charset="0"/>
                <a:ea typeface="Calibri" panose="020F0502020204030204" pitchFamily="34" charset="0"/>
              </a:rPr>
              <a:t>                          Figure 1:Representation of population change over years 2013-2020 in percent.</a:t>
            </a:r>
            <a:endParaRPr lang="en-US" dirty="0"/>
          </a:p>
        </p:txBody>
      </p:sp>
      <p:pic>
        <p:nvPicPr>
          <p:cNvPr id="4" name="Content Placeholder 3" descr="Chart, line chart&#10;&#10;Description automatically generated">
            <a:extLst>
              <a:ext uri="{FF2B5EF4-FFF2-40B4-BE49-F238E27FC236}">
                <a16:creationId xmlns:a16="http://schemas.microsoft.com/office/drawing/2014/main" id="{6D1ED5EB-8BF8-F162-0A1D-981A6E990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5049" y="1576444"/>
            <a:ext cx="6524686" cy="4670571"/>
          </a:xfrm>
          <a:prstGeom prst="rect">
            <a:avLst/>
          </a:prstGeom>
        </p:spPr>
      </p:pic>
    </p:spTree>
    <p:extLst>
      <p:ext uri="{BB962C8B-B14F-4D97-AF65-F5344CB8AC3E}">
        <p14:creationId xmlns:p14="http://schemas.microsoft.com/office/powerpoint/2010/main" val="421068493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29CB-0632-DF1C-9833-0ECCB6D0C08B}"/>
              </a:ext>
            </a:extLst>
          </p:cNvPr>
          <p:cNvSpPr>
            <a:spLocks noGrp="1"/>
          </p:cNvSpPr>
          <p:nvPr>
            <p:ph type="title"/>
          </p:nvPr>
        </p:nvSpPr>
        <p:spPr/>
        <p:txBody>
          <a:bodyPr/>
          <a:lstStyle/>
          <a:p>
            <a:r>
              <a:rPr lang="en-US" dirty="0"/>
              <a:t>Comparison between different states in Population Growth Change</a:t>
            </a:r>
          </a:p>
        </p:txBody>
      </p:sp>
      <p:sp>
        <p:nvSpPr>
          <p:cNvPr id="3" name="Text Placeholder 2">
            <a:extLst>
              <a:ext uri="{FF2B5EF4-FFF2-40B4-BE49-F238E27FC236}">
                <a16:creationId xmlns:a16="http://schemas.microsoft.com/office/drawing/2014/main" id="{F4818E5B-F603-5424-5017-EC31415208CC}"/>
              </a:ext>
            </a:extLst>
          </p:cNvPr>
          <p:cNvSpPr>
            <a:spLocks noGrp="1"/>
          </p:cNvSpPr>
          <p:nvPr>
            <p:ph type="body" idx="1"/>
          </p:nvPr>
        </p:nvSpPr>
        <p:spPr>
          <a:xfrm>
            <a:off x="839788" y="2011680"/>
            <a:ext cx="4538547" cy="950976"/>
          </a:xfrm>
        </p:spPr>
        <p:txBody>
          <a:bodyPr/>
          <a:lstStyle/>
          <a:p>
            <a:r>
              <a:rPr lang="en-US" sz="1800" dirty="0">
                <a:solidFill>
                  <a:srgbClr val="000000"/>
                </a:solidFill>
                <a:effectLst/>
                <a:latin typeface="Calibri" panose="020F0502020204030204" pitchFamily="34" charset="0"/>
                <a:ea typeface="Calibri" panose="020F0502020204030204" pitchFamily="34" charset="0"/>
              </a:rPr>
              <a:t>Figure 2: five states population change from     2014-2020</a:t>
            </a:r>
            <a:endParaRPr lang="en-US" dirty="0"/>
          </a:p>
        </p:txBody>
      </p:sp>
      <p:sp>
        <p:nvSpPr>
          <p:cNvPr id="5" name="Text Placeholder 4">
            <a:extLst>
              <a:ext uri="{FF2B5EF4-FFF2-40B4-BE49-F238E27FC236}">
                <a16:creationId xmlns:a16="http://schemas.microsoft.com/office/drawing/2014/main" id="{57A15EE4-7E67-7B12-C75A-738E9E1F2D24}"/>
              </a:ext>
            </a:extLst>
          </p:cNvPr>
          <p:cNvSpPr>
            <a:spLocks noGrp="1"/>
          </p:cNvSpPr>
          <p:nvPr>
            <p:ph type="body" sz="quarter" idx="3"/>
          </p:nvPr>
        </p:nvSpPr>
        <p:spPr/>
        <p:txBody>
          <a:bodyPr/>
          <a:lstStyle/>
          <a:p>
            <a:r>
              <a:rPr lang="en-US" sz="1800" dirty="0">
                <a:solidFill>
                  <a:srgbClr val="000000"/>
                </a:solidFill>
                <a:effectLst/>
                <a:latin typeface="Calibri" panose="020F0502020204030204" pitchFamily="34" charset="0"/>
                <a:ea typeface="Calibri" panose="020F0502020204030204" pitchFamily="34" charset="0"/>
              </a:rPr>
              <a:t>Figure 3:other set of five states population change from 2014-2020</a:t>
            </a:r>
            <a:endParaRPr lang="en-US" dirty="0"/>
          </a:p>
        </p:txBody>
      </p:sp>
      <p:pic>
        <p:nvPicPr>
          <p:cNvPr id="7" name="Content Placeholder 6" descr="Chart, line chart&#10;&#10;Description automatically generated">
            <a:extLst>
              <a:ext uri="{FF2B5EF4-FFF2-40B4-BE49-F238E27FC236}">
                <a16:creationId xmlns:a16="http://schemas.microsoft.com/office/drawing/2014/main" id="{F1E3D7CD-40A1-C654-AFF0-6B7DFAC11B53}"/>
              </a:ext>
            </a:extLst>
          </p:cNvPr>
          <p:cNvPicPr>
            <a:picLocks noGrp="1" noChangeAspect="1"/>
          </p:cNvPicPr>
          <p:nvPr>
            <p:ph sz="half" idx="2"/>
          </p:nvPr>
        </p:nvPicPr>
        <p:blipFill>
          <a:blip r:embed="rId2"/>
          <a:stretch>
            <a:fillRect/>
          </a:stretch>
        </p:blipFill>
        <p:spPr>
          <a:xfrm>
            <a:off x="1076211" y="3332094"/>
            <a:ext cx="4464279" cy="2654436"/>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id="{BBAFDE6B-FEF2-851B-DB07-8BF49DE7CE78}"/>
              </a:ext>
            </a:extLst>
          </p:cNvPr>
          <p:cNvPicPr>
            <a:picLocks noGrp="1" noChangeAspect="1"/>
          </p:cNvPicPr>
          <p:nvPr>
            <p:ph sz="quarter" idx="4"/>
          </p:nvPr>
        </p:nvPicPr>
        <p:blipFill>
          <a:blip r:embed="rId3"/>
          <a:stretch>
            <a:fillRect/>
          </a:stretch>
        </p:blipFill>
        <p:spPr>
          <a:xfrm>
            <a:off x="6545142" y="3389247"/>
            <a:ext cx="4686541" cy="2540131"/>
          </a:xfrm>
          <a:prstGeom prst="rect">
            <a:avLst/>
          </a:prstGeom>
        </p:spPr>
      </p:pic>
    </p:spTree>
    <p:extLst>
      <p:ext uri="{BB962C8B-B14F-4D97-AF65-F5344CB8AC3E}">
        <p14:creationId xmlns:p14="http://schemas.microsoft.com/office/powerpoint/2010/main" val="2484958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2" name="Rectangle 11">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B49E7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BA771BF-4469-73DE-4E31-27039B4D65F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i="1"/>
              <a:t>Explanation from above representation</a:t>
            </a:r>
          </a:p>
        </p:txBody>
      </p:sp>
      <p:sp>
        <p:nvSpPr>
          <p:cNvPr id="3" name="Content Placeholder 2">
            <a:extLst>
              <a:ext uri="{FF2B5EF4-FFF2-40B4-BE49-F238E27FC236}">
                <a16:creationId xmlns:a16="http://schemas.microsoft.com/office/drawing/2014/main" id="{CEA420BF-3E28-5DD0-4D27-50E66B069E10}"/>
              </a:ext>
            </a:extLst>
          </p:cNvPr>
          <p:cNvSpPr>
            <a:spLocks noGrp="1"/>
          </p:cNvSpPr>
          <p:nvPr>
            <p:ph sz="half" idx="1"/>
          </p:nvPr>
        </p:nvSpPr>
        <p:spPr>
          <a:xfrm>
            <a:off x="838200" y="2012124"/>
            <a:ext cx="4936329" cy="4159314"/>
          </a:xfrm>
        </p:spPr>
        <p:txBody>
          <a:bodyPr>
            <a:normAutofit lnSpcReduction="10000"/>
          </a:bodyPr>
          <a:lstStyle/>
          <a:p>
            <a:pPr marL="0" indent="-226314" algn="just" defTabSz="905256">
              <a:lnSpc>
                <a:spcPct val="90000"/>
              </a:lnSpc>
              <a:spcBef>
                <a:spcPts val="0"/>
              </a:spcBef>
              <a:spcAft>
                <a:spcPts val="940"/>
              </a:spcAft>
            </a:pPr>
            <a:r>
              <a:rPr lang="en-US" sz="1700" kern="1200">
                <a:solidFill>
                  <a:srgbClr val="000000"/>
                </a:solidFill>
                <a:latin typeface="Calibri" panose="020F0502020204030204" pitchFamily="34" charset="0"/>
                <a:ea typeface="+mn-ea"/>
                <a:cs typeface="Calibri" panose="020F0502020204030204" pitchFamily="34" charset="0"/>
              </a:rPr>
              <a:t>Based on the above graphical representation referring to figure 2, it is obvious that the state of Florida population has seen constant in years 2014-2016 and there was sudden increase in population in 2017 and there was gradual downfall in population growth from years 2018-2020.</a:t>
            </a:r>
            <a:endParaRPr lang="en-US" sz="1700" kern="1200">
              <a:solidFill>
                <a:srgbClr val="000000"/>
              </a:solidFill>
              <a:latin typeface="Calibri" panose="020F0502020204030204" pitchFamily="34" charset="0"/>
              <a:ea typeface="+mn-ea"/>
              <a:cs typeface="+mn-cs"/>
            </a:endParaRPr>
          </a:p>
          <a:p>
            <a:pPr marL="0" indent="-226314" algn="just" defTabSz="905256">
              <a:lnSpc>
                <a:spcPct val="90000"/>
              </a:lnSpc>
              <a:spcBef>
                <a:spcPts val="0"/>
              </a:spcBef>
              <a:spcAft>
                <a:spcPts val="940"/>
              </a:spcAft>
            </a:pPr>
            <a:r>
              <a:rPr lang="en-US" sz="1700" kern="1200">
                <a:solidFill>
                  <a:srgbClr val="000000"/>
                </a:solidFill>
                <a:latin typeface="Calibri" panose="020F0502020204030204" pitchFamily="34" charset="0"/>
                <a:ea typeface="+mn-ea"/>
                <a:cs typeface="Calibri" panose="020F0502020204030204" pitchFamily="34" charset="0"/>
              </a:rPr>
              <a:t>Whereas the population in Wyoming has been continuously decreasing from years 2014-2019 and slight increase in the year 2020. Coming to Delaware, the population growth rate has a subtle rise and fall over the years alternately from 2014-2020.</a:t>
            </a:r>
            <a:endParaRPr lang="en-US" sz="1700" kern="1200">
              <a:solidFill>
                <a:srgbClr val="000000"/>
              </a:solidFill>
              <a:latin typeface="Calibri" panose="020F0502020204030204" pitchFamily="34" charset="0"/>
              <a:ea typeface="+mn-ea"/>
              <a:cs typeface="+mn-cs"/>
            </a:endParaRPr>
          </a:p>
          <a:p>
            <a:pPr marL="0" indent="-226314" algn="just" defTabSz="905256">
              <a:lnSpc>
                <a:spcPct val="90000"/>
              </a:lnSpc>
              <a:spcBef>
                <a:spcPts val="0"/>
              </a:spcBef>
              <a:spcAft>
                <a:spcPts val="940"/>
              </a:spcAft>
            </a:pPr>
            <a:r>
              <a:rPr lang="en-US" sz="1700" kern="1200">
                <a:solidFill>
                  <a:srgbClr val="000000"/>
                </a:solidFill>
                <a:latin typeface="Calibri" panose="020F0502020204030204" pitchFamily="34" charset="0"/>
                <a:ea typeface="+mn-ea"/>
                <a:cs typeface="Calibri" panose="020F0502020204030204" pitchFamily="34" charset="0"/>
              </a:rPr>
              <a:t>Meanwhile, in Nevada the population has been increasing over the years 2014-2017 but there was sudden decline in 2018 due to various reasons though it started to increase from 2019 again. Wisconsin’s population has been constant throughout the years from 2014-2020 except in 2017.</a:t>
            </a:r>
            <a:endParaRPr lang="en-US" sz="1700" kern="1200">
              <a:solidFill>
                <a:srgbClr val="000000"/>
              </a:solidFill>
              <a:latin typeface="Calibri" panose="020F0502020204030204" pitchFamily="34" charset="0"/>
              <a:ea typeface="+mn-ea"/>
              <a:cs typeface="+mn-cs"/>
            </a:endParaRPr>
          </a:p>
          <a:p>
            <a:pPr>
              <a:lnSpc>
                <a:spcPct val="90000"/>
              </a:lnSpc>
            </a:pPr>
            <a:endParaRPr lang="en-US" sz="1700"/>
          </a:p>
        </p:txBody>
      </p:sp>
      <p:sp>
        <p:nvSpPr>
          <p:cNvPr id="4" name="Content Placeholder 3">
            <a:extLst>
              <a:ext uri="{FF2B5EF4-FFF2-40B4-BE49-F238E27FC236}">
                <a16:creationId xmlns:a16="http://schemas.microsoft.com/office/drawing/2014/main" id="{9C418270-CCA7-F6D1-9DE6-A563D815F2C9}"/>
              </a:ext>
            </a:extLst>
          </p:cNvPr>
          <p:cNvSpPr>
            <a:spLocks noGrp="1"/>
          </p:cNvSpPr>
          <p:nvPr>
            <p:ph sz="half" idx="2"/>
          </p:nvPr>
        </p:nvSpPr>
        <p:spPr>
          <a:xfrm>
            <a:off x="6417471" y="2012124"/>
            <a:ext cx="4936329" cy="4159314"/>
          </a:xfrm>
        </p:spPr>
        <p:txBody>
          <a:bodyPr>
            <a:normAutofit lnSpcReduction="10000"/>
          </a:bodyPr>
          <a:lstStyle/>
          <a:p>
            <a:pPr marL="0" indent="-226314" algn="just" defTabSz="905256">
              <a:lnSpc>
                <a:spcPct val="107000"/>
              </a:lnSpc>
              <a:spcBef>
                <a:spcPts val="0"/>
              </a:spcBef>
              <a:spcAft>
                <a:spcPts val="787"/>
              </a:spcAft>
            </a:pPr>
            <a:r>
              <a:rPr lang="en-US" sz="1782" kern="1200" dirty="0">
                <a:solidFill>
                  <a:srgbClr val="222222"/>
                </a:solidFill>
                <a:latin typeface="Calibri" panose="020F0502020204030204" pitchFamily="34" charset="0"/>
                <a:ea typeface="+mn-ea"/>
                <a:cs typeface="Calibri" panose="020F0502020204030204" pitchFamily="34" charset="0"/>
              </a:rPr>
              <a:t>Referring to figure 3, taken the representation of other five states comparingly California, Connecticut and Maryland has downfall from years 2014- 2016 and a gradual increase in 2017 as seen. Yet again there was decrease in population growth from 2017-2020 as of above reasons mentioned. </a:t>
            </a:r>
            <a:endParaRPr lang="en-US" sz="1782" kern="1200" dirty="0">
              <a:solidFill>
                <a:srgbClr val="000000"/>
              </a:solidFill>
              <a:latin typeface="Calibri" panose="020F0502020204030204" pitchFamily="34" charset="0"/>
              <a:ea typeface="+mn-ea"/>
              <a:cs typeface="+mn-cs"/>
            </a:endParaRPr>
          </a:p>
          <a:p>
            <a:pPr marL="0" indent="-226314" algn="just" defTabSz="905256">
              <a:lnSpc>
                <a:spcPct val="107000"/>
              </a:lnSpc>
              <a:spcBef>
                <a:spcPts val="0"/>
              </a:spcBef>
              <a:spcAft>
                <a:spcPts val="787"/>
              </a:spcAft>
            </a:pPr>
            <a:r>
              <a:rPr lang="en-US" sz="1782" kern="1200" dirty="0">
                <a:solidFill>
                  <a:srgbClr val="222222"/>
                </a:solidFill>
                <a:latin typeface="Calibri" panose="020F0502020204030204" pitchFamily="34" charset="0"/>
                <a:ea typeface="+mn-ea"/>
                <a:cs typeface="Calibri" panose="020F0502020204030204" pitchFamily="34" charset="0"/>
              </a:rPr>
              <a:t>The population growth of Texas was unbelievable, it has been constant almost over the years 2014-2018 and there was sudden downfall in the last two years. Apparently, Oklahoma’s population has been falling year by year over the period of 2014-2020.</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604958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FB84024F-EC38-45EF-82FA-C3241D5C7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The planet earth taken from the outer space">
            <a:extLst>
              <a:ext uri="{FF2B5EF4-FFF2-40B4-BE49-F238E27FC236}">
                <a16:creationId xmlns:a16="http://schemas.microsoft.com/office/drawing/2014/main" id="{BF272206-369C-7E7E-9AAD-FF9FA3F106CE}"/>
              </a:ext>
            </a:extLst>
          </p:cNvPr>
          <p:cNvPicPr>
            <a:picLocks noChangeAspect="1"/>
          </p:cNvPicPr>
          <p:nvPr/>
        </p:nvPicPr>
        <p:blipFill rotWithShape="1">
          <a:blip r:embed="rId2"/>
          <a:srcRect t="1920" b="11873"/>
          <a:stretch/>
        </p:blipFill>
        <p:spPr>
          <a:xfrm>
            <a:off x="20" y="10"/>
            <a:ext cx="12191980" cy="6857990"/>
          </a:xfrm>
          <a:custGeom>
            <a:avLst/>
            <a:gdLst/>
            <a:ahLst/>
            <a:cxnLst/>
            <a:rect l="l" t="t" r="r" b="b"/>
            <a:pathLst>
              <a:path w="12192000" h="6858000">
                <a:moveTo>
                  <a:pt x="4678390" y="3089451"/>
                </a:moveTo>
                <a:cubicBezTo>
                  <a:pt x="4704756" y="3107456"/>
                  <a:pt x="4731118" y="3125461"/>
                  <a:pt x="4757484" y="3143466"/>
                </a:cubicBezTo>
                <a:cubicBezTo>
                  <a:pt x="4742694" y="3138965"/>
                  <a:pt x="4726618" y="3134464"/>
                  <a:pt x="4711185" y="3129962"/>
                </a:cubicBezTo>
                <a:cubicBezTo>
                  <a:pt x="4698324" y="3119029"/>
                  <a:pt x="4684820" y="3108743"/>
                  <a:pt x="4671960" y="3097166"/>
                </a:cubicBezTo>
                <a:cubicBezTo>
                  <a:pt x="4673888" y="3094594"/>
                  <a:pt x="4676460" y="3092024"/>
                  <a:pt x="4678390" y="3089451"/>
                </a:cubicBezTo>
                <a:close/>
                <a:moveTo>
                  <a:pt x="5151664" y="2187270"/>
                </a:moveTo>
                <a:cubicBezTo>
                  <a:pt x="5309852" y="2295300"/>
                  <a:pt x="5468039" y="2403973"/>
                  <a:pt x="5626226" y="2512004"/>
                </a:cubicBezTo>
                <a:cubicBezTo>
                  <a:pt x="5623653" y="2514576"/>
                  <a:pt x="5621725" y="2517148"/>
                  <a:pt x="5619152" y="2519721"/>
                </a:cubicBezTo>
                <a:cubicBezTo>
                  <a:pt x="5445533" y="2428409"/>
                  <a:pt x="5281559" y="2326810"/>
                  <a:pt x="5151664" y="2187270"/>
                </a:cubicBezTo>
                <a:close/>
                <a:moveTo>
                  <a:pt x="0" y="0"/>
                </a:moveTo>
                <a:lnTo>
                  <a:pt x="12192000" y="0"/>
                </a:lnTo>
                <a:lnTo>
                  <a:pt x="12192000" y="2278570"/>
                </a:lnTo>
                <a:lnTo>
                  <a:pt x="12173904" y="2284270"/>
                </a:lnTo>
                <a:cubicBezTo>
                  <a:pt x="11598583" y="2457853"/>
                  <a:pt x="10504139" y="2701056"/>
                  <a:pt x="9151350" y="2602030"/>
                </a:cubicBezTo>
                <a:cubicBezTo>
                  <a:pt x="9081902" y="2596885"/>
                  <a:pt x="9016313" y="2593669"/>
                  <a:pt x="8949437" y="2591098"/>
                </a:cubicBezTo>
                <a:cubicBezTo>
                  <a:pt x="8357843" y="2564732"/>
                  <a:pt x="7777183" y="2551871"/>
                  <a:pt x="7532186" y="2520363"/>
                </a:cubicBezTo>
                <a:cubicBezTo>
                  <a:pt x="7340561" y="2495285"/>
                  <a:pt x="6360574" y="2283083"/>
                  <a:pt x="6073136" y="2103675"/>
                </a:cubicBezTo>
                <a:cubicBezTo>
                  <a:pt x="5779268" y="1919767"/>
                  <a:pt x="5502120" y="1716567"/>
                  <a:pt x="5226257" y="1512725"/>
                </a:cubicBezTo>
                <a:cubicBezTo>
                  <a:pt x="5106652" y="1424628"/>
                  <a:pt x="4979331" y="1344249"/>
                  <a:pt x="4871300" y="1243293"/>
                </a:cubicBezTo>
                <a:cubicBezTo>
                  <a:pt x="4763272" y="1141694"/>
                  <a:pt x="4660386" y="1036235"/>
                  <a:pt x="4543354" y="942352"/>
                </a:cubicBezTo>
                <a:cubicBezTo>
                  <a:pt x="4509915" y="915344"/>
                  <a:pt x="4476478" y="886408"/>
                  <a:pt x="4427606" y="881906"/>
                </a:cubicBezTo>
                <a:cubicBezTo>
                  <a:pt x="4416675" y="880620"/>
                  <a:pt x="4405100" y="881263"/>
                  <a:pt x="4394168" y="882548"/>
                </a:cubicBezTo>
                <a:cubicBezTo>
                  <a:pt x="4381951" y="883835"/>
                  <a:pt x="4372305" y="890265"/>
                  <a:pt x="4367803" y="901197"/>
                </a:cubicBezTo>
                <a:cubicBezTo>
                  <a:pt x="4363304" y="913416"/>
                  <a:pt x="4371019" y="920488"/>
                  <a:pt x="4380021" y="926918"/>
                </a:cubicBezTo>
                <a:cubicBezTo>
                  <a:pt x="4386451" y="931420"/>
                  <a:pt x="4392881" y="938494"/>
                  <a:pt x="4401241" y="939779"/>
                </a:cubicBezTo>
                <a:cubicBezTo>
                  <a:pt x="4454614" y="947496"/>
                  <a:pt x="4474548" y="986721"/>
                  <a:pt x="4499626" y="1021444"/>
                </a:cubicBezTo>
                <a:cubicBezTo>
                  <a:pt x="4510559" y="1036235"/>
                  <a:pt x="4522132" y="1047810"/>
                  <a:pt x="4502199" y="1069029"/>
                </a:cubicBezTo>
                <a:cubicBezTo>
                  <a:pt x="4484838" y="1087677"/>
                  <a:pt x="4502841" y="1097324"/>
                  <a:pt x="4520845" y="1102469"/>
                </a:cubicBezTo>
                <a:cubicBezTo>
                  <a:pt x="4545924" y="1109541"/>
                  <a:pt x="4575503" y="1108256"/>
                  <a:pt x="4603797" y="1131405"/>
                </a:cubicBezTo>
                <a:cubicBezTo>
                  <a:pt x="4497696" y="1133334"/>
                  <a:pt x="4452684" y="1072246"/>
                  <a:pt x="4404457" y="1015657"/>
                </a:cubicBezTo>
                <a:cubicBezTo>
                  <a:pt x="4386451" y="995081"/>
                  <a:pt x="4374235" y="970645"/>
                  <a:pt x="4358801" y="947496"/>
                </a:cubicBezTo>
                <a:cubicBezTo>
                  <a:pt x="4339510" y="919203"/>
                  <a:pt x="4317003" y="917916"/>
                  <a:pt x="4288710" y="942994"/>
                </a:cubicBezTo>
                <a:cubicBezTo>
                  <a:pt x="4263632" y="965500"/>
                  <a:pt x="4251415" y="963572"/>
                  <a:pt x="4243055" y="932705"/>
                </a:cubicBezTo>
                <a:cubicBezTo>
                  <a:pt x="4230194" y="884478"/>
                  <a:pt x="4200613" y="850398"/>
                  <a:pt x="4150456" y="833036"/>
                </a:cubicBezTo>
                <a:cubicBezTo>
                  <a:pt x="4144991" y="831106"/>
                  <a:pt x="4138882" y="828052"/>
                  <a:pt x="4132854" y="827007"/>
                </a:cubicBezTo>
                <a:cubicBezTo>
                  <a:pt x="4126826" y="825962"/>
                  <a:pt x="4120878" y="826927"/>
                  <a:pt x="4115733" y="833036"/>
                </a:cubicBezTo>
                <a:cubicBezTo>
                  <a:pt x="4106731" y="843323"/>
                  <a:pt x="4114446" y="855542"/>
                  <a:pt x="4120878" y="864544"/>
                </a:cubicBezTo>
                <a:cubicBezTo>
                  <a:pt x="4132452" y="880620"/>
                  <a:pt x="4142741" y="896052"/>
                  <a:pt x="4147242" y="915344"/>
                </a:cubicBezTo>
                <a:cubicBezTo>
                  <a:pt x="4150456" y="928205"/>
                  <a:pt x="4153673" y="942352"/>
                  <a:pt x="4144669" y="951996"/>
                </a:cubicBezTo>
                <a:cubicBezTo>
                  <a:pt x="4107374" y="993151"/>
                  <a:pt x="4134382" y="1012442"/>
                  <a:pt x="4166533" y="1034306"/>
                </a:cubicBezTo>
                <a:cubicBezTo>
                  <a:pt x="4210902" y="1063886"/>
                  <a:pt x="4228265" y="1107611"/>
                  <a:pt x="4217977" y="1159698"/>
                </a:cubicBezTo>
                <a:cubicBezTo>
                  <a:pt x="4214117" y="1180919"/>
                  <a:pt x="4216690" y="1193778"/>
                  <a:pt x="4243055" y="1193136"/>
                </a:cubicBezTo>
                <a:cubicBezTo>
                  <a:pt x="4253342" y="1193136"/>
                  <a:pt x="4255915" y="1200210"/>
                  <a:pt x="4259774" y="1207925"/>
                </a:cubicBezTo>
                <a:cubicBezTo>
                  <a:pt x="4342082" y="1389905"/>
                  <a:pt x="4461044" y="1549378"/>
                  <a:pt x="4600583" y="1695991"/>
                </a:cubicBezTo>
                <a:cubicBezTo>
                  <a:pt x="4713758" y="1814953"/>
                  <a:pt x="4838507" y="1922339"/>
                  <a:pt x="4967756" y="2026512"/>
                </a:cubicBezTo>
                <a:cubicBezTo>
                  <a:pt x="4971614" y="2029727"/>
                  <a:pt x="4975473" y="2033584"/>
                  <a:pt x="4977403" y="2040014"/>
                </a:cubicBezTo>
                <a:cubicBezTo>
                  <a:pt x="4916314" y="2027155"/>
                  <a:pt x="4863585" y="2000789"/>
                  <a:pt x="4812784" y="1971210"/>
                </a:cubicBezTo>
                <a:cubicBezTo>
                  <a:pt x="4677747" y="1892760"/>
                  <a:pt x="4563930" y="1791160"/>
                  <a:pt x="4448827" y="1691489"/>
                </a:cubicBezTo>
                <a:cubicBezTo>
                  <a:pt x="4378736" y="1630400"/>
                  <a:pt x="4306715" y="1571241"/>
                  <a:pt x="4229551" y="1517227"/>
                </a:cubicBezTo>
                <a:cubicBezTo>
                  <a:pt x="4216690" y="1508223"/>
                  <a:pt x="4207687" y="1496649"/>
                  <a:pt x="4198685" y="1485074"/>
                </a:cubicBezTo>
                <a:cubicBezTo>
                  <a:pt x="4193541" y="1478645"/>
                  <a:pt x="4187111" y="1472857"/>
                  <a:pt x="4176822" y="1475430"/>
                </a:cubicBezTo>
                <a:cubicBezTo>
                  <a:pt x="4163961" y="1478645"/>
                  <a:pt x="4162675" y="1488289"/>
                  <a:pt x="4161388" y="1497936"/>
                </a:cubicBezTo>
                <a:cubicBezTo>
                  <a:pt x="4157531" y="1528801"/>
                  <a:pt x="4165890" y="1556452"/>
                  <a:pt x="4181966" y="1582816"/>
                </a:cubicBezTo>
                <a:cubicBezTo>
                  <a:pt x="4223764" y="1650334"/>
                  <a:pt x="4285495" y="1702421"/>
                  <a:pt x="4349155" y="1751935"/>
                </a:cubicBezTo>
                <a:cubicBezTo>
                  <a:pt x="4431464" y="1815596"/>
                  <a:pt x="4511200" y="1881828"/>
                  <a:pt x="4583864" y="1954492"/>
                </a:cubicBezTo>
                <a:cubicBezTo>
                  <a:pt x="4589008" y="1959636"/>
                  <a:pt x="4598653" y="1962851"/>
                  <a:pt x="4595438" y="1977640"/>
                </a:cubicBezTo>
                <a:cubicBezTo>
                  <a:pt x="4549783" y="1943560"/>
                  <a:pt x="4506699" y="1910122"/>
                  <a:pt x="4462973" y="1877969"/>
                </a:cubicBezTo>
                <a:cubicBezTo>
                  <a:pt x="4419889" y="1845818"/>
                  <a:pt x="4376162" y="1813666"/>
                  <a:pt x="4333080" y="1782158"/>
                </a:cubicBezTo>
                <a:cubicBezTo>
                  <a:pt x="4322790" y="1774441"/>
                  <a:pt x="4311858" y="1763509"/>
                  <a:pt x="4297070" y="1773155"/>
                </a:cubicBezTo>
                <a:cubicBezTo>
                  <a:pt x="4281638" y="1782800"/>
                  <a:pt x="4283566" y="1798877"/>
                  <a:pt x="4287426" y="1811736"/>
                </a:cubicBezTo>
                <a:cubicBezTo>
                  <a:pt x="4299642" y="1849676"/>
                  <a:pt x="4320864" y="1883114"/>
                  <a:pt x="4349155" y="1912694"/>
                </a:cubicBezTo>
                <a:cubicBezTo>
                  <a:pt x="4445611" y="2010436"/>
                  <a:pt x="4556855" y="2094673"/>
                  <a:pt x="4660386" y="2185984"/>
                </a:cubicBezTo>
                <a:cubicBezTo>
                  <a:pt x="4716330" y="2235499"/>
                  <a:pt x="4767772" y="2288228"/>
                  <a:pt x="4816643" y="2342884"/>
                </a:cubicBezTo>
                <a:cubicBezTo>
                  <a:pt x="4827575" y="2355104"/>
                  <a:pt x="4826931" y="2366678"/>
                  <a:pt x="4823716" y="2380824"/>
                </a:cubicBezTo>
                <a:cubicBezTo>
                  <a:pt x="4810857" y="2438056"/>
                  <a:pt x="4830790" y="2457346"/>
                  <a:pt x="4895093" y="2446415"/>
                </a:cubicBezTo>
                <a:cubicBezTo>
                  <a:pt x="4915027" y="2443198"/>
                  <a:pt x="4928532" y="2446415"/>
                  <a:pt x="4940748" y="2459917"/>
                </a:cubicBezTo>
                <a:cubicBezTo>
                  <a:pt x="5088648" y="2627107"/>
                  <a:pt x="5263553" y="2767932"/>
                  <a:pt x="5454535" y="2893324"/>
                </a:cubicBezTo>
                <a:cubicBezTo>
                  <a:pt x="5532342" y="2944123"/>
                  <a:pt x="5612723" y="2992353"/>
                  <a:pt x="5694387" y="3037365"/>
                </a:cubicBezTo>
                <a:cubicBezTo>
                  <a:pt x="5694387" y="3040580"/>
                  <a:pt x="5694387" y="3044439"/>
                  <a:pt x="5694387" y="3047654"/>
                </a:cubicBezTo>
                <a:cubicBezTo>
                  <a:pt x="5693744" y="3052154"/>
                  <a:pt x="5693102" y="3054726"/>
                  <a:pt x="5692459" y="3058585"/>
                </a:cubicBezTo>
                <a:cubicBezTo>
                  <a:pt x="5577355" y="2989137"/>
                  <a:pt x="5463536" y="2917760"/>
                  <a:pt x="5352292" y="2842525"/>
                </a:cubicBezTo>
                <a:cubicBezTo>
                  <a:pt x="5050709" y="2638683"/>
                  <a:pt x="4762627" y="2420050"/>
                  <a:pt x="4470046" y="2206561"/>
                </a:cubicBezTo>
                <a:cubicBezTo>
                  <a:pt x="4371661" y="2134541"/>
                  <a:pt x="4293855" y="2042587"/>
                  <a:pt x="4205115" y="1961564"/>
                </a:cubicBezTo>
                <a:cubicBezTo>
                  <a:pt x="4145956" y="1907550"/>
                  <a:pt x="4089368" y="1850963"/>
                  <a:pt x="4020564" y="1806593"/>
                </a:cubicBezTo>
                <a:cubicBezTo>
                  <a:pt x="3992271" y="1788587"/>
                  <a:pt x="3962691" y="1772511"/>
                  <a:pt x="3924751" y="1777013"/>
                </a:cubicBezTo>
                <a:cubicBezTo>
                  <a:pt x="3909962" y="1778943"/>
                  <a:pt x="3893242" y="1782800"/>
                  <a:pt x="3888098" y="1799519"/>
                </a:cubicBezTo>
                <a:cubicBezTo>
                  <a:pt x="3883596" y="1816238"/>
                  <a:pt x="3897100" y="1823955"/>
                  <a:pt x="3909319" y="1831028"/>
                </a:cubicBezTo>
                <a:cubicBezTo>
                  <a:pt x="3912534" y="1832957"/>
                  <a:pt x="3915749" y="1835530"/>
                  <a:pt x="3918964" y="1835530"/>
                </a:cubicBezTo>
                <a:cubicBezTo>
                  <a:pt x="3980052" y="1839387"/>
                  <a:pt x="3994199" y="1888258"/>
                  <a:pt x="4023137" y="1923626"/>
                </a:cubicBezTo>
                <a:cubicBezTo>
                  <a:pt x="4032139" y="1934558"/>
                  <a:pt x="4032781" y="1945489"/>
                  <a:pt x="4023137" y="1958349"/>
                </a:cubicBezTo>
                <a:cubicBezTo>
                  <a:pt x="4005773" y="1981498"/>
                  <a:pt x="4017992" y="1991787"/>
                  <a:pt x="4041141" y="1998217"/>
                </a:cubicBezTo>
                <a:cubicBezTo>
                  <a:pt x="4064289" y="2004648"/>
                  <a:pt x="4089368" y="2006576"/>
                  <a:pt x="4114446" y="2021367"/>
                </a:cubicBezTo>
                <a:cubicBezTo>
                  <a:pt x="4074579" y="2033584"/>
                  <a:pt x="4046928" y="2020725"/>
                  <a:pt x="4021207" y="2004648"/>
                </a:cubicBezTo>
                <a:cubicBezTo>
                  <a:pt x="3963333" y="1969281"/>
                  <a:pt x="3926038" y="1917194"/>
                  <a:pt x="3890670" y="1863823"/>
                </a:cubicBezTo>
                <a:cubicBezTo>
                  <a:pt x="3883596" y="1853534"/>
                  <a:pt x="3877809" y="1841959"/>
                  <a:pt x="3868164" y="1833600"/>
                </a:cubicBezTo>
                <a:cubicBezTo>
                  <a:pt x="3850158" y="1816881"/>
                  <a:pt x="3830867" y="1814953"/>
                  <a:pt x="3809005" y="1835530"/>
                </a:cubicBezTo>
                <a:cubicBezTo>
                  <a:pt x="3780067" y="1862537"/>
                  <a:pt x="3769780" y="1860608"/>
                  <a:pt x="3760134" y="1825885"/>
                </a:cubicBezTo>
                <a:cubicBezTo>
                  <a:pt x="3747272" y="1778943"/>
                  <a:pt x="3718336" y="1746147"/>
                  <a:pt x="3668822" y="1728786"/>
                </a:cubicBezTo>
                <a:cubicBezTo>
                  <a:pt x="3658535" y="1724927"/>
                  <a:pt x="3647603" y="1719782"/>
                  <a:pt x="3636671" y="1728142"/>
                </a:cubicBezTo>
                <a:cubicBezTo>
                  <a:pt x="3625097" y="1737788"/>
                  <a:pt x="3632812" y="1747433"/>
                  <a:pt x="3637314" y="1756437"/>
                </a:cubicBezTo>
                <a:cubicBezTo>
                  <a:pt x="3643744" y="1770583"/>
                  <a:pt x="3651461" y="1784730"/>
                  <a:pt x="3657248" y="1799519"/>
                </a:cubicBezTo>
                <a:cubicBezTo>
                  <a:pt x="3667537" y="1823312"/>
                  <a:pt x="3669467" y="1848391"/>
                  <a:pt x="3650175" y="1871539"/>
                </a:cubicBezTo>
                <a:cubicBezTo>
                  <a:pt x="3636027" y="1888258"/>
                  <a:pt x="3637314" y="1899190"/>
                  <a:pt x="3655963" y="1910765"/>
                </a:cubicBezTo>
                <a:cubicBezTo>
                  <a:pt x="3715764" y="1946775"/>
                  <a:pt x="3753704" y="1993716"/>
                  <a:pt x="3733126" y="2067022"/>
                </a:cubicBezTo>
                <a:cubicBezTo>
                  <a:pt x="3729911" y="2077311"/>
                  <a:pt x="3733770" y="2087600"/>
                  <a:pt x="3745987" y="2086956"/>
                </a:cubicBezTo>
                <a:cubicBezTo>
                  <a:pt x="3772995" y="2085028"/>
                  <a:pt x="3777495" y="2101747"/>
                  <a:pt x="3785212" y="2119109"/>
                </a:cubicBezTo>
                <a:cubicBezTo>
                  <a:pt x="3860447" y="2285655"/>
                  <a:pt x="3969120" y="2430981"/>
                  <a:pt x="4094512" y="2567305"/>
                </a:cubicBezTo>
                <a:cubicBezTo>
                  <a:pt x="4218619" y="2702344"/>
                  <a:pt x="4358158" y="2823234"/>
                  <a:pt x="4506699" y="2938980"/>
                </a:cubicBezTo>
                <a:cubicBezTo>
                  <a:pt x="4464901" y="2935122"/>
                  <a:pt x="4410886" y="2911330"/>
                  <a:pt x="4358801" y="2883679"/>
                </a:cubicBezTo>
                <a:cubicBezTo>
                  <a:pt x="4221192" y="2809730"/>
                  <a:pt x="4108016" y="2709416"/>
                  <a:pt x="3992913" y="2611032"/>
                </a:cubicBezTo>
                <a:cubicBezTo>
                  <a:pt x="3912534" y="2542227"/>
                  <a:pt x="3834084" y="2471493"/>
                  <a:pt x="3744057" y="2412332"/>
                </a:cubicBezTo>
                <a:cubicBezTo>
                  <a:pt x="3733770" y="2405903"/>
                  <a:pt x="3726696" y="2397543"/>
                  <a:pt x="3720909" y="2387254"/>
                </a:cubicBezTo>
                <a:cubicBezTo>
                  <a:pt x="3715764" y="2378252"/>
                  <a:pt x="3708047" y="2369893"/>
                  <a:pt x="3694545" y="2373750"/>
                </a:cubicBezTo>
                <a:cubicBezTo>
                  <a:pt x="3681041" y="2378252"/>
                  <a:pt x="3679754" y="2389827"/>
                  <a:pt x="3679754" y="2400116"/>
                </a:cubicBezTo>
                <a:cubicBezTo>
                  <a:pt x="3681684" y="2438698"/>
                  <a:pt x="3692615" y="2473421"/>
                  <a:pt x="3716407" y="2504287"/>
                </a:cubicBezTo>
                <a:cubicBezTo>
                  <a:pt x="3762706" y="2566020"/>
                  <a:pt x="3824437" y="2614247"/>
                  <a:pt x="3886168" y="2662474"/>
                </a:cubicBezTo>
                <a:cubicBezTo>
                  <a:pt x="3971693" y="2728707"/>
                  <a:pt x="4050787" y="2800727"/>
                  <a:pt x="4122163" y="2881107"/>
                </a:cubicBezTo>
                <a:cubicBezTo>
                  <a:pt x="4070721" y="2841882"/>
                  <a:pt x="4019277" y="2802013"/>
                  <a:pt x="3967191" y="2762788"/>
                </a:cubicBezTo>
                <a:cubicBezTo>
                  <a:pt x="3927966" y="2733209"/>
                  <a:pt x="3887455" y="2704914"/>
                  <a:pt x="3847588" y="2675978"/>
                </a:cubicBezTo>
                <a:cubicBezTo>
                  <a:pt x="3837941" y="2668905"/>
                  <a:pt x="3827652" y="2661189"/>
                  <a:pt x="3814150" y="2670833"/>
                </a:cubicBezTo>
                <a:cubicBezTo>
                  <a:pt x="3801931" y="2679193"/>
                  <a:pt x="3803861" y="2691412"/>
                  <a:pt x="3806433" y="2702986"/>
                </a:cubicBezTo>
                <a:cubicBezTo>
                  <a:pt x="3816078" y="2748641"/>
                  <a:pt x="3843086" y="2785294"/>
                  <a:pt x="3876524" y="2818089"/>
                </a:cubicBezTo>
                <a:cubicBezTo>
                  <a:pt x="3917034" y="2857314"/>
                  <a:pt x="3959476" y="2894611"/>
                  <a:pt x="4003201" y="2931907"/>
                </a:cubicBezTo>
                <a:cubicBezTo>
                  <a:pt x="3956261" y="2921618"/>
                  <a:pt x="3909319" y="2911330"/>
                  <a:pt x="3862377" y="2902971"/>
                </a:cubicBezTo>
                <a:cubicBezTo>
                  <a:pt x="3883596" y="2977562"/>
                  <a:pt x="3933110" y="2992353"/>
                  <a:pt x="3977480" y="3003927"/>
                </a:cubicBezTo>
                <a:cubicBezTo>
                  <a:pt x="4037283" y="3018716"/>
                  <a:pt x="4094512" y="3037365"/>
                  <a:pt x="4151101" y="3058585"/>
                </a:cubicBezTo>
                <a:cubicBezTo>
                  <a:pt x="4174892" y="3079805"/>
                  <a:pt x="4198685" y="3100383"/>
                  <a:pt x="4221834" y="3122245"/>
                </a:cubicBezTo>
                <a:cubicBezTo>
                  <a:pt x="4245627" y="3144753"/>
                  <a:pt x="4268133" y="3167259"/>
                  <a:pt x="4290640" y="3191050"/>
                </a:cubicBezTo>
                <a:cubicBezTo>
                  <a:pt x="4306715" y="3208411"/>
                  <a:pt x="4326006" y="3223203"/>
                  <a:pt x="4307359" y="3252781"/>
                </a:cubicBezTo>
                <a:cubicBezTo>
                  <a:pt x="4298999" y="3266285"/>
                  <a:pt x="4353655" y="3339593"/>
                  <a:pt x="4371019" y="3344093"/>
                </a:cubicBezTo>
                <a:cubicBezTo>
                  <a:pt x="4373591" y="3344735"/>
                  <a:pt x="4376162" y="3345380"/>
                  <a:pt x="4378091" y="3345380"/>
                </a:cubicBezTo>
                <a:cubicBezTo>
                  <a:pt x="4415389" y="3342808"/>
                  <a:pt x="4423749" y="3364671"/>
                  <a:pt x="4424390" y="3392322"/>
                </a:cubicBezTo>
                <a:cubicBezTo>
                  <a:pt x="4425034" y="3419328"/>
                  <a:pt x="4418604" y="3452766"/>
                  <a:pt x="4469403" y="3439262"/>
                </a:cubicBezTo>
                <a:cubicBezTo>
                  <a:pt x="4475190" y="3437977"/>
                  <a:pt x="4476478" y="3441834"/>
                  <a:pt x="4479048" y="3446336"/>
                </a:cubicBezTo>
                <a:cubicBezTo>
                  <a:pt x="4534350" y="3561439"/>
                  <a:pt x="4627590" y="3650178"/>
                  <a:pt x="4719544" y="3738917"/>
                </a:cubicBezTo>
                <a:cubicBezTo>
                  <a:pt x="4724690" y="3743419"/>
                  <a:pt x="4729833" y="3747920"/>
                  <a:pt x="4734977" y="3752421"/>
                </a:cubicBezTo>
                <a:cubicBezTo>
                  <a:pt x="4638523" y="3729915"/>
                  <a:pt x="4320218" y="3700977"/>
                  <a:pt x="4226978" y="3710624"/>
                </a:cubicBezTo>
                <a:cubicBezTo>
                  <a:pt x="4144027" y="3718984"/>
                  <a:pt x="3675254" y="3578802"/>
                  <a:pt x="3578155" y="3495850"/>
                </a:cubicBezTo>
                <a:cubicBezTo>
                  <a:pt x="3564651" y="3560796"/>
                  <a:pt x="3593587" y="3586517"/>
                  <a:pt x="3616738" y="3616098"/>
                </a:cubicBezTo>
                <a:cubicBezTo>
                  <a:pt x="3649531" y="3657895"/>
                  <a:pt x="3654676" y="3687475"/>
                  <a:pt x="3592944" y="3720913"/>
                </a:cubicBezTo>
                <a:cubicBezTo>
                  <a:pt x="3416109" y="3816082"/>
                  <a:pt x="3418038" y="3819297"/>
                  <a:pt x="3583942" y="3948546"/>
                </a:cubicBezTo>
                <a:cubicBezTo>
                  <a:pt x="3591659" y="3954335"/>
                  <a:pt x="3587800" y="3972982"/>
                  <a:pt x="3589730" y="3985844"/>
                </a:cubicBezTo>
                <a:cubicBezTo>
                  <a:pt x="3546645" y="4005135"/>
                  <a:pt x="3495846" y="3954978"/>
                  <a:pt x="3444404" y="4008992"/>
                </a:cubicBezTo>
                <a:cubicBezTo>
                  <a:pt x="3666250" y="4246272"/>
                  <a:pt x="4003845" y="4471979"/>
                  <a:pt x="4309931" y="4650101"/>
                </a:cubicBezTo>
                <a:cubicBezTo>
                  <a:pt x="4062362" y="4708617"/>
                  <a:pt x="3913819" y="4502845"/>
                  <a:pt x="3731840" y="4529209"/>
                </a:cubicBezTo>
                <a:cubicBezTo>
                  <a:pt x="3641172" y="4593512"/>
                  <a:pt x="3911247" y="4697685"/>
                  <a:pt x="3653390" y="4727908"/>
                </a:cubicBezTo>
                <a:cubicBezTo>
                  <a:pt x="3765278" y="4784495"/>
                  <a:pt x="3848230" y="4839796"/>
                  <a:pt x="3925393" y="4904742"/>
                </a:cubicBezTo>
                <a:cubicBezTo>
                  <a:pt x="4062362" y="5021132"/>
                  <a:pt x="4089368" y="5098297"/>
                  <a:pt x="4026352" y="5254555"/>
                </a:cubicBezTo>
                <a:cubicBezTo>
                  <a:pt x="3984554" y="5357440"/>
                  <a:pt x="3924108" y="5451967"/>
                  <a:pt x="3977480" y="5574787"/>
                </a:cubicBezTo>
                <a:cubicBezTo>
                  <a:pt x="4014133" y="5659024"/>
                  <a:pt x="3999986" y="5714325"/>
                  <a:pt x="3861090" y="5676385"/>
                </a:cubicBezTo>
                <a:cubicBezTo>
                  <a:pt x="3711264" y="5635875"/>
                  <a:pt x="3654676" y="5711753"/>
                  <a:pt x="3692615" y="5859008"/>
                </a:cubicBezTo>
                <a:cubicBezTo>
                  <a:pt x="3717051" y="5953535"/>
                  <a:pt x="3691328" y="5983115"/>
                  <a:pt x="3588443" y="5972183"/>
                </a:cubicBezTo>
                <a:cubicBezTo>
                  <a:pt x="3474625" y="5959965"/>
                  <a:pt x="3366596" y="5898233"/>
                  <a:pt x="3225771" y="5927814"/>
                </a:cubicBezTo>
                <a:cubicBezTo>
                  <a:pt x="3338301" y="6100148"/>
                  <a:pt x="3578798" y="6051276"/>
                  <a:pt x="3709977" y="6215251"/>
                </a:cubicBezTo>
                <a:cubicBezTo>
                  <a:pt x="3553719" y="6215893"/>
                  <a:pt x="3434115" y="6215251"/>
                  <a:pt x="3318367" y="6179240"/>
                </a:cubicBezTo>
                <a:cubicBezTo>
                  <a:pt x="3270140" y="6164451"/>
                  <a:pt x="3217411" y="6149662"/>
                  <a:pt x="3190403" y="6199174"/>
                </a:cubicBezTo>
                <a:cubicBezTo>
                  <a:pt x="3158252" y="6258978"/>
                  <a:pt x="3223841" y="6281484"/>
                  <a:pt x="3263066" y="6292415"/>
                </a:cubicBezTo>
                <a:cubicBezTo>
                  <a:pt x="3373669" y="6322638"/>
                  <a:pt x="3458550" y="6394014"/>
                  <a:pt x="3550504" y="6449958"/>
                </a:cubicBezTo>
                <a:cubicBezTo>
                  <a:pt x="3726616" y="6557427"/>
                  <a:pt x="3917990" y="6649139"/>
                  <a:pt x="4077239" y="6805655"/>
                </a:cubicBezTo>
                <a:lnTo>
                  <a:pt x="4125813" y="6858000"/>
                </a:lnTo>
                <a:lnTo>
                  <a:pt x="4084568" y="6858000"/>
                </a:lnTo>
                <a:lnTo>
                  <a:pt x="3991456" y="6828025"/>
                </a:lnTo>
                <a:cubicBezTo>
                  <a:pt x="3846743" y="6771357"/>
                  <a:pt x="3719301" y="6699136"/>
                  <a:pt x="3569795" y="6680810"/>
                </a:cubicBezTo>
                <a:cubicBezTo>
                  <a:pt x="3613040" y="6726948"/>
                  <a:pt x="3659338" y="6769067"/>
                  <a:pt x="3707747" y="6808392"/>
                </a:cubicBezTo>
                <a:lnTo>
                  <a:pt x="3775165" y="6858000"/>
                </a:lnTo>
                <a:lnTo>
                  <a:pt x="0" y="6858000"/>
                </a:lnTo>
                <a:close/>
              </a:path>
            </a:pathLst>
          </a:custGeom>
        </p:spPr>
      </p:pic>
      <p:sp>
        <p:nvSpPr>
          <p:cNvPr id="2" name="Title 1">
            <a:extLst>
              <a:ext uri="{FF2B5EF4-FFF2-40B4-BE49-F238E27FC236}">
                <a16:creationId xmlns:a16="http://schemas.microsoft.com/office/drawing/2014/main" id="{05BA7914-0C40-60EE-7300-EFEA0924A8A2}"/>
              </a:ext>
            </a:extLst>
          </p:cNvPr>
          <p:cNvSpPr>
            <a:spLocks noGrp="1"/>
          </p:cNvSpPr>
          <p:nvPr>
            <p:ph type="title"/>
          </p:nvPr>
        </p:nvSpPr>
        <p:spPr>
          <a:xfrm>
            <a:off x="5414838" y="2878371"/>
            <a:ext cx="5938962" cy="1144989"/>
          </a:xfrm>
        </p:spPr>
        <p:txBody>
          <a:bodyPr anchor="b">
            <a:normAutofit/>
          </a:bodyPr>
          <a:lstStyle/>
          <a:p>
            <a:r>
              <a:rPr lang="en-US" dirty="0"/>
              <a:t>Summary</a:t>
            </a:r>
          </a:p>
        </p:txBody>
      </p:sp>
      <p:sp>
        <p:nvSpPr>
          <p:cNvPr id="3" name="Content Placeholder 2">
            <a:extLst>
              <a:ext uri="{FF2B5EF4-FFF2-40B4-BE49-F238E27FC236}">
                <a16:creationId xmlns:a16="http://schemas.microsoft.com/office/drawing/2014/main" id="{8FB68769-C15D-BD11-35D4-99DA13DE8B12}"/>
              </a:ext>
            </a:extLst>
          </p:cNvPr>
          <p:cNvSpPr>
            <a:spLocks noGrp="1"/>
          </p:cNvSpPr>
          <p:nvPr>
            <p:ph idx="1"/>
          </p:nvPr>
        </p:nvSpPr>
        <p:spPr>
          <a:xfrm>
            <a:off x="5414837" y="4231178"/>
            <a:ext cx="5938962" cy="1936866"/>
          </a:xfrm>
        </p:spPr>
        <p:txBody>
          <a:bodyPr>
            <a:normAutofit fontScale="92500"/>
          </a:bodyPr>
          <a:lstStyle/>
          <a:p>
            <a:pPr>
              <a:lnSpc>
                <a:spcPct val="90000"/>
              </a:lnSpc>
            </a:pPr>
            <a:r>
              <a:rPr lang="en-US" sz="1200" dirty="0">
                <a:effectLst/>
                <a:latin typeface="Calibri" panose="020F0502020204030204" pitchFamily="34" charset="0"/>
                <a:ea typeface="Times New Roman" panose="02020603050405020304" pitchFamily="18" charset="0"/>
                <a:cs typeface="Calibri" panose="020F0502020204030204" pitchFamily="34" charset="0"/>
              </a:rPr>
              <a:t>Arizona has increased population growth mostly due to domestic migration. Most of the people from major cities of Coastal side are migrating to get exempted from higher taxes and looking for reasonable housing and better quality of life, whereas in contrast there was complete decrease in population in few states like Rhode Island and North Dakota, Louisiana, Alaska, Hawaii.  </a:t>
            </a:r>
            <a:endParaRPr lang="en-US" sz="1200" dirty="0">
              <a:effectLst/>
              <a:latin typeface="Calibri" panose="020F0502020204030204" pitchFamily="34" charset="0"/>
              <a:ea typeface="Calibri" panose="020F0502020204030204" pitchFamily="34" charset="0"/>
            </a:endParaRPr>
          </a:p>
          <a:p>
            <a:pPr marL="0" marR="0">
              <a:lnSpc>
                <a:spcPct val="90000"/>
              </a:lnSpc>
              <a:spcBef>
                <a:spcPts val="0"/>
              </a:spcBef>
              <a:spcAft>
                <a:spcPts val="795"/>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However, most of the US states has population growth decreased gradually over years 2014-2020 due to various factors like migration, unemployment and also due to late marriages and decrease in birth rates as presented in multiple articles and also pandemic situations has affected the population growth too leading to cause of a greater number of deaths from past two years.</a:t>
            </a:r>
            <a:endParaRPr lang="en-US" sz="1200" dirty="0">
              <a:effectLst/>
              <a:latin typeface="Calibri" panose="020F0502020204030204" pitchFamily="34" charset="0"/>
              <a:ea typeface="Calibri" panose="020F0502020204030204" pitchFamily="34" charset="0"/>
            </a:endParaRPr>
          </a:p>
          <a:p>
            <a:pPr marL="0" marR="0">
              <a:lnSpc>
                <a:spcPct val="90000"/>
              </a:lnSpc>
              <a:spcBef>
                <a:spcPts val="0"/>
              </a:spcBef>
              <a:spcAft>
                <a:spcPts val="795"/>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Few states also has seen the growth in population in these years irrespective of different conditions such as South Carolina, Idaho.</a:t>
            </a:r>
            <a:endParaRPr lang="en-US" sz="1200" dirty="0">
              <a:effectLst/>
              <a:latin typeface="Calibri" panose="020F0502020204030204" pitchFamily="34" charset="0"/>
              <a:ea typeface="Calibri" panose="020F0502020204030204" pitchFamily="34" charset="0"/>
            </a:endParaRPr>
          </a:p>
          <a:p>
            <a:pPr marL="0" marR="0" indent="0">
              <a:lnSpc>
                <a:spcPct val="90000"/>
              </a:lnSpc>
              <a:spcBef>
                <a:spcPts val="0"/>
              </a:spcBef>
              <a:spcAft>
                <a:spcPts val="795"/>
              </a:spcAft>
              <a:buNone/>
            </a:pPr>
            <a:endParaRPr lang="en-US" sz="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268796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BrushVTI">
  <a:themeElements>
    <a:clrScheme name="AnalogousFromLightSeedRightStep">
      <a:dk1>
        <a:srgbClr val="000000"/>
      </a:dk1>
      <a:lt1>
        <a:srgbClr val="FFFFFF"/>
      </a:lt1>
      <a:dk2>
        <a:srgbClr val="243841"/>
      </a:dk2>
      <a:lt2>
        <a:srgbClr val="E2E4E8"/>
      </a:lt2>
      <a:accent1>
        <a:srgbClr val="B49E7A"/>
      </a:accent1>
      <a:accent2>
        <a:srgbClr val="A2A56E"/>
      </a:accent2>
      <a:accent3>
        <a:srgbClr val="94A77D"/>
      </a:accent3>
      <a:accent4>
        <a:srgbClr val="7BAC73"/>
      </a:accent4>
      <a:accent5>
        <a:srgbClr val="80AC8D"/>
      </a:accent5>
      <a:accent6>
        <a:srgbClr val="74AE9D"/>
      </a:accent6>
      <a:hlink>
        <a:srgbClr val="6983AE"/>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49</TotalTime>
  <Words>573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Inter</vt:lpstr>
      <vt:lpstr>BrushVTI</vt:lpstr>
      <vt:lpstr>Population dynamics in the USA </vt:lpstr>
      <vt:lpstr>An Overview of Population Growth and its Impact </vt:lpstr>
      <vt:lpstr>Graphical Representation of findings from the given data over the years</vt:lpstr>
      <vt:lpstr>                          Figure 1:Representation of population change over years 2013-2020 in percent.</vt:lpstr>
      <vt:lpstr>Comparison between different states in Population Growth Change</vt:lpstr>
      <vt:lpstr>Explanation from above representation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dynamics in the USA </dc:title>
  <dc:creator>Sai Manvitha Nimmagadda</dc:creator>
  <cp:lastModifiedBy>Sai Manvitha Nimmagadda</cp:lastModifiedBy>
  <cp:revision>3</cp:revision>
  <dcterms:created xsi:type="dcterms:W3CDTF">2023-04-11T14:50:47Z</dcterms:created>
  <dcterms:modified xsi:type="dcterms:W3CDTF">2023-04-11T15:40:58Z</dcterms:modified>
</cp:coreProperties>
</file>