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7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8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93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B2C2-9C61-80DD-422F-CAEEC86D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61209-A66C-9FA9-D59E-599FBFF81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0F3C-3396-9D6E-C586-BF77862E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A868-76DE-D8EB-6516-0AFCCE8C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1183-F035-A5DA-CFB5-EE69C33C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3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743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32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9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86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26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42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2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7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8EF6474-1C81-4FE2-AD2A-195CD9CF8C0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AF8FAA83-7986-480B-831E-E0FEB95E2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8632-22C1-3FF8-935A-7B8E151C6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AgriTrust Connect – Sustainable Agriculture CRM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246E9-63D5-92F6-31D0-2812F0E09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Empowering Farmers, Ensuring Traceability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Name: Sri Vaishnavi Bhaskara</a:t>
            </a:r>
          </a:p>
          <a:p>
            <a:r>
              <a:rPr lang="en-IN" dirty="0">
                <a:solidFill>
                  <a:schemeClr val="tx1"/>
                </a:solidFill>
              </a:rPr>
              <a:t>Partner: TCS </a:t>
            </a:r>
            <a:r>
              <a:rPr lang="en-IN" dirty="0" err="1">
                <a:solidFill>
                  <a:schemeClr val="tx1"/>
                </a:solidFill>
              </a:rPr>
              <a:t>SmartBridge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8E6E-66CF-953F-3E15-0D9201C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Vision &amp;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1940-DB98-EE3F-A79D-7BA74C1DF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Future Enhancements:</a:t>
            </a:r>
          </a:p>
          <a:p>
            <a:pPr marL="274320" lvl="1" indent="0">
              <a:buNone/>
            </a:pPr>
            <a:r>
              <a:rPr lang="en-IN" dirty="0"/>
              <a:t>• AI-powered yield forecasting (Einstein)</a:t>
            </a:r>
          </a:p>
          <a:p>
            <a:pPr marL="274320" lvl="1" indent="0">
              <a:buNone/>
            </a:pPr>
            <a:r>
              <a:rPr lang="en-IN" dirty="0"/>
              <a:t>• Blockchain for tamper-proof traceability</a:t>
            </a:r>
          </a:p>
          <a:p>
            <a:pPr marL="274320" lvl="1" indent="0">
              <a:buNone/>
            </a:pPr>
            <a:r>
              <a:rPr lang="en-IN" dirty="0"/>
              <a:t>• IoT integrations for soil &amp; weather data</a:t>
            </a:r>
          </a:p>
          <a:p>
            <a:endParaRPr lang="en-IN" dirty="0"/>
          </a:p>
          <a:p>
            <a:r>
              <a:rPr lang="en-IN" dirty="0"/>
              <a:t>Impact:</a:t>
            </a:r>
          </a:p>
          <a:p>
            <a:pPr marL="274320" lvl="1" indent="0">
              <a:buNone/>
            </a:pPr>
            <a:r>
              <a:rPr lang="en-IN" dirty="0"/>
              <a:t>• Farmers – higher profits, better advisories</a:t>
            </a:r>
          </a:p>
          <a:p>
            <a:pPr marL="274320" lvl="1" indent="0">
              <a:buNone/>
            </a:pPr>
            <a:r>
              <a:rPr lang="en-IN" dirty="0"/>
              <a:t>• Buyers – 100% sustainable procurement</a:t>
            </a:r>
          </a:p>
          <a:p>
            <a:pPr marL="274320" lvl="1" indent="0">
              <a:buNone/>
            </a:pPr>
            <a:r>
              <a:rPr lang="en-IN" dirty="0"/>
              <a:t>• Society – transparency + ESG compliance</a:t>
            </a:r>
          </a:p>
          <a:p>
            <a:pPr marL="274320" lvl="1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2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82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6A8D-A6AB-2E9E-E328-FF9E76F3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F26E6-3BEC-336B-7464-73925997F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farmer challenges:</a:t>
            </a:r>
          </a:p>
          <a:p>
            <a:pPr marL="274320" lvl="1" indent="0">
              <a:buNone/>
            </a:pPr>
            <a:r>
              <a:rPr lang="en-US" dirty="0"/>
              <a:t>• Lack of scientific advisory</a:t>
            </a:r>
          </a:p>
          <a:p>
            <a:pPr marL="274320" lvl="1" indent="0">
              <a:buNone/>
            </a:pPr>
            <a:r>
              <a:rPr lang="en-US" dirty="0"/>
              <a:t>• Opaque supply chains &amp; middlemen</a:t>
            </a:r>
          </a:p>
          <a:p>
            <a:pPr marL="274320" lvl="1" indent="0">
              <a:buNone/>
            </a:pPr>
            <a:r>
              <a:rPr lang="en-US" dirty="0"/>
              <a:t>• Poor access to buyers / market rates</a:t>
            </a:r>
          </a:p>
          <a:p>
            <a:endParaRPr lang="en-US" dirty="0"/>
          </a:p>
          <a:p>
            <a:r>
              <a:rPr lang="en-US" dirty="0"/>
              <a:t>Corporate buyer challenges:</a:t>
            </a:r>
          </a:p>
          <a:p>
            <a:pPr marL="274320" lvl="1" indent="0">
              <a:buNone/>
            </a:pPr>
            <a:r>
              <a:rPr lang="en-US" dirty="0"/>
              <a:t>• No quality traceability</a:t>
            </a:r>
          </a:p>
          <a:p>
            <a:pPr marL="274320" lvl="1" indent="0">
              <a:buNone/>
            </a:pPr>
            <a:r>
              <a:rPr lang="en-US" dirty="0"/>
              <a:t>• ESG &amp; sustainability compliance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40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3602-DC16-B2A0-748D-19694538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C87A4-9BA5-141A-4587-DDC2BFCB1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AgriTrust</a:t>
            </a:r>
            <a:r>
              <a:rPr lang="en-US" dirty="0"/>
              <a:t> Connect (built on Salesforce) is a unified platform connecting Farmers, Agronomists, and Buyers.</a:t>
            </a:r>
          </a:p>
          <a:p>
            <a:endParaRPr lang="en-US" dirty="0"/>
          </a:p>
          <a:p>
            <a:r>
              <a:rPr lang="en-US" dirty="0"/>
              <a:t>Key benefits:</a:t>
            </a:r>
          </a:p>
          <a:p>
            <a:pPr marL="274320" lvl="1" indent="0">
              <a:buNone/>
            </a:pPr>
            <a:r>
              <a:rPr lang="en-US" dirty="0"/>
              <a:t>• Increase farmer yield &amp; profitability</a:t>
            </a:r>
          </a:p>
          <a:p>
            <a:pPr marL="274320" lvl="1" indent="0">
              <a:buNone/>
            </a:pPr>
            <a:r>
              <a:rPr lang="en-US" dirty="0"/>
              <a:t>• 100% supply chain traceability</a:t>
            </a:r>
          </a:p>
          <a:p>
            <a:pPr marL="274320" lvl="1" indent="0">
              <a:buNone/>
            </a:pPr>
            <a:r>
              <a:rPr lang="en-US" dirty="0"/>
              <a:t>• Automations + dashboards for efficiency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9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A48-3438-0B24-A2C9-ADD29C9A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Approach (Phases)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E58BF-C116-9793-F641-FC22DB414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Timeline of Phases 1–9:</a:t>
            </a:r>
          </a:p>
          <a:p>
            <a:pPr marL="274320" lvl="1" indent="0">
              <a:buNone/>
            </a:pPr>
            <a:r>
              <a:rPr lang="en-IN" dirty="0"/>
              <a:t>• Problem Analysis</a:t>
            </a:r>
          </a:p>
          <a:p>
            <a:pPr marL="274320" lvl="1" indent="0">
              <a:buNone/>
            </a:pPr>
            <a:r>
              <a:rPr lang="en-IN" dirty="0"/>
              <a:t>• Org Setup &amp; Config</a:t>
            </a:r>
          </a:p>
          <a:p>
            <a:pPr marL="274320" lvl="1" indent="0">
              <a:buNone/>
            </a:pPr>
            <a:r>
              <a:rPr lang="en-IN" dirty="0"/>
              <a:t>• Data </a:t>
            </a:r>
            <a:r>
              <a:rPr lang="en-IN" dirty="0" err="1"/>
              <a:t>Modeling</a:t>
            </a:r>
            <a:endParaRPr lang="en-IN" dirty="0"/>
          </a:p>
          <a:p>
            <a:pPr marL="274320" lvl="1" indent="0">
              <a:buNone/>
            </a:pPr>
            <a:r>
              <a:rPr lang="en-IN" dirty="0"/>
              <a:t>• Automation</a:t>
            </a:r>
          </a:p>
          <a:p>
            <a:pPr marL="274320" lvl="1" indent="0">
              <a:buNone/>
            </a:pPr>
            <a:r>
              <a:rPr lang="en-IN" dirty="0"/>
              <a:t>• Apex Development</a:t>
            </a:r>
          </a:p>
          <a:p>
            <a:pPr marL="274320" lvl="1" indent="0">
              <a:buNone/>
            </a:pPr>
            <a:r>
              <a:rPr lang="en-IN" dirty="0"/>
              <a:t>• LWC &amp; UI</a:t>
            </a:r>
          </a:p>
          <a:p>
            <a:pPr marL="274320" lvl="1" indent="0">
              <a:buNone/>
            </a:pPr>
            <a:r>
              <a:rPr lang="en-IN" dirty="0"/>
              <a:t>• Integrations</a:t>
            </a:r>
          </a:p>
          <a:p>
            <a:pPr marL="274320" lvl="1" indent="0">
              <a:buNone/>
            </a:pPr>
            <a:r>
              <a:rPr lang="en-IN" dirty="0"/>
              <a:t>• Data &amp; Deployment</a:t>
            </a:r>
          </a:p>
          <a:p>
            <a:pPr marL="274320" lvl="1" indent="0">
              <a:buNone/>
            </a:pPr>
            <a:r>
              <a:rPr lang="en-IN" dirty="0"/>
              <a:t>• Reporting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362611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6B26-8CE9-3F01-BFF6-0FC70EF4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9C940-A016-049E-0CF0-6A7CA2FD8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Objects:</a:t>
            </a:r>
          </a:p>
          <a:p>
            <a:pPr marL="274320" lvl="1" indent="0">
              <a:buNone/>
            </a:pPr>
            <a:r>
              <a:rPr lang="en-US" dirty="0"/>
              <a:t>• Farmer, Farm, Crop Cycle, Soil Record, Advisory, Procurement, Traceability Ledger</a:t>
            </a:r>
          </a:p>
          <a:p>
            <a:endParaRPr lang="en-US" dirty="0"/>
          </a:p>
          <a:p>
            <a:r>
              <a:rPr lang="en-US" dirty="0"/>
              <a:t>Relationships:</a:t>
            </a:r>
          </a:p>
          <a:p>
            <a:pPr lvl="1"/>
            <a:r>
              <a:rPr lang="en-US" dirty="0"/>
              <a:t>Farmer : Farm : Crop Cycle : Procurement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3D20-C5C3-B83B-3C39-E13BBB09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Automation Showcase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CE46-BED4-2E52-E945-FA626561B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Validation Rules – ensure data integrity</a:t>
            </a:r>
          </a:p>
          <a:p>
            <a:pPr marL="0" indent="0">
              <a:buNone/>
            </a:pPr>
            <a:r>
              <a:rPr lang="en-US" dirty="0"/>
              <a:t>• Workflow – farmer advisory email</a:t>
            </a:r>
          </a:p>
          <a:p>
            <a:pPr marL="0" indent="0">
              <a:buNone/>
            </a:pPr>
            <a:r>
              <a:rPr lang="en-US" dirty="0"/>
              <a:t>• Process Builder – task on harvest</a:t>
            </a:r>
          </a:p>
          <a:p>
            <a:pPr marL="0" indent="0">
              <a:buNone/>
            </a:pPr>
            <a:r>
              <a:rPr lang="en-US" dirty="0"/>
              <a:t>• Approval Process – procurement approvals</a:t>
            </a:r>
          </a:p>
          <a:p>
            <a:pPr marL="0" indent="0">
              <a:buNone/>
            </a:pPr>
            <a:r>
              <a:rPr lang="en-US" dirty="0"/>
              <a:t>• Flows – auto-create Advisory &amp; Traceability Ledger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01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1D2A-ABC1-4A1A-671F-4C8FC5E4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Apex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52D3-DCCF-C206-5AB1-E24289AA5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Trigger – create ledger on procurement</a:t>
            </a:r>
          </a:p>
          <a:p>
            <a:pPr marL="0" indent="0">
              <a:buNone/>
            </a:pPr>
            <a:r>
              <a:rPr lang="en-US" dirty="0"/>
              <a:t>• Apex Class – credit scoring &amp; business logic</a:t>
            </a:r>
          </a:p>
          <a:p>
            <a:pPr marL="0" indent="0">
              <a:buNone/>
            </a:pPr>
            <a:r>
              <a:rPr lang="en-US" dirty="0"/>
              <a:t>• Asynchronous Apex – Future &amp; Queueable jobs</a:t>
            </a:r>
          </a:p>
          <a:p>
            <a:r>
              <a:rPr lang="en-US" dirty="0"/>
              <a:t> Test Classes – achieved 100%  coverage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79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42E-1AD2-7FDF-94D0-85284E7B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Reports &amp; Dashboards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0D99-19E2-3AD2-1523-5CD98ED41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Farmer Dashboard – crop status, advisories</a:t>
            </a:r>
          </a:p>
          <a:p>
            <a:pPr marL="0" indent="0">
              <a:buNone/>
            </a:pPr>
            <a:r>
              <a:rPr lang="en-IN" dirty="0"/>
              <a:t>• Agronomist Dashboard – soil &amp; farmer data</a:t>
            </a:r>
          </a:p>
          <a:p>
            <a:pPr marL="0" indent="0">
              <a:buNone/>
            </a:pPr>
            <a:r>
              <a:rPr lang="en-IN" dirty="0"/>
              <a:t>• Buyer Dashboard – orders &amp; traceability</a:t>
            </a:r>
          </a:p>
          <a:p>
            <a:pPr marL="0" indent="0">
              <a:buNone/>
            </a:pPr>
            <a:r>
              <a:rPr lang="en-IN" dirty="0"/>
              <a:t>• Executive Dashboard – yield analytics, adoption stats</a:t>
            </a:r>
          </a:p>
          <a:p>
            <a:pPr marL="0" indent="0">
              <a:buNone/>
            </a:pPr>
            <a:r>
              <a:rPr lang="en-IN" dirty="0"/>
              <a:t>• Dynamic Dashboards – personalized insights</a:t>
            </a:r>
          </a:p>
        </p:txBody>
      </p:sp>
    </p:spTree>
    <p:extLst>
      <p:ext uri="{BB962C8B-B14F-4D97-AF65-F5344CB8AC3E}">
        <p14:creationId xmlns:p14="http://schemas.microsoft.com/office/powerpoint/2010/main" val="10440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9CA4-2FF2-92BD-9121-8FD52AF4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Security &amp;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FFF6-1ED1-460D-D0A6-03576F5B8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OWD: Farmer = Private, Procurement = Read-only</a:t>
            </a:r>
          </a:p>
          <a:p>
            <a:pPr marL="0" indent="0">
              <a:buNone/>
            </a:pPr>
            <a:r>
              <a:rPr lang="en-IN" dirty="0"/>
              <a:t>• Profiles, Roles, Permission Sets</a:t>
            </a:r>
          </a:p>
          <a:p>
            <a:pPr marL="0" indent="0">
              <a:buNone/>
            </a:pPr>
            <a:r>
              <a:rPr lang="en-IN" dirty="0"/>
              <a:t>• Field-Level Security for sensitive data</a:t>
            </a:r>
          </a:p>
          <a:p>
            <a:pPr marL="0" indent="0">
              <a:buNone/>
            </a:pPr>
            <a:r>
              <a:rPr lang="en-IN" dirty="0"/>
              <a:t>• Deployment: GitHub ? Sandbox ? Change Sets ? Production</a:t>
            </a:r>
          </a:p>
          <a:p>
            <a:pPr marL="0" indent="0">
              <a:buNone/>
            </a:pPr>
            <a:r>
              <a:rPr lang="en-IN" dirty="0"/>
              <a:t>• Data Management: Import Wizard, Data Loader, Backups</a:t>
            </a:r>
          </a:p>
        </p:txBody>
      </p:sp>
    </p:spTree>
    <p:extLst>
      <p:ext uri="{BB962C8B-B14F-4D97-AF65-F5344CB8AC3E}">
        <p14:creationId xmlns:p14="http://schemas.microsoft.com/office/powerpoint/2010/main" val="26496214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386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AgriTrust Connect – Sustainable Agriculture CRM</vt:lpstr>
      <vt:lpstr>Problem Statement</vt:lpstr>
      <vt:lpstr>Solution Overview</vt:lpstr>
      <vt:lpstr>Project Approach (Phases)</vt:lpstr>
      <vt:lpstr>Data Model</vt:lpstr>
      <vt:lpstr>Automation Showcase</vt:lpstr>
      <vt:lpstr>Apex Development</vt:lpstr>
      <vt:lpstr>Reports &amp; Dashboards</vt:lpstr>
      <vt:lpstr>Security &amp; Deployment</vt:lpstr>
      <vt:lpstr>Future Vision &amp;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Madhusudhan Sarma</dc:creator>
  <cp:lastModifiedBy>Madhusudhan Sarma</cp:lastModifiedBy>
  <cp:revision>11</cp:revision>
  <dcterms:created xsi:type="dcterms:W3CDTF">2025-09-25T10:54:59Z</dcterms:created>
  <dcterms:modified xsi:type="dcterms:W3CDTF">2025-09-25T11:02:12Z</dcterms:modified>
</cp:coreProperties>
</file>