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85" r:id="rId4"/>
    <p:sldId id="281" r:id="rId5"/>
    <p:sldId id="282" r:id="rId6"/>
    <p:sldId id="286" r:id="rId7"/>
    <p:sldId id="284" r:id="rId8"/>
    <p:sldId id="283" r:id="rId9"/>
    <p:sldId id="280" r:id="rId10"/>
    <p:sldId id="279" r:id="rId11"/>
    <p:sldId id="27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006666"/>
    <a:srgbClr val="FF6600"/>
    <a:srgbClr val="009900"/>
    <a:srgbClr val="F4AF83"/>
    <a:srgbClr val="0099FF"/>
    <a:srgbClr val="008080"/>
    <a:srgbClr val="0F9F7D"/>
    <a:srgbClr val="008000"/>
    <a:srgbClr val="373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214G1A32XX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 VAISHNAVI B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234G5A3214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I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Mining Virtual Internship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6578A73-D112-6861-9A96-EA4E8ED0AE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40884" y="1107038"/>
            <a:ext cx="9592732" cy="4128180"/>
          </a:xfrm>
          <a:prstGeom prst="rect">
            <a:avLst/>
          </a:prstGeom>
          <a:ln w="0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/>
              <a:t>Repository Link: 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D5284D-D979-3D75-05AE-5F5B08297D10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ECD94-9EDA-6FF9-73B2-5DA64E7A6DE4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9F75AC-8F26-F942-FD0D-90218ED092F0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1F080-782F-6593-6E3D-58393095340A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AA172B-35DD-FCF0-3690-314215B8BC88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B3AE0-CF9C-56C8-43EB-BDE35E7163F2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Examples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4999B-14BB-C7E7-E780-AA1404B7BFD5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F8E8E-4843-5045-4697-4EF8D57398F4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1E39CEE-7B70-69C2-0FA2-B685AAB44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6375" y="287792"/>
            <a:ext cx="12192000" cy="611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 in-depth knowledge of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’ EMS (Execution Management System) and its role in analyzing and optimizing business processes.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 how to identify inefficiencies, derive actionable insights, and implement solutions that drive business value.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technical skills in process automation, data integration, and analysis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tools.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Choose from specialized tracks (Business, Technical, Automation, or Research) to tailor the program to their career goals.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Upon completion, participants will earn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Celonis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Rising Star badge, demonstrating their expertise and readiness to apply process mining methodologies in real-world scenarios.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D4999B-14BB-C7E7-E780-AA1404B7BFD5}"/>
              </a:ext>
            </a:extLst>
          </p:cNvPr>
          <p:cNvSpPr/>
          <p:nvPr/>
        </p:nvSpPr>
        <p:spPr>
          <a:xfrm>
            <a:off x="3581400" y="25401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C127E-337C-8E77-03D2-0D95178E1DCD}"/>
              </a:ext>
            </a:extLst>
          </p:cNvPr>
          <p:cNvSpPr txBox="1"/>
          <p:nvPr/>
        </p:nvSpPr>
        <p:spPr>
          <a:xfrm>
            <a:off x="-2" y="663540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079499"/>
            <a:ext cx="11779135" cy="5450839"/>
          </a:xfrm>
        </p:spPr>
        <p:txBody>
          <a:bodyPr>
            <a:noAutofit/>
          </a:bodyPr>
          <a:lstStyle/>
          <a:p>
            <a:pPr marL="0" indent="0">
              <a:lnSpc>
                <a:spcPts val="2880"/>
              </a:lnSpc>
              <a:buNone/>
            </a:pPr>
            <a:r>
              <a:rPr lang="en-US" sz="2400" dirty="0"/>
              <a:t>	As a recent participant and completer of the </a:t>
            </a:r>
            <a:r>
              <a:rPr lang="en-US" sz="2400" dirty="0" err="1"/>
              <a:t>Celonis</a:t>
            </a:r>
            <a:r>
              <a:rPr lang="en-US" sz="2400" dirty="0"/>
              <a:t> Rising Stars Program, I embarked on a transformative learning journey that deepened my understanding of process mining and its impact on business performance. Over the course of the internship, I gained hands-on experience with </a:t>
            </a:r>
            <a:r>
              <a:rPr lang="en-US" sz="2400" dirty="0" err="1"/>
              <a:t>Celonis</a:t>
            </a:r>
            <a:r>
              <a:rPr lang="en-US" sz="2400" dirty="0"/>
              <a:t>’ powerful Execution Management System (EMS), learning how to analyze processes, identify inefficiencies, and propose actionable solutions.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2400" dirty="0"/>
              <a:t>	Through the program’s specialized tracks, I was able to refine my technical and analytical skills, applying them to real-world business challenges. This internship has equipped me with the tools and knowledge to drive business value, streamline operations, and explore innovative approaches to process automation and optimization.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2400" dirty="0"/>
              <a:t>	In this presentation, I will share insights from my internship experience, highlight key takeaways, and showcase the knowledge and skills I've acquired in the realm of process mining and data-driven decision-making.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F2B668-FF5C-4EBA-9E75-E6FCD9B936CD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7A3F6-48A9-B768-3BC5-FBF54BF266FD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853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079499"/>
            <a:ext cx="11779135" cy="5450839"/>
          </a:xfrm>
        </p:spPr>
        <p:txBody>
          <a:bodyPr>
            <a:noAutofit/>
          </a:bodyPr>
          <a:lstStyle/>
          <a:p>
            <a:pPr marL="0" indent="0">
              <a:lnSpc>
                <a:spcPts val="2880"/>
              </a:lnSpc>
              <a:buNone/>
            </a:pPr>
            <a:r>
              <a:rPr lang="en-US" sz="2300" dirty="0"/>
              <a:t>In the </a:t>
            </a:r>
            <a:r>
              <a:rPr lang="en-US" sz="2300" dirty="0" err="1"/>
              <a:t>Celonis</a:t>
            </a:r>
            <a:r>
              <a:rPr lang="en-US" sz="2300" dirty="0"/>
              <a:t> Rising Stars Program, I worked with the following key technologies:</a:t>
            </a:r>
          </a:p>
          <a:p>
            <a:pPr>
              <a:lnSpc>
                <a:spcPts val="2880"/>
              </a:lnSpc>
            </a:pPr>
            <a:r>
              <a:rPr lang="en-US" sz="2300" b="1" dirty="0" err="1"/>
              <a:t>Celonis</a:t>
            </a:r>
            <a:r>
              <a:rPr lang="en-US" sz="2300" b="1" dirty="0"/>
              <a:t> EMS: </a:t>
            </a:r>
            <a:r>
              <a:rPr lang="en-US" sz="2300" dirty="0"/>
              <a:t>A platform for visualizing and optimizing business processes using process mining.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Process Mining:</a:t>
            </a:r>
            <a:r>
              <a:rPr lang="en-US" sz="2300" dirty="0"/>
              <a:t> Analyzing event logs to identify inefficiencies and improvement opportunities.</a:t>
            </a:r>
          </a:p>
          <a:p>
            <a:pPr>
              <a:lnSpc>
                <a:spcPts val="2880"/>
              </a:lnSpc>
            </a:pPr>
            <a:r>
              <a:rPr lang="en-US" sz="2300" b="1" dirty="0" err="1"/>
              <a:t>Celonis</a:t>
            </a:r>
            <a:r>
              <a:rPr lang="en-US" sz="2300" b="1" dirty="0"/>
              <a:t> Studio: </a:t>
            </a:r>
            <a:r>
              <a:rPr lang="en-US" sz="2300" dirty="0"/>
              <a:t>A tool for building custom dashboards, analyses, and automating workflows.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PQL (Process Query Language): </a:t>
            </a:r>
            <a:r>
              <a:rPr lang="en-US" sz="2300" dirty="0"/>
              <a:t>Writing advanced queries to perform in-depth process analysis.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Process Automation: </a:t>
            </a:r>
            <a:r>
              <a:rPr lang="en-US" sz="2300" dirty="0"/>
              <a:t>Automating workflows with Action Flows for faster, more efficient operations.</a:t>
            </a:r>
          </a:p>
          <a:p>
            <a:pPr>
              <a:lnSpc>
                <a:spcPts val="2880"/>
              </a:lnSpc>
            </a:pPr>
            <a:r>
              <a:rPr lang="en-US" sz="2300" b="1" dirty="0"/>
              <a:t>Data Integration: </a:t>
            </a:r>
            <a:r>
              <a:rPr lang="en-US" sz="2300" dirty="0"/>
              <a:t>Extracting and transforming data from enterprise systems for real-time analysis.</a:t>
            </a:r>
            <a:endParaRPr lang="en-US" sz="23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866CB2-6466-A269-C106-1F5EC68E46F6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6AB66-BBAB-ED7E-C2F3-7E5156C25A2C}"/>
              </a:ext>
            </a:extLst>
          </p:cNvPr>
          <p:cNvSpPr txBox="1"/>
          <p:nvPr/>
        </p:nvSpPr>
        <p:spPr>
          <a:xfrm>
            <a:off x="-2" y="663032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2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DAC72F-52FB-8B0D-FFF9-8E7C1F473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527607"/>
            <a:ext cx="13436600" cy="6109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Celonis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Visualizes and analyzes processes.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User-friendly interface, process mapping, root cause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 application for research and industry.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Plugin-based architecture, customizable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ProcessGold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Optimizes processes with advanced analytics.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Automatic process modeling, predictive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process discovery for non-technical users.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Easy interface, performance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QPR Process Analyzer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process mining with analytics.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Real-time monitoring, in-depth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application has unique features tailored to specific business needs.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5E89C1-9280-71FF-34F3-FED006E53325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DEED1-E455-AD8E-8274-C67760F4701E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1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3" y="1193800"/>
            <a:ext cx="11261667" cy="5336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Modules Overview –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Data Collection &amp; Preprocessing</a:t>
            </a:r>
            <a:r>
              <a:rPr lang="en-US" sz="2400" dirty="0"/>
              <a:t>: Extracting data from systems, cleaning it, and preparing event logs for analysis.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Process Discovery</a:t>
            </a:r>
            <a:r>
              <a:rPr lang="en-US" sz="2400" dirty="0"/>
              <a:t>: Visualizing real-world processes using models like Petri nets, identifying the actual flow of activities.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Conformance &amp; Performance Analysis</a:t>
            </a:r>
            <a:r>
              <a:rPr lang="en-US" sz="2400" dirty="0"/>
              <a:t>: Comparing processes with expected models, evaluating performance metrics to find inefficiencies and bottlenecks.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Optimization &amp; Predictive Analysis</a:t>
            </a:r>
            <a:r>
              <a:rPr lang="en-US" sz="2400" dirty="0"/>
              <a:t>: Redesigning processes for efficiency and using predictive analytics to forecast issues and adjust proactively.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Visualization &amp; Continuous Monitoring</a:t>
            </a:r>
            <a:r>
              <a:rPr lang="en-US" sz="2400" dirty="0"/>
              <a:t>: Creating visual reports to aid decision-making and continuously monitoring processes to sustain improvements.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E0A36F-A44F-8573-B2AD-4A5204B3D830}"/>
              </a:ext>
            </a:extLst>
          </p:cNvPr>
          <p:cNvSpPr/>
          <p:nvPr/>
        </p:nvSpPr>
        <p:spPr>
          <a:xfrm>
            <a:off x="3572933" y="-16934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A4A51-7AAC-7FA9-21DD-784A8FDB1BEF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1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759"/>
            <a:ext cx="12192000" cy="714892"/>
          </a:xfrm>
        </p:spPr>
        <p:txBody>
          <a:bodyPr/>
          <a:lstStyle/>
          <a:p>
            <a:r>
              <a:rPr lang="en-US" dirty="0"/>
              <a:t>Real-Time Examples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2" y="1079499"/>
            <a:ext cx="11779135" cy="5450839"/>
          </a:xfrm>
        </p:spPr>
        <p:txBody>
          <a:bodyPr>
            <a:noAutofit/>
          </a:bodyPr>
          <a:lstStyle/>
          <a:p>
            <a:r>
              <a:rPr lang="en-US" sz="2400" dirty="0"/>
              <a:t>Process mining has a wide range of applications across industries,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Supply Chain Optimization</a:t>
            </a:r>
            <a:r>
              <a:rPr lang="en-US" sz="2400" dirty="0"/>
              <a:t>: Identifying bottlenecks and inefficiencies to streamline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Healthcare</a:t>
            </a:r>
            <a:r>
              <a:rPr lang="en-US" sz="2400" dirty="0"/>
              <a:t>: Improving patient treatment pathways and resource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Manufacturing</a:t>
            </a:r>
            <a:r>
              <a:rPr lang="en-US" sz="2400" dirty="0"/>
              <a:t>: Monitoring production processes to detect and resolve issues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Financial Transactions</a:t>
            </a:r>
            <a:r>
              <a:rPr lang="en-US" sz="2400" dirty="0"/>
              <a:t>: Detecting fraud by analyzing patterns in transaction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IT Service Management</a:t>
            </a:r>
            <a:r>
              <a:rPr lang="en-US" sz="2400" dirty="0"/>
              <a:t>: Optimizing service request flows and enhancing incident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Logistics</a:t>
            </a:r>
            <a:r>
              <a:rPr lang="en-US" sz="2400" dirty="0"/>
              <a:t>: Tracking delivery routes and optimizing the supply 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Customer Journey Analysis</a:t>
            </a:r>
            <a:r>
              <a:rPr lang="en-US" sz="2400" dirty="0"/>
              <a:t>: Understanding customer behavior to enhance experience and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Energy Management</a:t>
            </a:r>
            <a:r>
              <a:rPr lang="en-US" sz="2400" dirty="0"/>
              <a:t>: Reducing costs by identifying energy inefficiencies.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39EF0B-8B0A-0863-F2D5-E094C6531889}"/>
              </a:ext>
            </a:extLst>
          </p:cNvPr>
          <p:cNvSpPr/>
          <p:nvPr/>
        </p:nvSpPr>
        <p:spPr>
          <a:xfrm>
            <a:off x="3572933" y="0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7CA2B-6717-88E0-7A35-77E391E8F8A3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69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>
              <a:lnSpc>
                <a:spcPts val="2880"/>
              </a:lnSpc>
            </a:pPr>
            <a:r>
              <a:rPr lang="en-US" sz="2400" b="1" dirty="0"/>
              <a:t>Mastered Process Mining Fundamentals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</a:t>
            </a:r>
            <a:r>
              <a:rPr lang="en-US" sz="1800" dirty="0"/>
              <a:t>Developed a solid understanding of core process mining concepts and methodologies.</a:t>
            </a:r>
            <a:endParaRPr lang="en-US" b="1" dirty="0"/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Specialized in Technical Skills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</a:t>
            </a:r>
            <a:r>
              <a:rPr lang="en-US" sz="1800" dirty="0"/>
              <a:t>Gained in-depth knowledge of technical aspects, including data integration and algorithm implementation.</a:t>
            </a:r>
            <a:endParaRPr lang="en-US" b="1" dirty="0"/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Acquired Practical Experience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Engaged in hands-on work with advanced process mining tools for effective data analysis and visualization.</a:t>
            </a:r>
            <a:endParaRPr lang="en-US" sz="2400" b="1" dirty="0"/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Implemented Automation Techniques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Learned to automate processes and optimize workflows using process mining insights.</a:t>
            </a:r>
          </a:p>
          <a:p>
            <a:pPr marL="457200" indent="-457200">
              <a:lnSpc>
                <a:spcPts val="2880"/>
              </a:lnSpc>
            </a:pPr>
            <a:r>
              <a:rPr lang="en-US" sz="2400" b="1" dirty="0"/>
              <a:t>Earned the Rising Star Badge</a:t>
            </a:r>
          </a:p>
          <a:p>
            <a:pPr marL="0" indent="0">
              <a:lnSpc>
                <a:spcPts val="2880"/>
              </a:lnSpc>
              <a:buNone/>
            </a:pPr>
            <a:r>
              <a:rPr lang="en-US" sz="1600" dirty="0"/>
              <a:t>	Successfully completed the program and received the Rising Star Badge, enhancing my qualifications in the job market.</a:t>
            </a:r>
            <a:endParaRPr lang="en-US" sz="2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1AB3B8-F375-5E52-BA63-8C811CE49717}"/>
              </a:ext>
            </a:extLst>
          </p:cNvPr>
          <p:cNvSpPr/>
          <p:nvPr/>
        </p:nvSpPr>
        <p:spPr>
          <a:xfrm>
            <a:off x="3572933" y="9625"/>
            <a:ext cx="5672667" cy="232759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Process Mining Virtual Internship </a:t>
            </a:r>
            <a:endParaRPr lang="en-IN" b="1" i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06419-743F-EC35-8DF6-7944FE096B47}"/>
              </a:ext>
            </a:extLst>
          </p:cNvPr>
          <p:cNvSpPr txBox="1"/>
          <p:nvPr/>
        </p:nvSpPr>
        <p:spPr>
          <a:xfrm>
            <a:off x="-2" y="6625240"/>
            <a:ext cx="1595121" cy="276999"/>
          </a:xfrm>
          <a:prstGeom prst="rect">
            <a:avLst/>
          </a:prstGeom>
          <a:solidFill>
            <a:srgbClr val="C55A1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234G5A3214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517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937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Introduction</vt:lpstr>
      <vt:lpstr>Technology</vt:lpstr>
      <vt:lpstr>Applications</vt:lpstr>
      <vt:lpstr>Modules</vt:lpstr>
      <vt:lpstr>Real-Time Examples</vt:lpstr>
      <vt:lpstr>Learning Outcomes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Madhusudhan Sarma</cp:lastModifiedBy>
  <cp:revision>122</cp:revision>
  <dcterms:created xsi:type="dcterms:W3CDTF">2019-06-11T05:35:51Z</dcterms:created>
  <dcterms:modified xsi:type="dcterms:W3CDTF">2024-10-06T19:26:32Z</dcterms:modified>
</cp:coreProperties>
</file>