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309" r:id="rId4"/>
    <p:sldId id="310" r:id="rId5"/>
    <p:sldId id="278" r:id="rId6"/>
    <p:sldId id="264" r:id="rId7"/>
    <p:sldId id="279" r:id="rId8"/>
    <p:sldId id="280" r:id="rId9"/>
    <p:sldId id="281" r:id="rId10"/>
    <p:sldId id="282" r:id="rId11"/>
    <p:sldId id="265" r:id="rId12"/>
    <p:sldId id="283" r:id="rId13"/>
    <p:sldId id="286" r:id="rId14"/>
    <p:sldId id="284" r:id="rId15"/>
    <p:sldId id="306" r:id="rId16"/>
    <p:sldId id="307" r:id="rId17"/>
    <p:sldId id="285"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12" r:id="rId36"/>
    <p:sldId id="311"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266" r:id="rId60"/>
    <p:sldId id="268" r:id="rId61"/>
    <p:sldId id="267" r:id="rId62"/>
    <p:sldId id="269" r:id="rId63"/>
    <p:sldId id="270" r:id="rId64"/>
    <p:sldId id="271" r:id="rId65"/>
    <p:sldId id="272" r:id="rId66"/>
    <p:sldId id="273" r:id="rId67"/>
    <p:sldId id="274" r:id="rId68"/>
    <p:sldId id="275" r:id="rId69"/>
    <p:sldId id="276" r:id="rId70"/>
    <p:sldId id="277" r:id="rId71"/>
    <p:sldId id="257" r:id="rId72"/>
    <p:sldId id="258" r:id="rId73"/>
    <p:sldId id="259" r:id="rId74"/>
    <p:sldId id="260" r:id="rId75"/>
    <p:sldId id="261" r:id="rId76"/>
    <p:sldId id="26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DB090BB-323F-4C20-B2EA-F6B8DC12D780}"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90BB-323F-4C20-B2EA-F6B8DC12D7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90BB-323F-4C20-B2EA-F6B8DC12D78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090BB-323F-4C20-B2EA-F6B8DC12D780}"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DB090BB-323F-4C20-B2EA-F6B8DC12D78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090BB-323F-4C20-B2EA-F6B8DC12D780}"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B090BB-323F-4C20-B2EA-F6B8DC12D780}"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B090BB-323F-4C20-B2EA-F6B8DC12D78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B090BB-323F-4C20-B2EA-F6B8DC12D78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090BB-323F-4C20-B2EA-F6B8DC12D780}"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859A98-0DC0-4CFD-9B2A-9A4E378C3142}" type="datetimeFigureOut">
              <a:rPr lang="en-US" smtClean="0"/>
              <a:pPr/>
              <a:t>1/8/2021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3DB090BB-323F-4C20-B2EA-F6B8DC12D780}"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B859A98-0DC0-4CFD-9B2A-9A4E378C3142}" type="datetimeFigureOut">
              <a:rPr lang="en-US" smtClean="0"/>
              <a:pPr/>
              <a:t>1/8/2021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DB090BB-323F-4C20-B2EA-F6B8DC12D7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By: Santhoshi</a:t>
            </a:r>
            <a:endParaRPr lang="en-US" dirty="0"/>
          </a:p>
        </p:txBody>
      </p:sp>
      <p:sp>
        <p:nvSpPr>
          <p:cNvPr id="2" name="Title 1"/>
          <p:cNvSpPr>
            <a:spLocks noGrp="1"/>
          </p:cNvSpPr>
          <p:nvPr>
            <p:ph type="ctrTitle"/>
          </p:nvPr>
        </p:nvSpPr>
        <p:spPr/>
        <p:txBody>
          <a:bodyPr/>
          <a:lstStyle/>
          <a:p>
            <a:r>
              <a:rPr lang="en-US" dirty="0" smtClean="0"/>
              <a:t>Perl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77500" lnSpcReduction="20000"/>
          </a:bodyPr>
          <a:lstStyle/>
          <a:p>
            <a:r>
              <a:rPr lang="en-IN" sz="2800" spc="-1" dirty="0" smtClean="0">
                <a:solidFill>
                  <a:srgbClr val="000000"/>
                </a:solidFill>
                <a:uFill>
                  <a:solidFill>
                    <a:srgbClr val="FFFFFF"/>
                  </a:solidFill>
                </a:uFill>
                <a:latin typeface="verdana"/>
              </a:rPr>
              <a:t>It cannot be nested since =cut closes all previously opened sections, and would therefore require the programmer to remove any =cut tags     within a section that she/he wished to be comment.</a:t>
            </a:r>
            <a:endParaRPr lang="en-IN" sz="2400" spc="-1" dirty="0" smtClean="0">
              <a:solidFill>
                <a:srgbClr val="000000"/>
              </a:solidFill>
              <a:uFill>
                <a:solidFill>
                  <a:srgbClr val="FFFFFF"/>
                </a:solidFill>
              </a:uFill>
              <a:latin typeface="Arial"/>
            </a:endParaRPr>
          </a:p>
          <a:p>
            <a:pPr>
              <a:buNone/>
            </a:pPr>
            <a:r>
              <a:rPr lang="en-IN" dirty="0" smtClean="0"/>
              <a:t>	</a:t>
            </a:r>
          </a:p>
          <a:p>
            <a:pPr>
              <a:buNone/>
            </a:pPr>
            <a:r>
              <a:rPr lang="en-IN" dirty="0" smtClean="0"/>
              <a:t>	#!/</a:t>
            </a:r>
            <a:r>
              <a:rPr lang="en-IN" dirty="0" err="1" smtClean="0"/>
              <a:t>usr</a:t>
            </a:r>
            <a:r>
              <a:rPr lang="en-IN" dirty="0" smtClean="0"/>
              <a:t>/bin/</a:t>
            </a:r>
            <a:r>
              <a:rPr lang="en-IN" dirty="0" err="1" smtClean="0"/>
              <a:t>perl</a:t>
            </a:r>
            <a:r>
              <a:rPr lang="en-IN" dirty="0" smtClean="0"/>
              <a:t> </a:t>
            </a:r>
          </a:p>
          <a:p>
            <a:pPr>
              <a:buNone/>
            </a:pPr>
            <a:r>
              <a:rPr lang="en-IN" dirty="0" smtClean="0"/>
              <a:t>	=Assigning values to </a:t>
            </a:r>
          </a:p>
          <a:p>
            <a:pPr>
              <a:buNone/>
            </a:pPr>
            <a:r>
              <a:rPr lang="en-IN" dirty="0" smtClean="0"/>
              <a:t>	variable $b and $c </a:t>
            </a:r>
          </a:p>
          <a:p>
            <a:pPr>
              <a:buNone/>
            </a:pPr>
            <a:r>
              <a:rPr lang="en-IN" dirty="0" smtClean="0"/>
              <a:t>	=cut </a:t>
            </a:r>
          </a:p>
          <a:p>
            <a:pPr>
              <a:buNone/>
            </a:pPr>
            <a:r>
              <a:rPr lang="en-IN" dirty="0" smtClean="0"/>
              <a:t>	$b = 10;	 </a:t>
            </a:r>
          </a:p>
          <a:p>
            <a:pPr>
              <a:buNone/>
            </a:pPr>
            <a:r>
              <a:rPr lang="en-IN" dirty="0" smtClean="0"/>
              <a:t>	$c = 30; </a:t>
            </a:r>
          </a:p>
          <a:p>
            <a:pPr>
              <a:buNone/>
            </a:pPr>
            <a:r>
              <a:rPr lang="en-IN" dirty="0" smtClean="0"/>
              <a:t>	=Performing the operation </a:t>
            </a:r>
          </a:p>
          <a:p>
            <a:pPr>
              <a:buNone/>
            </a:pPr>
            <a:r>
              <a:rPr lang="en-IN" dirty="0" smtClean="0"/>
              <a:t>	and printing the result </a:t>
            </a:r>
          </a:p>
          <a:p>
            <a:pPr>
              <a:buNone/>
            </a:pPr>
            <a:r>
              <a:rPr lang="en-IN" dirty="0" smtClean="0"/>
              <a:t>	=cut </a:t>
            </a:r>
          </a:p>
          <a:p>
            <a:pPr>
              <a:buNone/>
            </a:pPr>
            <a:r>
              <a:rPr lang="en-IN" dirty="0" smtClean="0"/>
              <a:t>	$a = $b + $c; </a:t>
            </a:r>
          </a:p>
          <a:p>
            <a:pPr>
              <a:buNone/>
            </a:pPr>
            <a:r>
              <a:rPr lang="en-IN" dirty="0" smtClean="0"/>
              <a:t>	print "$a";	 </a:t>
            </a:r>
          </a:p>
          <a:p>
            <a:pPr>
              <a:buNone/>
            </a:pPr>
            <a:r>
              <a:rPr lang="en-US" dirty="0" smtClean="0"/>
              <a:t>	Output: 40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quarter" idx="1"/>
          </p:nvPr>
        </p:nvSpPr>
        <p:spPr/>
        <p:txBody>
          <a:bodyPr/>
          <a:lstStyle/>
          <a:p>
            <a:r>
              <a:rPr lang="en-IN" dirty="0" smtClean="0"/>
              <a:t>Data types specify the type of data that a valid Perl variable can hold. </a:t>
            </a:r>
          </a:p>
          <a:p>
            <a:r>
              <a:rPr lang="en-IN" dirty="0" smtClean="0"/>
              <a:t>The Perl interpreter will choose the type based on the context of the data itself.</a:t>
            </a:r>
          </a:p>
          <a:p>
            <a:r>
              <a:rPr lang="en-IN" dirty="0" smtClean="0"/>
              <a:t>There are 3 data types in Perl as follows:</a:t>
            </a:r>
          </a:p>
          <a:p>
            <a:pPr>
              <a:buNone/>
            </a:pPr>
            <a:r>
              <a:rPr lang="en-IN" dirty="0" smtClean="0"/>
              <a:t>	Scalars</a:t>
            </a:r>
          </a:p>
          <a:p>
            <a:pPr>
              <a:buNone/>
            </a:pPr>
            <a:r>
              <a:rPr lang="en-IN" dirty="0" smtClean="0"/>
              <a:t>	Arrays</a:t>
            </a:r>
          </a:p>
          <a:p>
            <a:pPr>
              <a:buNone/>
            </a:pPr>
            <a:r>
              <a:rPr lang="en-IN" dirty="0" smtClean="0"/>
              <a:t>	Hashes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values</a:t>
            </a:r>
            <a:endParaRPr lang="en-US" dirty="0"/>
          </a:p>
        </p:txBody>
      </p:sp>
      <p:sp>
        <p:nvSpPr>
          <p:cNvPr id="3" name="Content Placeholder 2"/>
          <p:cNvSpPr>
            <a:spLocks noGrp="1"/>
          </p:cNvSpPr>
          <p:nvPr>
            <p:ph sz="quarter" idx="1"/>
          </p:nvPr>
        </p:nvSpPr>
        <p:spPr/>
        <p:txBody>
          <a:bodyPr>
            <a:normAutofit/>
          </a:bodyPr>
          <a:lstStyle/>
          <a:p>
            <a:r>
              <a:rPr lang="en-IN" dirty="0" smtClean="0"/>
              <a:t>But Perl does not provide the type Boolean for True and False.</a:t>
            </a:r>
          </a:p>
          <a:p>
            <a:r>
              <a:rPr lang="en-IN" dirty="0" smtClean="0"/>
              <a:t>Any non-zero number i.e. except zero are True values in the Perl language.</a:t>
            </a:r>
          </a:p>
          <a:p>
            <a:r>
              <a:rPr lang="en-IN" dirty="0" smtClean="0"/>
              <a:t>String constants like </a:t>
            </a:r>
            <a:r>
              <a:rPr lang="en-IN" i="1" dirty="0" smtClean="0"/>
              <a:t>‘true’</a:t>
            </a:r>
            <a:r>
              <a:rPr lang="en-IN" dirty="0" smtClean="0"/>
              <a:t>, </a:t>
            </a:r>
            <a:r>
              <a:rPr lang="en-IN" i="1" dirty="0" smtClean="0"/>
              <a:t>‘false’</a:t>
            </a:r>
            <a:r>
              <a:rPr lang="en-IN" dirty="0" smtClean="0"/>
              <a:t>, </a:t>
            </a:r>
            <a:r>
              <a:rPr lang="en-IN" i="1" dirty="0" smtClean="0"/>
              <a:t>’00’</a:t>
            </a:r>
            <a:r>
              <a:rPr lang="en-IN" dirty="0" smtClean="0"/>
              <a:t> and </a:t>
            </a:r>
            <a:r>
              <a:rPr lang="en-IN" i="1" dirty="0" smtClean="0"/>
              <a:t>“0\n” etc </a:t>
            </a:r>
            <a:r>
              <a:rPr lang="en-IN" dirty="0" smtClean="0"/>
              <a:t>are also consider true values in Perl.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lnSpcReduction="10000"/>
          </a:bodyPr>
          <a:lstStyle/>
          <a:p>
            <a:r>
              <a:rPr lang="en-IN" i="1" dirty="0" smtClean="0"/>
              <a:t>Empty string</a:t>
            </a:r>
            <a:r>
              <a:rPr lang="en-IN" dirty="0" smtClean="0"/>
              <a:t> or s</a:t>
            </a:r>
            <a:r>
              <a:rPr lang="en-IN" i="1" dirty="0" smtClean="0"/>
              <a:t>tring contains single digit 0</a:t>
            </a:r>
            <a:r>
              <a:rPr lang="en-IN" dirty="0" smtClean="0"/>
              <a:t> or </a:t>
            </a:r>
            <a:r>
              <a:rPr lang="en-IN" i="1" dirty="0" err="1" smtClean="0"/>
              <a:t>undef</a:t>
            </a:r>
            <a:r>
              <a:rPr lang="en-IN" i="1" dirty="0" smtClean="0"/>
              <a:t> </a:t>
            </a:r>
            <a:r>
              <a:rPr lang="en-IN" dirty="0" smtClean="0"/>
              <a:t>value and zero are considered as the false values in </a:t>
            </a:r>
            <a:r>
              <a:rPr lang="en-IN" dirty="0" err="1" smtClean="0"/>
              <a:t>perl</a:t>
            </a:r>
            <a:r>
              <a:rPr lang="en-IN" dirty="0" smtClean="0"/>
              <a:t>.</a:t>
            </a:r>
          </a:p>
          <a:p>
            <a:pPr>
              <a:buNone/>
            </a:pPr>
            <a:r>
              <a:rPr lang="en-US" dirty="0" smtClean="0"/>
              <a:t>$k = 5; #or ‘  ’ or ”false“ or “0\n”</a:t>
            </a:r>
          </a:p>
          <a:p>
            <a:pPr>
              <a:buNone/>
            </a:pPr>
            <a:r>
              <a:rPr lang="en-US" dirty="0" smtClean="0"/>
              <a:t>if ($k) </a:t>
            </a:r>
          </a:p>
          <a:p>
            <a:pPr>
              <a:buNone/>
            </a:pPr>
            <a:r>
              <a:rPr lang="en-US" dirty="0" smtClean="0"/>
              <a:t>{ </a:t>
            </a:r>
          </a:p>
          <a:p>
            <a:pPr>
              <a:buNone/>
            </a:pPr>
            <a:r>
              <a:rPr lang="en-US" dirty="0" smtClean="0"/>
              <a:t>	print "k is True\n"; </a:t>
            </a:r>
          </a:p>
          <a:p>
            <a:pPr>
              <a:buNone/>
            </a:pPr>
            <a:r>
              <a:rPr lang="en-US" dirty="0" smtClean="0"/>
              <a:t>} </a:t>
            </a:r>
          </a:p>
          <a:p>
            <a:pPr>
              <a:buNone/>
            </a:pPr>
            <a:r>
              <a:rPr lang="en-US" dirty="0" smtClean="0"/>
              <a:t>else</a:t>
            </a:r>
          </a:p>
          <a:p>
            <a:pPr>
              <a:buNone/>
            </a:pPr>
            <a:r>
              <a:rPr lang="en-US" dirty="0" smtClean="0"/>
              <a:t>{ </a:t>
            </a:r>
          </a:p>
          <a:p>
            <a:pPr>
              <a:buNone/>
            </a:pPr>
            <a:r>
              <a:rPr lang="en-US" dirty="0" smtClean="0"/>
              <a:t>	print "k is False\n"; </a:t>
            </a:r>
          </a:p>
          <a:p>
            <a:pPr>
              <a:buNone/>
            </a:pPr>
            <a:r>
              <a:rPr lang="en-US" dirty="0" smtClean="0"/>
              <a:t>} </a:t>
            </a:r>
          </a:p>
          <a:p>
            <a:pPr>
              <a:buNone/>
            </a:pPr>
            <a:r>
              <a:rPr lang="en-US" dirty="0" smtClean="0"/>
              <a:t>Output:-k is True</a:t>
            </a:r>
          </a:p>
          <a:p>
            <a:endParaRPr lang="en-IN"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92500" lnSpcReduction="10000"/>
          </a:bodyPr>
          <a:lstStyle/>
          <a:p>
            <a:pPr>
              <a:buNone/>
            </a:pPr>
            <a:r>
              <a:rPr lang="en-US" dirty="0" smtClean="0"/>
              <a:t># Perl Code to demonstrate the Boolean values </a:t>
            </a:r>
          </a:p>
          <a:p>
            <a:pPr>
              <a:buNone/>
            </a:pPr>
            <a:endParaRPr lang="en-US" dirty="0" smtClean="0"/>
          </a:p>
          <a:p>
            <a:pPr>
              <a:buNone/>
            </a:pPr>
            <a:r>
              <a:rPr lang="en-US" dirty="0" smtClean="0"/>
              <a:t>$k = 0; #or ‘’or ”“ or </a:t>
            </a:r>
            <a:r>
              <a:rPr lang="en-US" dirty="0" err="1" smtClean="0"/>
              <a:t>undef</a:t>
            </a:r>
            <a:endParaRPr lang="en-US" dirty="0" smtClean="0"/>
          </a:p>
          <a:p>
            <a:pPr>
              <a:buNone/>
            </a:pPr>
            <a:endParaRPr lang="en-US" dirty="0" smtClean="0"/>
          </a:p>
          <a:p>
            <a:pPr>
              <a:buNone/>
            </a:pPr>
            <a:r>
              <a:rPr lang="en-US" dirty="0" smtClean="0"/>
              <a:t>if ($k) </a:t>
            </a:r>
          </a:p>
          <a:p>
            <a:pPr>
              <a:buNone/>
            </a:pPr>
            <a:r>
              <a:rPr lang="en-US" dirty="0" smtClean="0"/>
              <a:t>{ </a:t>
            </a:r>
          </a:p>
          <a:p>
            <a:pPr>
              <a:buNone/>
            </a:pPr>
            <a:r>
              <a:rPr lang="en-US" dirty="0" smtClean="0"/>
              <a:t>	print "k is True\n"; </a:t>
            </a:r>
          </a:p>
          <a:p>
            <a:pPr>
              <a:buNone/>
            </a:pPr>
            <a:r>
              <a:rPr lang="en-US" dirty="0" smtClean="0"/>
              <a:t>} </a:t>
            </a:r>
          </a:p>
          <a:p>
            <a:pPr>
              <a:buNone/>
            </a:pPr>
            <a:r>
              <a:rPr lang="en-US" dirty="0" smtClean="0"/>
              <a:t>else</a:t>
            </a:r>
          </a:p>
          <a:p>
            <a:pPr>
              <a:buNone/>
            </a:pPr>
            <a:r>
              <a:rPr lang="en-US" dirty="0" smtClean="0"/>
              <a:t>{ </a:t>
            </a:r>
          </a:p>
          <a:p>
            <a:pPr>
              <a:buNone/>
            </a:pPr>
            <a:r>
              <a:rPr lang="en-US" dirty="0" smtClean="0"/>
              <a:t>	print "k is False\n"; </a:t>
            </a:r>
          </a:p>
          <a:p>
            <a:pPr>
              <a:buNone/>
            </a:pPr>
            <a:r>
              <a:rPr lang="en-US" dirty="0" smtClean="0"/>
              <a:t>} </a:t>
            </a:r>
          </a:p>
          <a:p>
            <a:pPr>
              <a:buNone/>
            </a:pPr>
            <a:r>
              <a:rPr lang="en-US" dirty="0" smtClean="0"/>
              <a:t>Output:-k is False</a:t>
            </a:r>
          </a:p>
          <a:p>
            <a:pPr>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
          </p:nvPr>
        </p:nvSpPr>
        <p:spPr/>
        <p:txBody>
          <a:bodyPr/>
          <a:lstStyle/>
          <a:p>
            <a:r>
              <a:rPr lang="en-IN" dirty="0" smtClean="0"/>
              <a:t>Variables in Perl are used to store and manipulate data throughout the program.</a:t>
            </a:r>
          </a:p>
          <a:p>
            <a:r>
              <a:rPr lang="en-IN" dirty="0" smtClean="0"/>
              <a:t>When a variable is created it occupies memory space. </a:t>
            </a:r>
          </a:p>
          <a:p>
            <a:r>
              <a:rPr lang="en-IN" dirty="0" smtClean="0"/>
              <a:t>The data type of a variable helps the interpreter to allocate memory and decide what to be stored in the reserved memory.</a:t>
            </a:r>
          </a:p>
          <a:p>
            <a:r>
              <a:rPr lang="en-IN" dirty="0" smtClean="0"/>
              <a:t>Variables in Perl are case sensitive.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r>
              <a:rPr lang="en-IN" dirty="0" smtClean="0"/>
              <a:t>It starts with $, @ or % as per the </a:t>
            </a:r>
            <a:r>
              <a:rPr lang="en-IN" dirty="0" err="1" smtClean="0"/>
              <a:t>datatype</a:t>
            </a:r>
            <a:r>
              <a:rPr lang="en-IN" dirty="0" smtClean="0"/>
              <a:t> required, followed by zero or more letters, underscores and digits</a:t>
            </a:r>
          </a:p>
          <a:p>
            <a:r>
              <a:rPr lang="en-IN" dirty="0" smtClean="0"/>
              <a:t>Variables in Perl cannot contain white spaces or any other special character except underscore.</a:t>
            </a:r>
          </a:p>
          <a:p>
            <a:r>
              <a:rPr lang="en-IN" b="1" dirty="0" smtClean="0"/>
              <a:t>Scalar Variables:</a:t>
            </a:r>
            <a:r>
              <a:rPr lang="en-IN" dirty="0" smtClean="0"/>
              <a:t> It contains a single string or numeric value. It starts with $ symbol.</a:t>
            </a:r>
          </a:p>
          <a:p>
            <a:r>
              <a:rPr lang="en-IN" b="1" dirty="0" smtClean="0"/>
              <a:t>Array Variables:</a:t>
            </a:r>
            <a:r>
              <a:rPr lang="en-IN" dirty="0" smtClean="0"/>
              <a:t> It contains a randomly ordered set of values. It starts with @ symbol.</a:t>
            </a:r>
          </a:p>
          <a:p>
            <a:r>
              <a:rPr lang="en-IN" b="1" dirty="0" smtClean="0"/>
              <a:t>Hash Variables:</a:t>
            </a:r>
            <a:r>
              <a:rPr lang="en-IN" dirty="0" smtClean="0"/>
              <a:t> It contains (key, value) pair efficiently accessed per key. It starts with % symbol.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sz="quarter" idx="1"/>
          </p:nvPr>
        </p:nvSpPr>
        <p:spPr/>
        <p:txBody>
          <a:bodyPr/>
          <a:lstStyle/>
          <a:p>
            <a:r>
              <a:rPr lang="en-IN" dirty="0" smtClean="0"/>
              <a:t>Arithmetic 	</a:t>
            </a:r>
          </a:p>
          <a:p>
            <a:r>
              <a:rPr lang="en-IN" dirty="0" smtClean="0"/>
              <a:t>Relational</a:t>
            </a:r>
          </a:p>
          <a:p>
            <a:r>
              <a:rPr lang="en-IN" dirty="0" smtClean="0"/>
              <a:t>Logical</a:t>
            </a:r>
          </a:p>
          <a:p>
            <a:r>
              <a:rPr lang="en-IN" dirty="0" smtClean="0"/>
              <a:t>Bitwise</a:t>
            </a:r>
          </a:p>
          <a:p>
            <a:r>
              <a:rPr lang="en-IN" dirty="0" smtClean="0"/>
              <a:t>Assignment</a:t>
            </a:r>
          </a:p>
          <a:p>
            <a:r>
              <a:rPr lang="en-IN" dirty="0" smtClean="0"/>
              <a:t>Ternary</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sz="quarter" idx="1"/>
          </p:nvPr>
        </p:nvSpPr>
        <p:spPr>
          <a:xfrm>
            <a:off x="457200" y="1295400"/>
            <a:ext cx="8229600" cy="5029200"/>
          </a:xfrm>
        </p:spPr>
        <p:txBody>
          <a:bodyPr>
            <a:normAutofit/>
          </a:bodyPr>
          <a:lstStyle/>
          <a:p>
            <a:pPr fontAlgn="base">
              <a:buNone/>
            </a:pPr>
            <a:r>
              <a:rPr lang="en-IN" dirty="0" smtClean="0"/>
              <a:t># Operands </a:t>
            </a:r>
          </a:p>
          <a:p>
            <a:pPr fontAlgn="base">
              <a:buNone/>
            </a:pPr>
            <a:r>
              <a:rPr lang="en-IN" dirty="0" smtClean="0"/>
              <a:t>	$a = 10; </a:t>
            </a:r>
          </a:p>
          <a:p>
            <a:pPr fontAlgn="base">
              <a:buNone/>
            </a:pPr>
            <a:r>
              <a:rPr lang="en-IN" dirty="0" smtClean="0"/>
              <a:t>	$b = 4;   </a:t>
            </a:r>
          </a:p>
          <a:p>
            <a:pPr fontAlgn="base">
              <a:buNone/>
            </a:pPr>
            <a:r>
              <a:rPr lang="en-IN" dirty="0" smtClean="0"/>
              <a:t># using arithmetic operators  </a:t>
            </a:r>
          </a:p>
          <a:p>
            <a:pPr fontAlgn="base">
              <a:buNone/>
            </a:pPr>
            <a:r>
              <a:rPr lang="en-IN" dirty="0" smtClean="0"/>
              <a:t>	print "Addition is: ", $a + $b, "\n"; 	#14</a:t>
            </a:r>
          </a:p>
          <a:p>
            <a:pPr fontAlgn="base">
              <a:buNone/>
            </a:pPr>
            <a:r>
              <a:rPr lang="en-IN" dirty="0" smtClean="0"/>
              <a:t>	print "Subtraction is: ", $a - $b, "\n" ; #6</a:t>
            </a:r>
          </a:p>
          <a:p>
            <a:pPr fontAlgn="base">
              <a:buNone/>
            </a:pPr>
            <a:r>
              <a:rPr lang="en-IN" dirty="0" smtClean="0"/>
              <a:t>	print "Multiplication is: ", $a * $b, "\n"; #40</a:t>
            </a:r>
          </a:p>
          <a:p>
            <a:pPr fontAlgn="base">
              <a:buNone/>
            </a:pPr>
            <a:r>
              <a:rPr lang="en-IN" dirty="0" smtClean="0"/>
              <a:t>	print "Division is: ", $a / $b, "\n"; 	#2.5</a:t>
            </a:r>
          </a:p>
          <a:p>
            <a:pPr fontAlgn="base">
              <a:buNone/>
            </a:pPr>
            <a:r>
              <a:rPr lang="en-IN" dirty="0" smtClean="0"/>
              <a:t>	print "Modulus is: ", $a % $b, "\n"; 	#2</a:t>
            </a:r>
          </a:p>
          <a:p>
            <a:pPr fontAlgn="base">
              <a:buNone/>
            </a:pPr>
            <a:r>
              <a:rPr lang="en-IN" dirty="0" smtClean="0"/>
              <a:t>	print "Exponent is: ", $a ** $b, "\n";  #10000</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sp>
        <p:nvSpPr>
          <p:cNvPr id="3" name="Content Placeholder 2"/>
          <p:cNvSpPr>
            <a:spLocks noGrp="1"/>
          </p:cNvSpPr>
          <p:nvPr>
            <p:ph sz="quarter" idx="1"/>
          </p:nvPr>
        </p:nvSpPr>
        <p:spPr>
          <a:xfrm>
            <a:off x="457200" y="1371600"/>
            <a:ext cx="8229600" cy="5105400"/>
          </a:xfrm>
        </p:spPr>
        <p:txBody>
          <a:bodyPr>
            <a:normAutofit fontScale="32500" lnSpcReduction="20000"/>
          </a:bodyPr>
          <a:lstStyle/>
          <a:p>
            <a:pPr fontAlgn="base">
              <a:spcBef>
                <a:spcPct val="0"/>
              </a:spcBef>
            </a:pPr>
            <a:r>
              <a:rPr lang="en-IN" sz="9600" dirty="0" smtClean="0">
                <a:latin typeface="+mj-lt"/>
                <a:ea typeface="+mj-ea"/>
                <a:cs typeface="+mj-cs"/>
              </a:rPr>
              <a:t>Equal To Operator: </a:t>
            </a:r>
            <a:r>
              <a:rPr lang="en-IN" sz="9600" b="1" dirty="0" smtClean="0">
                <a:latin typeface="+mj-lt"/>
                <a:ea typeface="+mj-ea"/>
                <a:cs typeface="+mj-cs"/>
              </a:rPr>
              <a:t>‘==’</a:t>
            </a:r>
            <a:r>
              <a:rPr lang="en-IN" sz="9600" dirty="0" smtClean="0">
                <a:latin typeface="+mj-lt"/>
                <a:ea typeface="+mj-ea"/>
                <a:cs typeface="+mj-cs"/>
              </a:rPr>
              <a:t> Check if two values are equal or not. If equals then return 1 otherwise return nothing.</a:t>
            </a:r>
          </a:p>
          <a:p>
            <a:pPr fontAlgn="base">
              <a:spcBef>
                <a:spcPct val="0"/>
              </a:spcBef>
            </a:pPr>
            <a:r>
              <a:rPr lang="en-IN" sz="9600" dirty="0" smtClean="0">
                <a:latin typeface="+mj-lt"/>
                <a:ea typeface="+mj-ea"/>
                <a:cs typeface="+mj-cs"/>
              </a:rPr>
              <a:t>Not equal To Operator:</a:t>
            </a:r>
            <a:r>
              <a:rPr lang="en-IN" sz="9600" b="1" dirty="0" smtClean="0">
                <a:latin typeface="+mj-lt"/>
                <a:ea typeface="+mj-ea"/>
                <a:cs typeface="+mj-cs"/>
              </a:rPr>
              <a:t> ‘!=’</a:t>
            </a:r>
            <a:r>
              <a:rPr lang="en-IN" sz="9600" dirty="0" smtClean="0">
                <a:latin typeface="+mj-lt"/>
                <a:ea typeface="+mj-ea"/>
                <a:cs typeface="+mj-cs"/>
              </a:rPr>
              <a:t> Check if the two values are equal or not. If not equal then returns 1 otherwise returns nothing.</a:t>
            </a:r>
          </a:p>
          <a:p>
            <a:pPr fontAlgn="base">
              <a:spcBef>
                <a:spcPct val="0"/>
              </a:spcBef>
            </a:pPr>
            <a:r>
              <a:rPr lang="en-IN" sz="9600" dirty="0" smtClean="0">
                <a:latin typeface="+mj-lt"/>
                <a:ea typeface="+mj-ea"/>
                <a:cs typeface="+mj-cs"/>
              </a:rPr>
              <a:t>Comparison of equal to Operator: </a:t>
            </a:r>
            <a:r>
              <a:rPr lang="en-IN" sz="9600" b="1" dirty="0" smtClean="0">
                <a:latin typeface="+mj-lt"/>
                <a:ea typeface="+mj-ea"/>
                <a:cs typeface="+mj-cs"/>
              </a:rPr>
              <a:t>‘&lt; = &gt;’</a:t>
            </a:r>
            <a:r>
              <a:rPr lang="en-IN" sz="9600" dirty="0" smtClean="0">
                <a:latin typeface="+mj-lt"/>
                <a:ea typeface="+mj-ea"/>
                <a:cs typeface="+mj-cs"/>
              </a:rPr>
              <a:t> If left operand is less than right then returns -1, if equal returns 0 else returns 1.</a:t>
            </a:r>
          </a:p>
          <a:p>
            <a:pPr fontAlgn="base">
              <a:spcBef>
                <a:spcPct val="0"/>
              </a:spcBef>
            </a:pPr>
            <a:r>
              <a:rPr lang="en-IN" sz="9600" dirty="0" smtClean="0">
                <a:latin typeface="+mj-lt"/>
                <a:ea typeface="+mj-ea"/>
                <a:cs typeface="+mj-cs"/>
              </a:rPr>
              <a:t>Greater than Operator: </a:t>
            </a:r>
            <a:r>
              <a:rPr lang="en-IN" sz="9600" b="1" dirty="0" smtClean="0">
                <a:latin typeface="+mj-lt"/>
                <a:ea typeface="+mj-ea"/>
                <a:cs typeface="+mj-cs"/>
              </a:rPr>
              <a:t>‘&gt;’</a:t>
            </a:r>
            <a:r>
              <a:rPr lang="en-IN" sz="9600" dirty="0" smtClean="0">
                <a:latin typeface="+mj-lt"/>
                <a:ea typeface="+mj-ea"/>
                <a:cs typeface="+mj-cs"/>
              </a:rPr>
              <a:t> If left operand is greater than right returns 1 else returns nothing.</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sz="quarter" idx="1"/>
          </p:nvPr>
        </p:nvSpPr>
        <p:spPr/>
        <p:txBody>
          <a:bodyPr/>
          <a:lstStyle/>
          <a:p>
            <a:r>
              <a:rPr lang="en-IN" dirty="0" smtClean="0"/>
              <a:t>Perl is a general-purpose, high level interpreted and dynamic programming language.</a:t>
            </a:r>
          </a:p>
          <a:p>
            <a:r>
              <a:rPr lang="en-IN" dirty="0" smtClean="0"/>
              <a:t>Originally developed for the text processing like extracting the required information from a specified text file and for converting the text file into a different form.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4525963"/>
          </a:xfrm>
        </p:spPr>
        <p:txBody>
          <a:bodyPr/>
          <a:lstStyle/>
          <a:p>
            <a:pPr fontAlgn="base">
              <a:spcBef>
                <a:spcPct val="0"/>
              </a:spcBef>
            </a:pPr>
            <a:r>
              <a:rPr lang="en-IN" dirty="0" smtClean="0"/>
              <a:t>Less than Operator: </a:t>
            </a:r>
            <a:r>
              <a:rPr lang="en-IN" b="1" dirty="0" smtClean="0"/>
              <a:t>‘&lt;'</a:t>
            </a:r>
            <a:r>
              <a:rPr lang="en-IN" dirty="0" smtClean="0"/>
              <a:t> If left operand is lesser than right returns 1 else returns nothing.</a:t>
            </a:r>
          </a:p>
          <a:p>
            <a:pPr fontAlgn="base">
              <a:spcBef>
                <a:spcPct val="0"/>
              </a:spcBef>
            </a:pPr>
            <a:r>
              <a:rPr lang="en-IN" dirty="0" smtClean="0"/>
              <a:t>Greater than equal to Operator: </a:t>
            </a:r>
            <a:r>
              <a:rPr lang="en-IN" b="1" dirty="0" smtClean="0"/>
              <a:t>‘&gt;=’</a:t>
            </a:r>
            <a:r>
              <a:rPr lang="en-IN" dirty="0" smtClean="0"/>
              <a:t> If left operand is greater than or equal to right returns 1 else returns nothing.</a:t>
            </a:r>
          </a:p>
          <a:p>
            <a:pPr fontAlgn="base">
              <a:spcBef>
                <a:spcPct val="0"/>
              </a:spcBef>
            </a:pPr>
            <a:r>
              <a:rPr lang="en-IN" dirty="0" smtClean="0"/>
              <a:t>Less than equal to Operator: </a:t>
            </a:r>
            <a:r>
              <a:rPr lang="en-IN" b="1" dirty="0" smtClean="0"/>
              <a:t>‘&lt;='</a:t>
            </a:r>
            <a:r>
              <a:rPr lang="en-IN" dirty="0" smtClean="0"/>
              <a:t> If left operand is lesser than or equal to right returns 1 else returns nothing.</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5821363"/>
          </a:xfrm>
        </p:spPr>
        <p:txBody>
          <a:bodyPr>
            <a:normAutofit fontScale="92500" lnSpcReduction="10000"/>
          </a:bodyPr>
          <a:lstStyle/>
          <a:p>
            <a:pPr fontAlgn="base">
              <a:buNone/>
            </a:pPr>
            <a:r>
              <a:rPr lang="en-IN" dirty="0" smtClean="0"/>
              <a:t>#example for comparison operator</a:t>
            </a:r>
          </a:p>
          <a:p>
            <a:pPr fontAlgn="base">
              <a:buNone/>
            </a:pPr>
            <a:r>
              <a:rPr lang="en-US" dirty="0" smtClean="0"/>
              <a:t>$a = 10; </a:t>
            </a:r>
          </a:p>
          <a:p>
            <a:pPr fontAlgn="base">
              <a:buNone/>
            </a:pPr>
            <a:r>
              <a:rPr lang="en-US" dirty="0" smtClean="0"/>
              <a:t>$b = 60;</a:t>
            </a:r>
          </a:p>
          <a:p>
            <a:pPr fontAlgn="base">
              <a:buNone/>
            </a:pPr>
            <a:r>
              <a:rPr lang="pt-BR" dirty="0" smtClean="0"/>
              <a:t>$r=($a &lt;=&gt; $b);</a:t>
            </a:r>
          </a:p>
          <a:p>
            <a:pPr fontAlgn="base">
              <a:buNone/>
            </a:pPr>
            <a:r>
              <a:rPr lang="pt-BR" dirty="0" smtClean="0"/>
              <a:t>print($r);</a:t>
            </a:r>
            <a:endParaRPr lang="en-IN" dirty="0" smtClean="0"/>
          </a:p>
          <a:p>
            <a:pPr fontAlgn="base">
              <a:buNone/>
            </a:pPr>
            <a:r>
              <a:rPr lang="en-IN" dirty="0" smtClean="0"/>
              <a:t>if ($a &lt;=&gt; $b) </a:t>
            </a:r>
          </a:p>
          <a:p>
            <a:pPr fontAlgn="base">
              <a:buNone/>
            </a:pPr>
            <a:r>
              <a:rPr lang="en-IN" dirty="0" smtClean="0"/>
              <a:t>{ </a:t>
            </a:r>
          </a:p>
          <a:p>
            <a:pPr fontAlgn="base">
              <a:buNone/>
            </a:pPr>
            <a:r>
              <a:rPr lang="en-IN" dirty="0" smtClean="0"/>
              <a:t>   print “\t Comparison of Operator is True\n"; </a:t>
            </a:r>
          </a:p>
          <a:p>
            <a:pPr fontAlgn="base">
              <a:buNone/>
            </a:pPr>
            <a:r>
              <a:rPr lang="en-IN" dirty="0" smtClean="0"/>
              <a:t>}  </a:t>
            </a:r>
          </a:p>
          <a:p>
            <a:pPr fontAlgn="base">
              <a:buNone/>
            </a:pPr>
            <a:r>
              <a:rPr lang="en-IN" dirty="0" smtClean="0"/>
              <a:t>else </a:t>
            </a:r>
          </a:p>
          <a:p>
            <a:pPr fontAlgn="base">
              <a:buNone/>
            </a:pPr>
            <a:r>
              <a:rPr lang="en-IN" dirty="0" smtClean="0"/>
              <a:t>{ </a:t>
            </a:r>
          </a:p>
          <a:p>
            <a:pPr fontAlgn="base">
              <a:buNone/>
            </a:pPr>
            <a:r>
              <a:rPr lang="en-IN" dirty="0" smtClean="0"/>
              <a:t>   print "Comparison of Operator is False\n"; </a:t>
            </a:r>
          </a:p>
          <a:p>
            <a:pPr fontAlgn="base">
              <a:buNone/>
            </a:pPr>
            <a:r>
              <a:rPr lang="en-IN" dirty="0" smtClean="0"/>
              <a:t>} </a:t>
            </a:r>
          </a:p>
          <a:p>
            <a:pPr fontAlgn="base">
              <a:buNone/>
            </a:pPr>
            <a:r>
              <a:rPr lang="en-IN" dirty="0" smtClean="0"/>
              <a:t>Output: -1 Comparison of Operator is True\n</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sz="quarter" idx="1"/>
          </p:nvPr>
        </p:nvSpPr>
        <p:spPr/>
        <p:txBody>
          <a:bodyPr/>
          <a:lstStyle/>
          <a:p>
            <a:pPr fontAlgn="base"/>
            <a:r>
              <a:rPr lang="en-IN" dirty="0" smtClean="0"/>
              <a:t>Quote Like Operators</a:t>
            </a:r>
            <a:endParaRPr lang="en-IN" b="1" dirty="0" smtClean="0"/>
          </a:p>
          <a:p>
            <a:pPr fontAlgn="base"/>
            <a:r>
              <a:rPr lang="en-IN" dirty="0" smtClean="0"/>
              <a:t>String Manipulation Operators</a:t>
            </a:r>
            <a:endParaRPr lang="en-IN" b="1" dirty="0" smtClean="0"/>
          </a:p>
          <a:p>
            <a:pPr fontAlgn="base"/>
            <a:r>
              <a:rPr lang="en-IN" dirty="0" smtClean="0"/>
              <a:t>Range Operator</a:t>
            </a:r>
            <a:endParaRPr lang="en-IN" b="1" dirty="0" smtClean="0"/>
          </a:p>
          <a:p>
            <a:pPr fontAlgn="base"/>
            <a:r>
              <a:rPr lang="en-IN" dirty="0" smtClean="0"/>
              <a:t>Auto Increment &amp; Decrement Operator</a:t>
            </a:r>
            <a:endParaRPr lang="en-IN" b="1" dirty="0" smtClean="0"/>
          </a:p>
          <a:p>
            <a:pPr fontAlgn="base"/>
            <a:r>
              <a:rPr lang="en-IN" dirty="0" smtClean="0"/>
              <a:t>Arrow Operator</a:t>
            </a:r>
            <a:endParaRPr lang="en-IN" b="1"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 like Operators</a:t>
            </a:r>
            <a:endParaRPr lang="en-US" dirty="0"/>
          </a:p>
        </p:txBody>
      </p:sp>
      <p:sp>
        <p:nvSpPr>
          <p:cNvPr id="3" name="Content Placeholder 2"/>
          <p:cNvSpPr>
            <a:spLocks noGrp="1"/>
          </p:cNvSpPr>
          <p:nvPr>
            <p:ph sz="quarter" idx="1"/>
          </p:nvPr>
        </p:nvSpPr>
        <p:spPr/>
        <p:txBody>
          <a:bodyPr>
            <a:normAutofit lnSpcReduction="10000"/>
          </a:bodyPr>
          <a:lstStyle/>
          <a:p>
            <a:pPr fontAlgn="base"/>
            <a:r>
              <a:rPr lang="en-IN" dirty="0" smtClean="0"/>
              <a:t>In these operators, {} will represent a pair of delimiters that user choose. In this category there are three operators as follows:</a:t>
            </a:r>
          </a:p>
          <a:p>
            <a:pPr fontAlgn="base"/>
            <a:r>
              <a:rPr lang="en-IN" b="1" dirty="0" smtClean="0"/>
              <a:t>q{ } </a:t>
            </a:r>
            <a:r>
              <a:rPr lang="en-IN" dirty="0" smtClean="0"/>
              <a:t>: It will encloses a string in single quotes</a:t>
            </a:r>
            <a:r>
              <a:rPr lang="en-IN" b="1" dirty="0" smtClean="0"/>
              <a:t>(”)</a:t>
            </a:r>
            <a:r>
              <a:rPr lang="en-IN" dirty="0" smtClean="0"/>
              <a:t> and cannot interpolate the string variable. </a:t>
            </a:r>
            <a:r>
              <a:rPr lang="en-IN" i="1" dirty="0" smtClean="0"/>
              <a:t>For Example:</a:t>
            </a:r>
            <a:r>
              <a:rPr lang="en-IN" dirty="0" smtClean="0"/>
              <a:t> q{geek} gives ‘geek’.</a:t>
            </a:r>
          </a:p>
          <a:p>
            <a:pPr fontAlgn="base"/>
            <a:r>
              <a:rPr lang="en-IN" b="1" dirty="0" err="1" smtClean="0"/>
              <a:t>qq</a:t>
            </a:r>
            <a:r>
              <a:rPr lang="en-IN" b="1" dirty="0" smtClean="0"/>
              <a:t>{ }</a:t>
            </a:r>
            <a:r>
              <a:rPr lang="en-IN" dirty="0" smtClean="0"/>
              <a:t>: It will encloses a string in double quotes</a:t>
            </a:r>
            <a:r>
              <a:rPr lang="en-IN" b="1" dirty="0" smtClean="0"/>
              <a:t>(“”)</a:t>
            </a:r>
            <a:r>
              <a:rPr lang="en-IN" dirty="0" smtClean="0"/>
              <a:t> and can interpolate the string variable. </a:t>
            </a:r>
            <a:r>
              <a:rPr lang="en-IN" i="1" dirty="0" smtClean="0"/>
              <a:t>For Example:</a:t>
            </a:r>
            <a:r>
              <a:rPr lang="en-IN" dirty="0" smtClean="0"/>
              <a:t> </a:t>
            </a:r>
            <a:r>
              <a:rPr lang="en-IN" dirty="0" err="1" smtClean="0"/>
              <a:t>qq</a:t>
            </a:r>
            <a:r>
              <a:rPr lang="en-IN" dirty="0" smtClean="0"/>
              <a:t>{geek} gives “geek”.</a:t>
            </a:r>
          </a:p>
          <a:p>
            <a:pPr fontAlgn="base"/>
            <a:r>
              <a:rPr lang="en-IN" b="1" dirty="0" err="1" smtClean="0"/>
              <a:t>qx</a:t>
            </a:r>
            <a:r>
              <a:rPr lang="en-IN" b="1" dirty="0" smtClean="0"/>
              <a:t>{ }</a:t>
            </a:r>
            <a:r>
              <a:rPr lang="en-IN" dirty="0" smtClean="0"/>
              <a:t> : It will encloses a string in invert quotes</a:t>
            </a:r>
            <a:r>
              <a:rPr lang="en-IN" b="1" dirty="0" smtClean="0"/>
              <a:t>(“)</a:t>
            </a:r>
            <a:r>
              <a:rPr lang="en-IN" dirty="0" smtClean="0"/>
              <a:t>. </a:t>
            </a:r>
            <a:r>
              <a:rPr lang="en-IN" i="1" dirty="0" smtClean="0"/>
              <a:t>For Example:</a:t>
            </a:r>
            <a:r>
              <a:rPr lang="en-IN" dirty="0" smtClean="0"/>
              <a:t> </a:t>
            </a:r>
            <a:r>
              <a:rPr lang="en-IN" dirty="0" err="1" smtClean="0"/>
              <a:t>qq</a:t>
            </a:r>
            <a:r>
              <a:rPr lang="en-IN" dirty="0" smtClean="0"/>
              <a:t>{geek} gives `geek`.</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77500" lnSpcReduction="20000"/>
          </a:bodyPr>
          <a:lstStyle/>
          <a:p>
            <a:pPr>
              <a:buNone/>
            </a:pPr>
            <a:endParaRPr lang="en-US" dirty="0" smtClean="0"/>
          </a:p>
          <a:p>
            <a:pPr>
              <a:buNone/>
            </a:pPr>
            <a:r>
              <a:rPr lang="en-US" dirty="0" smtClean="0"/>
              <a:t># taking a string variable </a:t>
            </a:r>
          </a:p>
          <a:p>
            <a:pPr>
              <a:buNone/>
            </a:pPr>
            <a:r>
              <a:rPr lang="en-US" dirty="0" smtClean="0"/>
              <a:t>$g = "Geek"; </a:t>
            </a:r>
          </a:p>
          <a:p>
            <a:pPr>
              <a:buNone/>
            </a:pPr>
            <a:endParaRPr lang="en-US" dirty="0" smtClean="0"/>
          </a:p>
          <a:p>
            <a:pPr>
              <a:buNone/>
            </a:pPr>
            <a:r>
              <a:rPr lang="en-US" dirty="0" smtClean="0"/>
              <a:t># using single quote Operators  this operator will not  interpolate the string variable </a:t>
            </a:r>
          </a:p>
          <a:p>
            <a:pPr>
              <a:buNone/>
            </a:pPr>
            <a:r>
              <a:rPr lang="en-US" dirty="0" smtClean="0"/>
              <a:t>$r = q{$g}; </a:t>
            </a:r>
          </a:p>
          <a:p>
            <a:pPr>
              <a:buNone/>
            </a:pPr>
            <a:r>
              <a:rPr lang="en-US" dirty="0" smtClean="0"/>
              <a:t>print "Value of g is = $r\n"; 	#output :</a:t>
            </a:r>
            <a:r>
              <a:rPr lang="en-IN" dirty="0" smtClean="0"/>
              <a:t> Value of g is = $g</a:t>
            </a:r>
            <a:endParaRPr lang="en-US" dirty="0" smtClean="0"/>
          </a:p>
          <a:p>
            <a:pPr>
              <a:buNone/>
            </a:pPr>
            <a:endParaRPr lang="en-US" dirty="0" smtClean="0"/>
          </a:p>
          <a:p>
            <a:pPr>
              <a:buNone/>
            </a:pPr>
            <a:r>
              <a:rPr lang="en-US" dirty="0" smtClean="0"/>
              <a:t># using double quote Operators  this operator will interpolate  the string variable </a:t>
            </a:r>
          </a:p>
          <a:p>
            <a:pPr>
              <a:buNone/>
            </a:pPr>
            <a:r>
              <a:rPr lang="en-US" dirty="0" smtClean="0"/>
              <a:t>$r = </a:t>
            </a:r>
            <a:r>
              <a:rPr lang="en-US" dirty="0" err="1" smtClean="0"/>
              <a:t>qq</a:t>
            </a:r>
            <a:r>
              <a:rPr lang="en-US" dirty="0" smtClean="0"/>
              <a:t>{$g}; </a:t>
            </a:r>
          </a:p>
          <a:p>
            <a:pPr>
              <a:buNone/>
            </a:pPr>
            <a:r>
              <a:rPr lang="en-US" dirty="0" smtClean="0"/>
              <a:t>print "Value of g is = $r\n"; 	#output:</a:t>
            </a:r>
            <a:r>
              <a:rPr lang="en-IN" dirty="0" smtClean="0"/>
              <a:t> Value of g is = Geek</a:t>
            </a:r>
            <a:endParaRPr lang="en-US" dirty="0" smtClean="0"/>
          </a:p>
          <a:p>
            <a:pPr>
              <a:buNone/>
            </a:pPr>
            <a:endParaRPr lang="en-US" dirty="0" smtClean="0"/>
          </a:p>
          <a:p>
            <a:pPr>
              <a:buNone/>
            </a:pPr>
            <a:r>
              <a:rPr lang="en-US" dirty="0" smtClean="0"/>
              <a:t># Executing </a:t>
            </a:r>
            <a:r>
              <a:rPr lang="en-US" dirty="0" err="1" smtClean="0"/>
              <a:t>unix</a:t>
            </a:r>
            <a:r>
              <a:rPr lang="en-US" dirty="0" smtClean="0"/>
              <a:t> date command </a:t>
            </a:r>
          </a:p>
          <a:p>
            <a:pPr>
              <a:buNone/>
            </a:pPr>
            <a:r>
              <a:rPr lang="en-US" dirty="0" smtClean="0"/>
              <a:t>$d = </a:t>
            </a:r>
            <a:r>
              <a:rPr lang="en-US" dirty="0" err="1" smtClean="0"/>
              <a:t>qx</a:t>
            </a:r>
            <a:r>
              <a:rPr lang="en-US" dirty="0" smtClean="0"/>
              <a:t>{date}; </a:t>
            </a:r>
          </a:p>
          <a:p>
            <a:pPr>
              <a:buNone/>
            </a:pPr>
            <a:r>
              <a:rPr lang="en-US" dirty="0" smtClean="0"/>
              <a:t>print "Value of </a:t>
            </a:r>
            <a:r>
              <a:rPr lang="en-US" dirty="0" err="1" smtClean="0"/>
              <a:t>qx</a:t>
            </a:r>
            <a:r>
              <a:rPr lang="en-US" dirty="0" smtClean="0"/>
              <a:t>{date} = $d";	#output:</a:t>
            </a:r>
            <a:r>
              <a:rPr lang="en-IN" dirty="0" smtClean="0"/>
              <a:t> Value of </a:t>
            </a:r>
            <a:r>
              <a:rPr lang="en-IN" dirty="0" err="1" smtClean="0"/>
              <a:t>qx</a:t>
            </a:r>
            <a:r>
              <a:rPr lang="en-IN" dirty="0" smtClean="0"/>
              <a:t>{date} = Sun Aug 12 					14:19:43 UTC 2018</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Manipulation Operators</a:t>
            </a:r>
            <a:endParaRPr lang="en-US" dirty="0"/>
          </a:p>
        </p:txBody>
      </p:sp>
      <p:sp>
        <p:nvSpPr>
          <p:cNvPr id="3" name="Content Placeholder 2"/>
          <p:cNvSpPr>
            <a:spLocks noGrp="1"/>
          </p:cNvSpPr>
          <p:nvPr>
            <p:ph sz="quarter" idx="1"/>
          </p:nvPr>
        </p:nvSpPr>
        <p:spPr/>
        <p:txBody>
          <a:bodyPr>
            <a:normAutofit/>
          </a:bodyPr>
          <a:lstStyle/>
          <a:p>
            <a:pPr fontAlgn="base"/>
            <a:r>
              <a:rPr lang="en-IN" dirty="0" smtClean="0"/>
              <a:t>There are different types of string operators in Perl, as follows:</a:t>
            </a:r>
          </a:p>
          <a:p>
            <a:pPr fontAlgn="base"/>
            <a:r>
              <a:rPr lang="en-IN" b="1" dirty="0" smtClean="0"/>
              <a:t>Concatenation Operator (.) </a:t>
            </a:r>
            <a:r>
              <a:rPr lang="en-IN" dirty="0" smtClean="0"/>
              <a:t>: Perl strings are concatenated with a </a:t>
            </a:r>
            <a:r>
              <a:rPr lang="en-IN" b="1" dirty="0" smtClean="0"/>
              <a:t>Dot(.)</a:t>
            </a:r>
            <a:r>
              <a:rPr lang="en-IN" dirty="0" smtClean="0"/>
              <a:t> symbol. The Dot(.) sign is used instead of (+) sign in Perl.</a:t>
            </a:r>
          </a:p>
          <a:p>
            <a:pPr fontAlgn="base"/>
            <a:r>
              <a:rPr lang="en-IN" b="1" dirty="0" smtClean="0"/>
              <a:t>Repetition Operator (x):</a:t>
            </a:r>
            <a:r>
              <a:rPr lang="en-IN" dirty="0" smtClean="0"/>
              <a:t> The x operator accepts a string on its left-hand side and a number on its right-hand side. It will return the string on the left-hand side repeated as many times as the value on the right-hand side.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55000" lnSpcReduction="20000"/>
          </a:bodyPr>
          <a:lstStyle/>
          <a:p>
            <a:pPr>
              <a:buNone/>
            </a:pPr>
            <a:endParaRPr lang="en-US" dirty="0" smtClean="0"/>
          </a:p>
          <a:p>
            <a:pPr>
              <a:buNone/>
            </a:pPr>
            <a:r>
              <a:rPr lang="en-US" dirty="0" smtClean="0"/>
              <a:t># Input first string </a:t>
            </a:r>
          </a:p>
          <a:p>
            <a:pPr>
              <a:buNone/>
            </a:pPr>
            <a:r>
              <a:rPr lang="en-US" dirty="0" smtClean="0"/>
              <a:t>$</a:t>
            </a:r>
            <a:r>
              <a:rPr lang="en-US" dirty="0" err="1" smtClean="0"/>
              <a:t>firststring</a:t>
            </a:r>
            <a:r>
              <a:rPr lang="en-US" dirty="0" smtClean="0"/>
              <a:t> = "Geeks"; </a:t>
            </a:r>
          </a:p>
          <a:p>
            <a:pPr>
              <a:buNone/>
            </a:pPr>
            <a:endParaRPr lang="en-US" dirty="0" smtClean="0"/>
          </a:p>
          <a:p>
            <a:pPr>
              <a:buNone/>
            </a:pPr>
            <a:r>
              <a:rPr lang="en-US" dirty="0" smtClean="0"/>
              <a:t># Input second string </a:t>
            </a:r>
          </a:p>
          <a:p>
            <a:pPr>
              <a:buNone/>
            </a:pPr>
            <a:r>
              <a:rPr lang="en-US" dirty="0" smtClean="0"/>
              <a:t>$</a:t>
            </a:r>
            <a:r>
              <a:rPr lang="en-US" dirty="0" err="1" smtClean="0"/>
              <a:t>secondstring</a:t>
            </a:r>
            <a:r>
              <a:rPr lang="en-US" dirty="0" smtClean="0"/>
              <a:t> = "</a:t>
            </a:r>
            <a:r>
              <a:rPr lang="en-US" dirty="0" err="1" smtClean="0"/>
              <a:t>forGeeks</a:t>
            </a:r>
            <a:r>
              <a:rPr lang="en-US" dirty="0" smtClean="0"/>
              <a:t>"; </a:t>
            </a:r>
          </a:p>
          <a:p>
            <a:pPr>
              <a:buNone/>
            </a:pPr>
            <a:endParaRPr lang="en-US" dirty="0" smtClean="0"/>
          </a:p>
          <a:p>
            <a:pPr>
              <a:buNone/>
            </a:pPr>
            <a:r>
              <a:rPr lang="en-US" dirty="0" smtClean="0"/>
              <a:t># Implement </a:t>
            </a:r>
            <a:r>
              <a:rPr lang="en-US" dirty="0" err="1" smtClean="0"/>
              <a:t>Concatination</a:t>
            </a:r>
            <a:r>
              <a:rPr lang="en-US" dirty="0" smtClean="0"/>
              <a:t> operator(.) </a:t>
            </a:r>
          </a:p>
          <a:p>
            <a:pPr>
              <a:buNone/>
            </a:pPr>
            <a:r>
              <a:rPr lang="en-US" dirty="0" smtClean="0"/>
              <a:t>$</a:t>
            </a:r>
            <a:r>
              <a:rPr lang="en-US" dirty="0" err="1" smtClean="0"/>
              <a:t>concatstring</a:t>
            </a:r>
            <a:r>
              <a:rPr lang="en-US" dirty="0" smtClean="0"/>
              <a:t> = $</a:t>
            </a:r>
            <a:r>
              <a:rPr lang="en-US" dirty="0" err="1" smtClean="0"/>
              <a:t>first_string.$second_string</a:t>
            </a:r>
            <a:r>
              <a:rPr lang="en-US" dirty="0" smtClean="0"/>
              <a:t>; </a:t>
            </a:r>
          </a:p>
          <a:p>
            <a:pPr>
              <a:buNone/>
            </a:pPr>
            <a:endParaRPr lang="en-US" dirty="0" smtClean="0"/>
          </a:p>
          <a:p>
            <a:pPr>
              <a:buNone/>
            </a:pPr>
            <a:r>
              <a:rPr lang="en-US" dirty="0" smtClean="0"/>
              <a:t># displaying </a:t>
            </a:r>
            <a:r>
              <a:rPr lang="en-US" dirty="0" err="1" smtClean="0"/>
              <a:t>concatination</a:t>
            </a:r>
            <a:r>
              <a:rPr lang="en-US" dirty="0" smtClean="0"/>
              <a:t> string result </a:t>
            </a:r>
          </a:p>
          <a:p>
            <a:pPr>
              <a:buNone/>
            </a:pPr>
            <a:r>
              <a:rPr lang="en-US" dirty="0" smtClean="0"/>
              <a:t>print "Result of Concatenation Operator = $</a:t>
            </a:r>
            <a:r>
              <a:rPr lang="en-US" dirty="0" err="1" smtClean="0"/>
              <a:t>concat_string</a:t>
            </a:r>
            <a:r>
              <a:rPr lang="en-US" dirty="0" smtClean="0"/>
              <a:t>\n"; </a:t>
            </a:r>
          </a:p>
          <a:p>
            <a:pPr>
              <a:buNone/>
            </a:pPr>
            <a:endParaRPr lang="en-US" dirty="0" smtClean="0"/>
          </a:p>
          <a:p>
            <a:pPr>
              <a:buNone/>
            </a:pPr>
            <a:r>
              <a:rPr lang="en-US" dirty="0" smtClean="0"/>
              <a:t># Input a string </a:t>
            </a:r>
          </a:p>
          <a:p>
            <a:pPr>
              <a:buNone/>
            </a:pPr>
            <a:r>
              <a:rPr lang="en-US" dirty="0" smtClean="0"/>
              <a:t>$string = "</a:t>
            </a:r>
            <a:r>
              <a:rPr lang="en-US" dirty="0" err="1" smtClean="0"/>
              <a:t>GeeksforGeeks</a:t>
            </a:r>
            <a:r>
              <a:rPr lang="en-US" dirty="0" smtClean="0"/>
              <a:t> "; </a:t>
            </a:r>
          </a:p>
          <a:p>
            <a:pPr>
              <a:buNone/>
            </a:pPr>
            <a:endParaRPr lang="en-US" dirty="0" smtClean="0"/>
          </a:p>
          <a:p>
            <a:pPr>
              <a:buNone/>
            </a:pPr>
            <a:r>
              <a:rPr lang="en-US" dirty="0" smtClean="0"/>
              <a:t># Using </a:t>
            </a:r>
            <a:r>
              <a:rPr lang="en-US" dirty="0" err="1" smtClean="0"/>
              <a:t>Repetation</a:t>
            </a:r>
            <a:r>
              <a:rPr lang="en-US" dirty="0" smtClean="0"/>
              <a:t> operator(x) </a:t>
            </a:r>
          </a:p>
          <a:p>
            <a:pPr>
              <a:buNone/>
            </a:pPr>
            <a:r>
              <a:rPr lang="en-US" dirty="0" smtClean="0"/>
              <a:t>$</a:t>
            </a:r>
            <a:r>
              <a:rPr lang="en-US" dirty="0" err="1" smtClean="0"/>
              <a:t>strresult</a:t>
            </a:r>
            <a:r>
              <a:rPr lang="en-US" dirty="0" smtClean="0"/>
              <a:t> = $string x 4; </a:t>
            </a:r>
          </a:p>
          <a:p>
            <a:pPr>
              <a:buNone/>
            </a:pPr>
            <a:endParaRPr lang="en-US" dirty="0" smtClean="0"/>
          </a:p>
          <a:p>
            <a:pPr>
              <a:buNone/>
            </a:pPr>
            <a:r>
              <a:rPr lang="en-US" dirty="0" smtClean="0"/>
              <a:t># Display output </a:t>
            </a:r>
          </a:p>
          <a:p>
            <a:pPr>
              <a:buNone/>
            </a:pPr>
            <a:r>
              <a:rPr lang="en-US" dirty="0" smtClean="0"/>
              <a:t># print string 4 times </a:t>
            </a:r>
          </a:p>
          <a:p>
            <a:pPr>
              <a:buNone/>
            </a:pPr>
            <a:r>
              <a:rPr lang="en-US" dirty="0" smtClean="0"/>
              <a:t>print "Result of </a:t>
            </a:r>
            <a:r>
              <a:rPr lang="en-US" dirty="0" err="1" smtClean="0"/>
              <a:t>Repetation</a:t>
            </a:r>
            <a:r>
              <a:rPr lang="en-US" dirty="0" smtClean="0"/>
              <a:t> Operator = $</a:t>
            </a:r>
            <a:r>
              <a:rPr lang="en-US" dirty="0" err="1" smtClean="0"/>
              <a:t>strresult</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pPr>
              <a:buNone/>
            </a:pPr>
            <a:r>
              <a:rPr lang="en-US" dirty="0" smtClean="0"/>
              <a:t>Output:</a:t>
            </a:r>
          </a:p>
          <a:p>
            <a:pPr>
              <a:buNone/>
            </a:pPr>
            <a:r>
              <a:rPr lang="en-US" dirty="0" smtClean="0"/>
              <a:t>Result of Concatenation Operator = </a:t>
            </a:r>
            <a:r>
              <a:rPr lang="en-US" dirty="0" err="1" smtClean="0"/>
              <a:t>GeeksforGeeks</a:t>
            </a:r>
            <a:r>
              <a:rPr lang="en-US" dirty="0" smtClean="0"/>
              <a:t> </a:t>
            </a:r>
          </a:p>
          <a:p>
            <a:pPr>
              <a:buNone/>
            </a:pPr>
            <a:r>
              <a:rPr lang="en-US" dirty="0" smtClean="0"/>
              <a:t>Result of </a:t>
            </a:r>
            <a:r>
              <a:rPr lang="en-US" dirty="0" err="1" smtClean="0"/>
              <a:t>Repetation</a:t>
            </a:r>
            <a:r>
              <a:rPr lang="en-US" dirty="0" smtClean="0"/>
              <a:t> Operator = </a:t>
            </a:r>
            <a:r>
              <a:rPr lang="en-US" dirty="0" err="1" smtClean="0"/>
              <a:t>GeeksforGeeks</a:t>
            </a:r>
            <a:r>
              <a:rPr lang="en-US" dirty="0" smtClean="0"/>
              <a:t> </a:t>
            </a:r>
            <a:r>
              <a:rPr lang="en-US" dirty="0" err="1" smtClean="0"/>
              <a:t>GeeksforGeeks</a:t>
            </a:r>
            <a:r>
              <a:rPr lang="en-US" dirty="0" smtClean="0"/>
              <a:t> </a:t>
            </a:r>
            <a:r>
              <a:rPr lang="en-US" dirty="0" err="1" smtClean="0"/>
              <a:t>GeeksforGeeks</a:t>
            </a:r>
            <a:r>
              <a:rPr lang="en-US" dirty="0" smtClean="0"/>
              <a:t> </a:t>
            </a:r>
            <a:r>
              <a:rPr lang="en-US" dirty="0" err="1" smtClean="0"/>
              <a:t>GeeksforGeeks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operator</a:t>
            </a:r>
            <a:endParaRPr lang="en-US" dirty="0"/>
          </a:p>
        </p:txBody>
      </p:sp>
      <p:sp>
        <p:nvSpPr>
          <p:cNvPr id="3" name="Content Placeholder 2"/>
          <p:cNvSpPr>
            <a:spLocks noGrp="1"/>
          </p:cNvSpPr>
          <p:nvPr>
            <p:ph sz="quarter" idx="1"/>
          </p:nvPr>
        </p:nvSpPr>
        <p:spPr/>
        <p:txBody>
          <a:bodyPr>
            <a:normAutofit/>
          </a:bodyPr>
          <a:lstStyle/>
          <a:p>
            <a:r>
              <a:rPr lang="en-IN" dirty="0" smtClean="0"/>
              <a:t>This operator is used to create a specified sequence range in which both the starting and ending element will be inclusive.</a:t>
            </a:r>
          </a:p>
          <a:p>
            <a:pPr>
              <a:buNone/>
            </a:pPr>
            <a:r>
              <a:rPr lang="en-IN" sz="2400" dirty="0" smtClean="0"/>
              <a:t># using range operator </a:t>
            </a:r>
          </a:p>
          <a:p>
            <a:pPr>
              <a:buNone/>
            </a:pPr>
            <a:r>
              <a:rPr lang="en-IN" sz="2400" dirty="0" smtClean="0"/>
              <a:t>@res = (1..4); </a:t>
            </a:r>
          </a:p>
          <a:p>
            <a:pPr>
              <a:buNone/>
            </a:pPr>
            <a:r>
              <a:rPr lang="en-IN" sz="2400" dirty="0" smtClean="0"/>
              <a:t># Display output </a:t>
            </a:r>
          </a:p>
          <a:p>
            <a:pPr>
              <a:buNone/>
            </a:pPr>
            <a:r>
              <a:rPr lang="en-IN" sz="2400" dirty="0" smtClean="0"/>
              <a:t>print "Result of Range Operator = @res";</a:t>
            </a:r>
          </a:p>
          <a:p>
            <a:pPr>
              <a:buNone/>
            </a:pPr>
            <a:r>
              <a:rPr lang="en-IN" sz="2400" dirty="0" smtClean="0"/>
              <a:t>Output:</a:t>
            </a:r>
          </a:p>
          <a:p>
            <a:pPr>
              <a:buNone/>
            </a:pPr>
            <a:r>
              <a:rPr lang="en-IN" sz="2400" dirty="0" smtClean="0"/>
              <a:t>Result of Range Operator = 1 2 3 4</a:t>
            </a:r>
          </a:p>
          <a:p>
            <a:pPr>
              <a:buNone/>
            </a:pPr>
            <a:endParaRPr lang="en-IN" sz="24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Increment and decrement Operators</a:t>
            </a:r>
            <a:endParaRPr lang="en-US" dirty="0"/>
          </a:p>
        </p:txBody>
      </p:sp>
      <p:sp>
        <p:nvSpPr>
          <p:cNvPr id="3" name="Content Placeholder 2"/>
          <p:cNvSpPr>
            <a:spLocks noGrp="1"/>
          </p:cNvSpPr>
          <p:nvPr>
            <p:ph sz="quarter" idx="1"/>
          </p:nvPr>
        </p:nvSpPr>
        <p:spPr/>
        <p:txBody>
          <a:bodyPr>
            <a:normAutofit/>
          </a:bodyPr>
          <a:lstStyle/>
          <a:p>
            <a:r>
              <a:rPr lang="en-US" dirty="0" smtClean="0"/>
              <a:t>Auto Increment(++):</a:t>
            </a:r>
            <a:r>
              <a:rPr lang="en-IN" dirty="0" smtClean="0"/>
              <a:t> Increment the value of an integer. When placed before the variable name , its value is incremented instantly and when placed after the variable name its value is preserved temporarily until the execution of this statement and it gets updated before the execution of the next statement.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sz="quarter" idx="1"/>
          </p:nvPr>
        </p:nvSpPr>
        <p:spPr/>
        <p:txBody>
          <a:bodyPr>
            <a:normAutofit/>
          </a:bodyPr>
          <a:lstStyle/>
          <a:p>
            <a:r>
              <a:rPr lang="en-US" dirty="0" smtClean="0"/>
              <a:t>To check if Perl is already installed give command “</a:t>
            </a:r>
            <a:r>
              <a:rPr lang="en-US" dirty="0" err="1" smtClean="0"/>
              <a:t>perl</a:t>
            </a:r>
            <a:r>
              <a:rPr lang="en-US" dirty="0" smtClean="0"/>
              <a:t> -v”. This should show the Perl version and details.</a:t>
            </a:r>
          </a:p>
          <a:p>
            <a:r>
              <a:rPr lang="en-IN" dirty="0" smtClean="0"/>
              <a:t>Before starting with the installation process, you need to download it. For that, all versions of Perl for Windows, Linux, and </a:t>
            </a:r>
            <a:r>
              <a:rPr lang="en-IN" dirty="0" err="1" smtClean="0"/>
              <a:t>MacOS</a:t>
            </a:r>
            <a:r>
              <a:rPr lang="en-IN" dirty="0" smtClean="0"/>
              <a:t> are available on perl.org</a:t>
            </a:r>
          </a:p>
          <a:p>
            <a:r>
              <a:rPr lang="en-IN" dirty="0" smtClean="0"/>
              <a:t>For Windows double-click on the downloaded installer package and install it.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dirty="0" smtClean="0"/>
              <a:t>Auto Decrement(--): Decrements the value of an integer. When placed before the variable name its value is decremented instantly. When it is placed after the variable name its value is preserved temporarily until the execution of this statement and it gets updated before the execution of the next statement.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70000" lnSpcReduction="20000"/>
          </a:bodyPr>
          <a:lstStyle/>
          <a:p>
            <a:pPr>
              <a:buNone/>
            </a:pPr>
            <a:endParaRPr lang="en-IN" dirty="0" smtClean="0"/>
          </a:p>
          <a:p>
            <a:pPr>
              <a:buNone/>
            </a:pPr>
            <a:r>
              <a:rPr lang="en-IN" dirty="0" smtClean="0"/>
              <a:t># taking a variable </a:t>
            </a:r>
          </a:p>
          <a:p>
            <a:pPr>
              <a:buNone/>
            </a:pPr>
            <a:r>
              <a:rPr lang="en-IN" dirty="0" smtClean="0"/>
              <a:t>$g = 10; </a:t>
            </a:r>
          </a:p>
          <a:p>
            <a:pPr>
              <a:buNone/>
            </a:pPr>
            <a:endParaRPr lang="en-IN" dirty="0" smtClean="0"/>
          </a:p>
          <a:p>
            <a:pPr>
              <a:buNone/>
            </a:pPr>
            <a:r>
              <a:rPr lang="en-IN" dirty="0" smtClean="0"/>
              <a:t># using pre Increment </a:t>
            </a:r>
          </a:p>
          <a:p>
            <a:pPr>
              <a:buNone/>
            </a:pPr>
            <a:r>
              <a:rPr lang="en-IN" dirty="0" smtClean="0"/>
              <a:t>$res = ++$g; </a:t>
            </a:r>
          </a:p>
          <a:p>
            <a:pPr>
              <a:buNone/>
            </a:pPr>
            <a:endParaRPr lang="en-IN" dirty="0" smtClean="0"/>
          </a:p>
          <a:p>
            <a:pPr>
              <a:buNone/>
            </a:pPr>
            <a:r>
              <a:rPr lang="en-IN" dirty="0" smtClean="0"/>
              <a:t>print "Value of res is = $res\n"; #11</a:t>
            </a:r>
          </a:p>
          <a:p>
            <a:pPr>
              <a:buNone/>
            </a:pPr>
            <a:r>
              <a:rPr lang="en-IN" dirty="0" smtClean="0"/>
              <a:t>print "Value of g is = $g\n";        #11</a:t>
            </a:r>
          </a:p>
          <a:p>
            <a:pPr>
              <a:buNone/>
            </a:pPr>
            <a:endParaRPr lang="en-IN" dirty="0" smtClean="0"/>
          </a:p>
          <a:p>
            <a:pPr>
              <a:buNone/>
            </a:pPr>
            <a:r>
              <a:rPr lang="en-IN" dirty="0" smtClean="0"/>
              <a:t># taking a variable </a:t>
            </a:r>
          </a:p>
          <a:p>
            <a:pPr>
              <a:buNone/>
            </a:pPr>
            <a:r>
              <a:rPr lang="en-IN" dirty="0" smtClean="0"/>
              <a:t>$g1 = 15; </a:t>
            </a:r>
          </a:p>
          <a:p>
            <a:pPr>
              <a:buNone/>
            </a:pPr>
            <a:endParaRPr lang="en-IN" dirty="0" smtClean="0"/>
          </a:p>
          <a:p>
            <a:pPr>
              <a:buNone/>
            </a:pPr>
            <a:r>
              <a:rPr lang="en-IN" dirty="0" smtClean="0"/>
              <a:t># using post Increment </a:t>
            </a:r>
          </a:p>
          <a:p>
            <a:pPr>
              <a:buNone/>
            </a:pPr>
            <a:r>
              <a:rPr lang="en-IN" dirty="0" smtClean="0"/>
              <a:t>$res1 = $g1++; </a:t>
            </a:r>
          </a:p>
          <a:p>
            <a:pPr>
              <a:buNone/>
            </a:pPr>
            <a:endParaRPr lang="en-IN" dirty="0" smtClean="0"/>
          </a:p>
          <a:p>
            <a:pPr>
              <a:buNone/>
            </a:pPr>
            <a:r>
              <a:rPr lang="en-IN" dirty="0" smtClean="0"/>
              <a:t>print "Value of res1 is = $res1\n"; #15</a:t>
            </a:r>
          </a:p>
          <a:p>
            <a:pPr>
              <a:buNone/>
            </a:pPr>
            <a:r>
              <a:rPr lang="en-IN" dirty="0" smtClean="0"/>
              <a:t>print "Value of g1 is = $g1\n";        #16</a:t>
            </a:r>
          </a:p>
          <a:p>
            <a:pPr>
              <a:buNone/>
            </a:pPr>
            <a:endParaRPr lang="en-IN"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77500" lnSpcReduction="20000"/>
          </a:bodyPr>
          <a:lstStyle/>
          <a:p>
            <a:pPr>
              <a:buNone/>
            </a:pPr>
            <a:r>
              <a:rPr lang="en-IN" dirty="0" smtClean="0"/>
              <a:t># taking a variable </a:t>
            </a:r>
          </a:p>
          <a:p>
            <a:pPr>
              <a:buNone/>
            </a:pPr>
            <a:r>
              <a:rPr lang="en-IN" dirty="0" smtClean="0"/>
              <a:t>$g2 = 20; </a:t>
            </a:r>
          </a:p>
          <a:p>
            <a:pPr>
              <a:buNone/>
            </a:pPr>
            <a:endParaRPr lang="en-IN" dirty="0" smtClean="0"/>
          </a:p>
          <a:p>
            <a:pPr>
              <a:buNone/>
            </a:pPr>
            <a:r>
              <a:rPr lang="en-IN" dirty="0" smtClean="0"/>
              <a:t># using pre Decrement </a:t>
            </a:r>
          </a:p>
          <a:p>
            <a:pPr>
              <a:buNone/>
            </a:pPr>
            <a:r>
              <a:rPr lang="en-IN" dirty="0" smtClean="0"/>
              <a:t>$res2 = --$g2; </a:t>
            </a:r>
          </a:p>
          <a:p>
            <a:pPr>
              <a:buNone/>
            </a:pPr>
            <a:endParaRPr lang="en-IN" dirty="0" smtClean="0"/>
          </a:p>
          <a:p>
            <a:pPr>
              <a:buNone/>
            </a:pPr>
            <a:r>
              <a:rPr lang="en-IN" dirty="0" smtClean="0"/>
              <a:t>print "Value of res2 is = $res2\n";	#19 </a:t>
            </a:r>
          </a:p>
          <a:p>
            <a:pPr>
              <a:buNone/>
            </a:pPr>
            <a:r>
              <a:rPr lang="en-IN" dirty="0" smtClean="0"/>
              <a:t>print "Value of g2 is = $g2\n"; 	#19</a:t>
            </a:r>
          </a:p>
          <a:p>
            <a:pPr>
              <a:buNone/>
            </a:pPr>
            <a:endParaRPr lang="en-IN" dirty="0" smtClean="0"/>
          </a:p>
          <a:p>
            <a:pPr>
              <a:buNone/>
            </a:pPr>
            <a:r>
              <a:rPr lang="en-IN" dirty="0" smtClean="0"/>
              <a:t># taking a variable </a:t>
            </a:r>
          </a:p>
          <a:p>
            <a:pPr>
              <a:buNone/>
            </a:pPr>
            <a:r>
              <a:rPr lang="en-IN" dirty="0" smtClean="0"/>
              <a:t>$g3 = 25; </a:t>
            </a:r>
          </a:p>
          <a:p>
            <a:pPr>
              <a:buNone/>
            </a:pPr>
            <a:endParaRPr lang="en-IN" dirty="0" smtClean="0"/>
          </a:p>
          <a:p>
            <a:pPr>
              <a:buNone/>
            </a:pPr>
            <a:r>
              <a:rPr lang="en-IN" dirty="0" smtClean="0"/>
              <a:t># using post Decrement </a:t>
            </a:r>
          </a:p>
          <a:p>
            <a:pPr>
              <a:buNone/>
            </a:pPr>
            <a:r>
              <a:rPr lang="en-IN" dirty="0" smtClean="0"/>
              <a:t>$res3 = $g3--; </a:t>
            </a:r>
          </a:p>
          <a:p>
            <a:pPr>
              <a:buNone/>
            </a:pPr>
            <a:endParaRPr lang="en-IN" dirty="0" smtClean="0"/>
          </a:p>
          <a:p>
            <a:pPr>
              <a:buNone/>
            </a:pPr>
            <a:r>
              <a:rPr lang="en-IN" dirty="0" smtClean="0"/>
              <a:t>print "Value of res3 is = $res3\n"; #25</a:t>
            </a:r>
          </a:p>
          <a:p>
            <a:pPr>
              <a:buNone/>
            </a:pPr>
            <a:r>
              <a:rPr lang="en-IN" dirty="0" smtClean="0"/>
              <a:t>print "Value of g3 is = $g3\n";        #24</a:t>
            </a:r>
            <a:endParaRPr lang="en-US" dirty="0" smtClean="0"/>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operator</a:t>
            </a:r>
            <a:endParaRPr lang="en-US" dirty="0"/>
          </a:p>
        </p:txBody>
      </p:sp>
      <p:sp>
        <p:nvSpPr>
          <p:cNvPr id="3" name="Content Placeholder 2"/>
          <p:cNvSpPr>
            <a:spLocks noGrp="1"/>
          </p:cNvSpPr>
          <p:nvPr>
            <p:ph sz="quarter" idx="1"/>
          </p:nvPr>
        </p:nvSpPr>
        <p:spPr/>
        <p:txBody>
          <a:bodyPr/>
          <a:lstStyle/>
          <a:p>
            <a:r>
              <a:rPr lang="en-IN" dirty="0" smtClean="0"/>
              <a:t>This operator is used for dereferencing a Variable or a Method from a class or an object.</a:t>
            </a:r>
          </a:p>
          <a:p>
            <a:r>
              <a:rPr lang="en-IN" smtClean="0"/>
              <a:t>This operator is used as a reference to a hash or an array to access the elements of the hash or the array.</a:t>
            </a:r>
            <a:endParaRPr lang="en-IN"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172200"/>
          </a:xfrm>
        </p:spPr>
        <p:txBody>
          <a:bodyPr>
            <a:normAutofit fontScale="47500" lnSpcReduction="20000"/>
          </a:bodyPr>
          <a:lstStyle/>
          <a:p>
            <a:pPr fontAlgn="base">
              <a:buNone/>
            </a:pPr>
            <a:r>
              <a:rPr lang="en-US" dirty="0" smtClean="0"/>
              <a:t>  </a:t>
            </a:r>
          </a:p>
          <a:p>
            <a:pPr fontAlgn="base">
              <a:buNone/>
            </a:pPr>
            <a:r>
              <a:rPr lang="en-US" sz="3800" dirty="0" smtClean="0"/>
              <a:t># reference to array </a:t>
            </a:r>
          </a:p>
          <a:p>
            <a:pPr fontAlgn="base">
              <a:buNone/>
            </a:pPr>
            <a:r>
              <a:rPr lang="en-US" sz="3800" dirty="0" smtClean="0"/>
              <a:t>my $arr1 = [4,5,6]; </a:t>
            </a:r>
          </a:p>
          <a:p>
            <a:pPr fontAlgn="base">
              <a:buNone/>
            </a:pPr>
            <a:r>
              <a:rPr lang="en-US" sz="3800" dirty="0" smtClean="0"/>
              <a:t>  </a:t>
            </a:r>
          </a:p>
          <a:p>
            <a:pPr fontAlgn="base">
              <a:buNone/>
            </a:pPr>
            <a:r>
              <a:rPr lang="en-US" sz="3800" dirty="0" smtClean="0"/>
              <a:t># array inside array </a:t>
            </a:r>
          </a:p>
          <a:p>
            <a:pPr fontAlgn="base">
              <a:buNone/>
            </a:pPr>
            <a:r>
              <a:rPr lang="en-US" sz="3800" dirty="0" smtClean="0"/>
              <a:t>my $arr2 = [4,5,[6,7]]; </a:t>
            </a:r>
          </a:p>
          <a:p>
            <a:pPr fontAlgn="base">
              <a:buNone/>
            </a:pPr>
            <a:r>
              <a:rPr lang="en-US" sz="3800" dirty="0" smtClean="0"/>
              <a:t>  </a:t>
            </a:r>
          </a:p>
          <a:p>
            <a:pPr fontAlgn="base">
              <a:buNone/>
            </a:pPr>
            <a:r>
              <a:rPr lang="en-US" sz="3800" dirty="0" smtClean="0"/>
              <a:t># reference to hash </a:t>
            </a:r>
          </a:p>
          <a:p>
            <a:pPr fontAlgn="base">
              <a:buNone/>
            </a:pPr>
            <a:r>
              <a:rPr lang="en-US" sz="3800" dirty="0" smtClean="0"/>
              <a:t>my $has1 = {'a'=&gt;1,'b'=&gt;2}; </a:t>
            </a:r>
          </a:p>
          <a:p>
            <a:pPr fontAlgn="base">
              <a:buNone/>
            </a:pPr>
            <a:r>
              <a:rPr lang="en-US" sz="3800" dirty="0" smtClean="0"/>
              <a:t>  </a:t>
            </a:r>
          </a:p>
          <a:p>
            <a:pPr fontAlgn="base">
              <a:buNone/>
            </a:pPr>
            <a:r>
              <a:rPr lang="en-US" sz="3800" dirty="0" smtClean="0"/>
              <a:t># hash inside hash </a:t>
            </a:r>
          </a:p>
          <a:p>
            <a:pPr fontAlgn="base">
              <a:buNone/>
            </a:pPr>
            <a:r>
              <a:rPr lang="en-US" sz="3800" dirty="0" smtClean="0"/>
              <a:t>my $has2 = {'a'=&gt;1,'b'=&gt;2,'c'=&gt;[1,2],'d'=&gt;{'x'=&gt;3,'y'=&gt;4}}; </a:t>
            </a:r>
          </a:p>
          <a:p>
            <a:pPr fontAlgn="base">
              <a:buNone/>
            </a:pPr>
            <a:r>
              <a:rPr lang="en-US" sz="3800" dirty="0" smtClean="0"/>
              <a:t>  </a:t>
            </a:r>
          </a:p>
          <a:p>
            <a:pPr fontAlgn="base">
              <a:buNone/>
            </a:pPr>
            <a:r>
              <a:rPr lang="en-US" sz="3800" dirty="0" smtClean="0"/>
              <a:t># using arrow operator </a:t>
            </a:r>
          </a:p>
          <a:p>
            <a:pPr fontAlgn="base">
              <a:buNone/>
            </a:pPr>
            <a:r>
              <a:rPr lang="en-US" sz="3800" dirty="0" smtClean="0"/>
              <a:t>print "$arr1-&gt;[0]\n"; 		#4</a:t>
            </a:r>
          </a:p>
          <a:p>
            <a:pPr fontAlgn="base">
              <a:buNone/>
            </a:pPr>
            <a:r>
              <a:rPr lang="en-US" sz="3800" dirty="0" smtClean="0"/>
              <a:t>print "$arr2-&gt;[1]\n"; 		#5</a:t>
            </a:r>
          </a:p>
          <a:p>
            <a:pPr fontAlgn="base">
              <a:buNone/>
            </a:pPr>
            <a:r>
              <a:rPr lang="en-US" sz="3800" dirty="0" smtClean="0"/>
              <a:t>print "$arr2-&gt;[2][0]\n"; 		#6</a:t>
            </a:r>
          </a:p>
          <a:p>
            <a:pPr fontAlgn="base">
              <a:buNone/>
            </a:pPr>
            <a:r>
              <a:rPr lang="en-US" sz="3800" dirty="0" smtClean="0"/>
              <a:t>print "$has2-&gt;{'a'}\n"; 		#1</a:t>
            </a:r>
          </a:p>
          <a:p>
            <a:pPr fontAlgn="base">
              <a:buNone/>
            </a:pPr>
            <a:r>
              <a:rPr lang="en-US" sz="3800" dirty="0" smtClean="0"/>
              <a:t>print $has2-&gt;{'d'}-&gt;{'x'},"\n"; 		#3</a:t>
            </a:r>
          </a:p>
          <a:p>
            <a:pPr fontAlgn="base">
              <a:buNone/>
            </a:pPr>
            <a:r>
              <a:rPr lang="en-US" sz="3800" dirty="0" smtClean="0"/>
              <a:t>print $has2-&gt;{'c'}-&gt;[0],"\n"; 		#1</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Statements</a:t>
            </a:r>
            <a:endParaRPr lang="en-US" dirty="0"/>
          </a:p>
        </p:txBody>
      </p:sp>
      <p:sp>
        <p:nvSpPr>
          <p:cNvPr id="3" name="Content Placeholder 2"/>
          <p:cNvSpPr>
            <a:spLocks noGrp="1"/>
          </p:cNvSpPr>
          <p:nvPr>
            <p:ph sz="quarter" idx="1"/>
          </p:nvPr>
        </p:nvSpPr>
        <p:spPr/>
        <p:txBody>
          <a:bodyPr/>
          <a:lstStyle/>
          <a:p>
            <a:pPr fontAlgn="base"/>
            <a:r>
              <a:rPr lang="en-IN" dirty="0" smtClean="0"/>
              <a:t>If</a:t>
            </a:r>
          </a:p>
          <a:p>
            <a:pPr fontAlgn="base"/>
            <a:r>
              <a:rPr lang="en-IN" dirty="0" smtClean="0"/>
              <a:t>If – else</a:t>
            </a:r>
          </a:p>
          <a:p>
            <a:pPr fontAlgn="base"/>
            <a:r>
              <a:rPr lang="en-IN" dirty="0" smtClean="0"/>
              <a:t>Nested – If</a:t>
            </a:r>
          </a:p>
          <a:p>
            <a:pPr fontAlgn="base"/>
            <a:r>
              <a:rPr lang="en-IN" dirty="0" smtClean="0"/>
              <a:t>if – </a:t>
            </a:r>
            <a:r>
              <a:rPr lang="en-IN" dirty="0" err="1" smtClean="0"/>
              <a:t>elsif</a:t>
            </a:r>
            <a:r>
              <a:rPr lang="en-IN" dirty="0" smtClean="0"/>
              <a:t> ladder</a:t>
            </a:r>
          </a:p>
          <a:p>
            <a:pPr fontAlgn="base"/>
            <a:r>
              <a:rPr lang="en-IN" dirty="0" smtClean="0"/>
              <a:t>Unless</a:t>
            </a:r>
          </a:p>
          <a:p>
            <a:pPr fontAlgn="base"/>
            <a:r>
              <a:rPr lang="en-IN" dirty="0" smtClean="0"/>
              <a:t>Unless – else</a:t>
            </a:r>
          </a:p>
          <a:p>
            <a:pPr fontAlgn="base"/>
            <a:r>
              <a:rPr lang="en-IN" dirty="0" smtClean="0"/>
              <a:t>Unless – </a:t>
            </a:r>
            <a:r>
              <a:rPr lang="en-IN" dirty="0" err="1" smtClean="0"/>
              <a:t>elsif</a:t>
            </a:r>
            <a:endParaRPr lang="en-IN"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normAutofit/>
          </a:bodyPr>
          <a:lstStyle/>
          <a:p>
            <a:r>
              <a:rPr lang="en-US" dirty="0" smtClean="0"/>
              <a:t>If -</a:t>
            </a:r>
            <a:r>
              <a:rPr lang="en-IN" dirty="0" smtClean="0"/>
              <a:t> The if statement is same as in other programming languages. It is used to perform basic condition based task.</a:t>
            </a:r>
          </a:p>
          <a:p>
            <a:r>
              <a:rPr lang="en-IN" sz="3200" dirty="0" smtClean="0"/>
              <a:t>If the curly brackets { } are not used with if</a:t>
            </a:r>
          </a:p>
          <a:p>
            <a:pPr lvl="1">
              <a:buNone/>
            </a:pPr>
            <a:r>
              <a:rPr lang="en-IN" sz="3200" dirty="0" smtClean="0"/>
              <a:t>statements than there will be compile time</a:t>
            </a:r>
          </a:p>
          <a:p>
            <a:pPr lvl="1">
              <a:buNone/>
            </a:pPr>
            <a:r>
              <a:rPr lang="en-IN" dirty="0" smtClean="0"/>
              <a:t>error.</a:t>
            </a: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a:bodyPr>
          <a:lstStyle/>
          <a:p>
            <a:pPr>
              <a:buNone/>
            </a:pPr>
            <a:r>
              <a:rPr lang="en-IN" dirty="0" smtClean="0"/>
              <a:t># Perl program to illustrate if statement </a:t>
            </a:r>
          </a:p>
          <a:p>
            <a:pPr>
              <a:buNone/>
            </a:pPr>
            <a:endParaRPr lang="en-IN" dirty="0" smtClean="0"/>
          </a:p>
          <a:p>
            <a:pPr>
              <a:buNone/>
            </a:pPr>
            <a:r>
              <a:rPr lang="en-IN" dirty="0" smtClean="0"/>
              <a:t>$a = 10; </a:t>
            </a:r>
          </a:p>
          <a:p>
            <a:pPr>
              <a:buNone/>
            </a:pPr>
            <a:endParaRPr lang="en-IN" dirty="0" smtClean="0"/>
          </a:p>
          <a:p>
            <a:pPr>
              <a:buNone/>
            </a:pPr>
            <a:r>
              <a:rPr lang="en-IN" dirty="0" smtClean="0"/>
              <a:t># if condition to check </a:t>
            </a:r>
          </a:p>
          <a:p>
            <a:pPr>
              <a:buNone/>
            </a:pPr>
            <a:r>
              <a:rPr lang="en-IN" dirty="0" smtClean="0"/>
              <a:t># for even number </a:t>
            </a:r>
          </a:p>
          <a:p>
            <a:pPr>
              <a:buNone/>
            </a:pPr>
            <a:r>
              <a:rPr lang="en-IN" dirty="0" smtClean="0"/>
              <a:t>if($a % 2 == 0 ) </a:t>
            </a:r>
          </a:p>
          <a:p>
            <a:pPr>
              <a:buNone/>
            </a:pPr>
            <a:r>
              <a:rPr lang="en-IN" dirty="0" smtClean="0"/>
              <a:t>{ </a:t>
            </a:r>
          </a:p>
          <a:p>
            <a:pPr>
              <a:buNone/>
            </a:pPr>
            <a:r>
              <a:rPr lang="en-IN" dirty="0" smtClean="0"/>
              <a:t>	</a:t>
            </a:r>
            <a:r>
              <a:rPr lang="en-IN" dirty="0" err="1" smtClean="0"/>
              <a:t>printf</a:t>
            </a:r>
            <a:r>
              <a:rPr lang="en-IN" dirty="0" smtClean="0"/>
              <a:t> "Even Number"; </a:t>
            </a:r>
          </a:p>
          <a:p>
            <a:pPr>
              <a:buNone/>
            </a:pPr>
            <a:r>
              <a:rPr lang="en-IN" dirty="0" smtClean="0"/>
              <a:t>}</a:t>
            </a:r>
          </a:p>
          <a:p>
            <a:pPr>
              <a:buNone/>
            </a:pPr>
            <a:r>
              <a:rPr lang="en-IN" dirty="0" smtClean="0"/>
              <a:t>Output: Even Number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dirty="0" smtClean="0"/>
              <a:t>If-else :</a:t>
            </a:r>
            <a:r>
              <a:rPr lang="en-IN" dirty="0" smtClean="0"/>
              <a:t> The if statement evaluates the code if the condition is true but what if the condition is not true, here comes the else statement. It tells the code what to do when the if condition is false.</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77500" lnSpcReduction="20000"/>
          </a:bodyPr>
          <a:lstStyle/>
          <a:p>
            <a:pPr>
              <a:buNone/>
            </a:pPr>
            <a:r>
              <a:rPr lang="en-IN" dirty="0" smtClean="0"/>
              <a:t># Perl program to illustrate </a:t>
            </a:r>
          </a:p>
          <a:p>
            <a:pPr>
              <a:buNone/>
            </a:pPr>
            <a:r>
              <a:rPr lang="en-IN" dirty="0" smtClean="0"/>
              <a:t># if - else statement </a:t>
            </a:r>
          </a:p>
          <a:p>
            <a:pPr>
              <a:buNone/>
            </a:pPr>
            <a:endParaRPr lang="en-IN" dirty="0" smtClean="0"/>
          </a:p>
          <a:p>
            <a:pPr>
              <a:buNone/>
            </a:pPr>
            <a:r>
              <a:rPr lang="en-IN" dirty="0" smtClean="0"/>
              <a:t>$a = 21; </a:t>
            </a:r>
          </a:p>
          <a:p>
            <a:pPr>
              <a:buNone/>
            </a:pPr>
            <a:endParaRPr lang="en-IN" dirty="0" smtClean="0"/>
          </a:p>
          <a:p>
            <a:pPr>
              <a:buNone/>
            </a:pPr>
            <a:r>
              <a:rPr lang="en-IN" dirty="0" smtClean="0"/>
              <a:t># if condition to check </a:t>
            </a:r>
          </a:p>
          <a:p>
            <a:pPr>
              <a:buNone/>
            </a:pPr>
            <a:r>
              <a:rPr lang="en-IN" dirty="0" smtClean="0"/>
              <a:t># for even number </a:t>
            </a:r>
          </a:p>
          <a:p>
            <a:pPr>
              <a:buNone/>
            </a:pPr>
            <a:r>
              <a:rPr lang="en-IN" dirty="0" smtClean="0"/>
              <a:t>if($a % 2 == 0 ) </a:t>
            </a:r>
          </a:p>
          <a:p>
            <a:pPr>
              <a:buNone/>
            </a:pPr>
            <a:r>
              <a:rPr lang="en-IN" dirty="0" smtClean="0"/>
              <a:t>{ </a:t>
            </a:r>
          </a:p>
          <a:p>
            <a:pPr>
              <a:buNone/>
            </a:pPr>
            <a:r>
              <a:rPr lang="en-IN" dirty="0" smtClean="0"/>
              <a:t>	</a:t>
            </a:r>
            <a:r>
              <a:rPr lang="en-IN" dirty="0" err="1" smtClean="0"/>
              <a:t>printf</a:t>
            </a:r>
            <a:r>
              <a:rPr lang="en-IN" dirty="0" smtClean="0"/>
              <a:t> "Even Number"; </a:t>
            </a:r>
          </a:p>
          <a:p>
            <a:pPr>
              <a:buNone/>
            </a:pPr>
            <a:r>
              <a:rPr lang="en-IN" dirty="0" smtClean="0"/>
              <a:t>} </a:t>
            </a:r>
          </a:p>
          <a:p>
            <a:pPr>
              <a:buNone/>
            </a:pPr>
            <a:r>
              <a:rPr lang="en-IN" dirty="0" smtClean="0"/>
              <a:t>else</a:t>
            </a:r>
          </a:p>
          <a:p>
            <a:pPr>
              <a:buNone/>
            </a:pPr>
            <a:r>
              <a:rPr lang="en-IN" dirty="0" smtClean="0"/>
              <a:t>{ </a:t>
            </a:r>
          </a:p>
          <a:p>
            <a:pPr>
              <a:buNone/>
            </a:pPr>
            <a:r>
              <a:rPr lang="en-IN" dirty="0" smtClean="0"/>
              <a:t>	</a:t>
            </a:r>
            <a:r>
              <a:rPr lang="en-IN" dirty="0" err="1" smtClean="0"/>
              <a:t>printf</a:t>
            </a:r>
            <a:r>
              <a:rPr lang="en-IN" dirty="0" smtClean="0"/>
              <a:t> "Odd Number\n"; </a:t>
            </a:r>
          </a:p>
          <a:p>
            <a:pPr>
              <a:buNone/>
            </a:pPr>
            <a:r>
              <a:rPr lang="en-IN" dirty="0" smtClean="0"/>
              <a:t>}</a:t>
            </a:r>
          </a:p>
          <a:p>
            <a:pPr>
              <a:buNone/>
            </a:pPr>
            <a:endParaRPr lang="en-IN" dirty="0" smtClean="0"/>
          </a:p>
          <a:p>
            <a:pPr>
              <a:buNone/>
            </a:pPr>
            <a:r>
              <a:rPr lang="en-IN" dirty="0" smtClean="0"/>
              <a:t>Output: Odd Number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440363"/>
          </a:xfrm>
        </p:spPr>
        <p:txBody>
          <a:bodyPr/>
          <a:lstStyle/>
          <a:p>
            <a:r>
              <a:rPr lang="en-US" dirty="0" smtClean="0"/>
              <a:t>For </a:t>
            </a:r>
            <a:r>
              <a:rPr lang="en-US" dirty="0" err="1" smtClean="0"/>
              <a:t>linux</a:t>
            </a:r>
            <a:r>
              <a:rPr lang="en-US" dirty="0" smtClean="0"/>
              <a:t> go to that particular folder where the installer package is downloaded.</a:t>
            </a:r>
          </a:p>
          <a:p>
            <a:r>
              <a:rPr lang="en-US" dirty="0" smtClean="0"/>
              <a:t>Give command “</a:t>
            </a:r>
            <a:r>
              <a:rPr lang="en-US" dirty="0" err="1" smtClean="0"/>
              <a:t>sh</a:t>
            </a:r>
            <a:r>
              <a:rPr lang="en-US" dirty="0" smtClean="0"/>
              <a:t> install.sh”</a:t>
            </a:r>
          </a:p>
          <a:p>
            <a:r>
              <a:rPr lang="en-US" dirty="0" smtClean="0"/>
              <a:t>Choose directory to install and complete installation.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smtClean="0"/>
              <a:t>Nested if: </a:t>
            </a:r>
            <a:r>
              <a:rPr lang="en-IN" dirty="0" smtClean="0"/>
              <a:t>if statement inside an if statement is known as nested if. if statement in this case is the target of another if or else statement. When more then one condition needs to be true and one of the condition is the sub-condition of parent condition, nested if can be used.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77500" lnSpcReduction="20000"/>
          </a:bodyPr>
          <a:lstStyle/>
          <a:p>
            <a:pPr>
              <a:buNone/>
            </a:pPr>
            <a:r>
              <a:rPr lang="en-IN" dirty="0" smtClean="0"/>
              <a:t># Perl program to illustrate </a:t>
            </a:r>
          </a:p>
          <a:p>
            <a:pPr>
              <a:buNone/>
            </a:pPr>
            <a:r>
              <a:rPr lang="en-IN" dirty="0" smtClean="0"/>
              <a:t># Nested if statement </a:t>
            </a:r>
          </a:p>
          <a:p>
            <a:pPr>
              <a:buNone/>
            </a:pPr>
            <a:endParaRPr lang="en-IN" dirty="0" smtClean="0"/>
          </a:p>
          <a:p>
            <a:pPr>
              <a:buNone/>
            </a:pPr>
            <a:r>
              <a:rPr lang="en-IN" dirty="0" smtClean="0"/>
              <a:t>$a = 10; </a:t>
            </a:r>
          </a:p>
          <a:p>
            <a:pPr>
              <a:buNone/>
            </a:pPr>
            <a:r>
              <a:rPr lang="en-IN" dirty="0" smtClean="0"/>
              <a:t>	</a:t>
            </a:r>
          </a:p>
          <a:p>
            <a:pPr>
              <a:buNone/>
            </a:pPr>
            <a:r>
              <a:rPr lang="en-IN" dirty="0" smtClean="0"/>
              <a:t>if($a % 2 ==0) </a:t>
            </a:r>
          </a:p>
          <a:p>
            <a:pPr>
              <a:buNone/>
            </a:pPr>
            <a:r>
              <a:rPr lang="en-IN" dirty="0" smtClean="0"/>
              <a:t>{ </a:t>
            </a:r>
          </a:p>
          <a:p>
            <a:pPr>
              <a:buNone/>
            </a:pPr>
            <a:r>
              <a:rPr lang="en-IN" dirty="0" smtClean="0"/>
              <a:t>	# Nested - if statement </a:t>
            </a:r>
          </a:p>
          <a:p>
            <a:pPr>
              <a:buNone/>
            </a:pPr>
            <a:r>
              <a:rPr lang="en-IN" dirty="0" smtClean="0"/>
              <a:t>	# Will only be executed </a:t>
            </a:r>
          </a:p>
          <a:p>
            <a:pPr>
              <a:buNone/>
            </a:pPr>
            <a:r>
              <a:rPr lang="en-IN" dirty="0" smtClean="0"/>
              <a:t>	# if above if statement </a:t>
            </a:r>
          </a:p>
          <a:p>
            <a:pPr>
              <a:buNone/>
            </a:pPr>
            <a:r>
              <a:rPr lang="en-IN" dirty="0" smtClean="0"/>
              <a:t>	# is true </a:t>
            </a:r>
          </a:p>
          <a:p>
            <a:pPr>
              <a:buNone/>
            </a:pPr>
            <a:r>
              <a:rPr lang="en-IN" dirty="0" smtClean="0"/>
              <a:t>	if($a % 5 == 0) </a:t>
            </a:r>
          </a:p>
          <a:p>
            <a:pPr>
              <a:buNone/>
            </a:pPr>
            <a:r>
              <a:rPr lang="en-IN" dirty="0" smtClean="0"/>
              <a:t>	{ </a:t>
            </a:r>
          </a:p>
          <a:p>
            <a:pPr>
              <a:buNone/>
            </a:pPr>
            <a:r>
              <a:rPr lang="en-IN" dirty="0" smtClean="0"/>
              <a:t>		</a:t>
            </a:r>
            <a:r>
              <a:rPr lang="en-IN" dirty="0" err="1" smtClean="0"/>
              <a:t>printf</a:t>
            </a:r>
            <a:r>
              <a:rPr lang="en-IN" dirty="0" smtClean="0"/>
              <a:t> "Number is divisible by 2 and 5\n"; </a:t>
            </a:r>
          </a:p>
          <a:p>
            <a:pPr>
              <a:buNone/>
            </a:pPr>
            <a:r>
              <a:rPr lang="en-IN" dirty="0" smtClean="0"/>
              <a:t>	} </a:t>
            </a:r>
          </a:p>
          <a:p>
            <a:pPr>
              <a:buNone/>
            </a:pPr>
            <a:r>
              <a:rPr lang="en-IN" dirty="0" smtClean="0"/>
              <a:t>}</a:t>
            </a:r>
          </a:p>
          <a:p>
            <a:pPr>
              <a:buNone/>
            </a:pPr>
            <a:r>
              <a:rPr lang="en-IN" dirty="0" smtClean="0"/>
              <a:t>Output: Number is divisible by 2 and 5</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dirty="0" smtClean="0"/>
              <a:t>If – </a:t>
            </a:r>
            <a:r>
              <a:rPr lang="en-US" dirty="0" err="1" smtClean="0"/>
              <a:t>elsif</a:t>
            </a:r>
            <a:r>
              <a:rPr lang="en-US" dirty="0" smtClean="0"/>
              <a:t> – else ladder Statement :</a:t>
            </a:r>
            <a:r>
              <a:rPr lang="en-IN" dirty="0" smtClean="0"/>
              <a:t>The if statements are executed from the top down. As soon as one of the conditions controlling the if is true, the statement associated with that get executed, and the rest of the ladder is bypassed. If none of the conditions is true, then the final else statement will be executed.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172200"/>
          </a:xfrm>
        </p:spPr>
        <p:txBody>
          <a:bodyPr>
            <a:normAutofit fontScale="47500" lnSpcReduction="20000"/>
          </a:bodyPr>
          <a:lstStyle/>
          <a:p>
            <a:pPr>
              <a:buNone/>
            </a:pPr>
            <a:r>
              <a:rPr lang="en-US" dirty="0" smtClean="0"/>
              <a:t># Perl program to illustrate </a:t>
            </a:r>
          </a:p>
          <a:p>
            <a:pPr>
              <a:buNone/>
            </a:pPr>
            <a:r>
              <a:rPr lang="en-US" dirty="0" smtClean="0"/>
              <a:t># if - </a:t>
            </a:r>
            <a:r>
              <a:rPr lang="en-US" dirty="0" err="1" smtClean="0"/>
              <a:t>elseif</a:t>
            </a:r>
            <a:r>
              <a:rPr lang="en-US" dirty="0" smtClean="0"/>
              <a:t> ladder statement </a:t>
            </a:r>
          </a:p>
          <a:p>
            <a:pPr>
              <a:buNone/>
            </a:pPr>
            <a:endParaRPr lang="en-US" dirty="0" smtClean="0"/>
          </a:p>
          <a:p>
            <a:pPr>
              <a:buNone/>
            </a:pPr>
            <a:r>
              <a:rPr lang="en-US" dirty="0" smtClean="0"/>
              <a:t>$</a:t>
            </a:r>
            <a:r>
              <a:rPr lang="en-US" dirty="0" err="1" smtClean="0"/>
              <a:t>i</a:t>
            </a:r>
            <a:r>
              <a:rPr lang="en-US" dirty="0" smtClean="0"/>
              <a:t> = 20; </a:t>
            </a:r>
          </a:p>
          <a:p>
            <a:pPr>
              <a:buNone/>
            </a:pPr>
            <a:endParaRPr lang="en-US" dirty="0" smtClean="0"/>
          </a:p>
          <a:p>
            <a:pPr>
              <a:buNone/>
            </a:pPr>
            <a:r>
              <a:rPr lang="en-US" dirty="0" smtClean="0"/>
              <a:t>if($</a:t>
            </a:r>
            <a:r>
              <a:rPr lang="en-US" dirty="0" err="1" smtClean="0"/>
              <a:t>i</a:t>
            </a:r>
            <a:r>
              <a:rPr lang="en-US" dirty="0" smtClean="0"/>
              <a:t> == 10) </a:t>
            </a:r>
          </a:p>
          <a:p>
            <a:pPr>
              <a:buNone/>
            </a:pPr>
            <a:r>
              <a:rPr lang="en-US" dirty="0" smtClean="0"/>
              <a:t>{ </a:t>
            </a:r>
          </a:p>
          <a:p>
            <a:pPr>
              <a:buNone/>
            </a:pPr>
            <a:r>
              <a:rPr lang="en-US" dirty="0" smtClean="0"/>
              <a:t>	</a:t>
            </a:r>
            <a:r>
              <a:rPr lang="en-US" dirty="0" err="1" smtClean="0"/>
              <a:t>printf</a:t>
            </a:r>
            <a:r>
              <a:rPr lang="en-US" dirty="0" smtClean="0"/>
              <a:t> "</a:t>
            </a:r>
            <a:r>
              <a:rPr lang="en-US" dirty="0" err="1" smtClean="0"/>
              <a:t>i</a:t>
            </a:r>
            <a:r>
              <a:rPr lang="en-US" dirty="0" smtClean="0"/>
              <a:t> is 10\n"; </a:t>
            </a:r>
          </a:p>
          <a:p>
            <a:pPr>
              <a:buNone/>
            </a:pPr>
            <a:r>
              <a:rPr lang="en-US" dirty="0" smtClean="0"/>
              <a:t>} </a:t>
            </a:r>
          </a:p>
          <a:p>
            <a:pPr>
              <a:buNone/>
            </a:pPr>
            <a:endParaRPr lang="en-US" dirty="0" smtClean="0"/>
          </a:p>
          <a:p>
            <a:pPr>
              <a:buNone/>
            </a:pPr>
            <a:r>
              <a:rPr lang="en-US" dirty="0" err="1" smtClean="0"/>
              <a:t>elsif</a:t>
            </a:r>
            <a:r>
              <a:rPr lang="en-US" dirty="0" smtClean="0"/>
              <a:t>($</a:t>
            </a:r>
            <a:r>
              <a:rPr lang="en-US" dirty="0" err="1" smtClean="0"/>
              <a:t>i</a:t>
            </a:r>
            <a:r>
              <a:rPr lang="en-US" dirty="0" smtClean="0"/>
              <a:t> == 15) </a:t>
            </a:r>
          </a:p>
          <a:p>
            <a:pPr>
              <a:buNone/>
            </a:pPr>
            <a:r>
              <a:rPr lang="en-US" dirty="0" smtClean="0"/>
              <a:t>{ </a:t>
            </a:r>
          </a:p>
          <a:p>
            <a:pPr>
              <a:buNone/>
            </a:pPr>
            <a:r>
              <a:rPr lang="en-US" dirty="0" smtClean="0"/>
              <a:t>	</a:t>
            </a:r>
            <a:r>
              <a:rPr lang="en-US" dirty="0" err="1" smtClean="0"/>
              <a:t>printf</a:t>
            </a:r>
            <a:r>
              <a:rPr lang="en-US" dirty="0" smtClean="0"/>
              <a:t> "</a:t>
            </a:r>
            <a:r>
              <a:rPr lang="en-US" dirty="0" err="1" smtClean="0"/>
              <a:t>i</a:t>
            </a:r>
            <a:r>
              <a:rPr lang="en-US" dirty="0" smtClean="0"/>
              <a:t> is 15\n"; </a:t>
            </a:r>
          </a:p>
          <a:p>
            <a:pPr>
              <a:buNone/>
            </a:pPr>
            <a:r>
              <a:rPr lang="en-US" dirty="0" smtClean="0"/>
              <a:t>} </a:t>
            </a:r>
          </a:p>
          <a:p>
            <a:pPr>
              <a:buNone/>
            </a:pPr>
            <a:endParaRPr lang="en-US" dirty="0" smtClean="0"/>
          </a:p>
          <a:p>
            <a:pPr>
              <a:buNone/>
            </a:pPr>
            <a:r>
              <a:rPr lang="en-US" dirty="0" err="1" smtClean="0"/>
              <a:t>elsif</a:t>
            </a:r>
            <a:r>
              <a:rPr lang="en-US" dirty="0" smtClean="0"/>
              <a:t>($</a:t>
            </a:r>
            <a:r>
              <a:rPr lang="en-US" dirty="0" err="1" smtClean="0"/>
              <a:t>i</a:t>
            </a:r>
            <a:r>
              <a:rPr lang="en-US" dirty="0" smtClean="0"/>
              <a:t> == 20) </a:t>
            </a:r>
          </a:p>
          <a:p>
            <a:pPr>
              <a:buNone/>
            </a:pPr>
            <a:r>
              <a:rPr lang="en-US" dirty="0" smtClean="0"/>
              <a:t>{ </a:t>
            </a:r>
          </a:p>
          <a:p>
            <a:pPr>
              <a:buNone/>
            </a:pPr>
            <a:r>
              <a:rPr lang="en-US" dirty="0" smtClean="0"/>
              <a:t>	</a:t>
            </a:r>
            <a:r>
              <a:rPr lang="en-US" dirty="0" err="1" smtClean="0"/>
              <a:t>printf</a:t>
            </a:r>
            <a:r>
              <a:rPr lang="en-US" dirty="0" smtClean="0"/>
              <a:t> "</a:t>
            </a:r>
            <a:r>
              <a:rPr lang="en-US" dirty="0" err="1" smtClean="0"/>
              <a:t>i</a:t>
            </a:r>
            <a:r>
              <a:rPr lang="en-US" dirty="0" smtClean="0"/>
              <a:t> is 20\n"; </a:t>
            </a:r>
          </a:p>
          <a:p>
            <a:pPr>
              <a:buNone/>
            </a:pPr>
            <a:r>
              <a:rPr lang="en-US" dirty="0" smtClean="0"/>
              <a:t>} </a:t>
            </a:r>
          </a:p>
          <a:p>
            <a:pPr>
              <a:buNone/>
            </a:pPr>
            <a:endParaRPr lang="en-US" dirty="0" smtClean="0"/>
          </a:p>
          <a:p>
            <a:pPr>
              <a:buNone/>
            </a:pPr>
            <a:r>
              <a:rPr lang="en-US" dirty="0" smtClean="0"/>
              <a:t>else</a:t>
            </a:r>
          </a:p>
          <a:p>
            <a:pPr>
              <a:buNone/>
            </a:pPr>
            <a:r>
              <a:rPr lang="en-US" dirty="0" smtClean="0"/>
              <a:t>{ </a:t>
            </a:r>
          </a:p>
          <a:p>
            <a:pPr>
              <a:buNone/>
            </a:pPr>
            <a:r>
              <a:rPr lang="en-US" dirty="0" smtClean="0"/>
              <a:t>	</a:t>
            </a:r>
            <a:r>
              <a:rPr lang="en-US" dirty="0" err="1" smtClean="0"/>
              <a:t>printf</a:t>
            </a:r>
            <a:r>
              <a:rPr lang="en-US" dirty="0" smtClean="0"/>
              <a:t> "</a:t>
            </a:r>
            <a:r>
              <a:rPr lang="en-US" dirty="0" err="1" smtClean="0"/>
              <a:t>i</a:t>
            </a:r>
            <a:r>
              <a:rPr lang="en-US" dirty="0" smtClean="0"/>
              <a:t> is not present\n"; </a:t>
            </a:r>
          </a:p>
          <a:p>
            <a:pPr>
              <a:buNone/>
            </a:pPr>
            <a:r>
              <a:rPr lang="en-US" dirty="0" smtClean="0"/>
              <a:t>} </a:t>
            </a:r>
          </a:p>
          <a:p>
            <a:pPr>
              <a:buNone/>
            </a:pPr>
            <a:r>
              <a:rPr lang="en-US" dirty="0" smtClean="0"/>
              <a:t>Output:	</a:t>
            </a:r>
            <a:r>
              <a:rPr lang="en-US" dirty="0" err="1" smtClean="0"/>
              <a:t>i</a:t>
            </a:r>
            <a:r>
              <a:rPr lang="en-US" dirty="0" smtClean="0"/>
              <a:t> is 20</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lnSpcReduction="10000"/>
          </a:bodyPr>
          <a:lstStyle/>
          <a:p>
            <a:pPr fontAlgn="base"/>
            <a:r>
              <a:rPr lang="en-IN" dirty="0" smtClean="0"/>
              <a:t>unless statement:</a:t>
            </a:r>
            <a:r>
              <a:rPr lang="en-IN" b="1" dirty="0" smtClean="0"/>
              <a:t> </a:t>
            </a:r>
            <a:r>
              <a:rPr lang="en-IN" dirty="0" smtClean="0"/>
              <a:t>In this case if the condition is false then the statements will execute. The number 0, the empty string “”, character ‘0’, the empty list (), and </a:t>
            </a:r>
            <a:r>
              <a:rPr lang="en-IN" dirty="0" err="1" smtClean="0"/>
              <a:t>undef</a:t>
            </a:r>
            <a:r>
              <a:rPr lang="en-IN" dirty="0" smtClean="0"/>
              <a:t> are all false in a </a:t>
            </a:r>
            <a:r>
              <a:rPr lang="en-IN" dirty="0" err="1" smtClean="0"/>
              <a:t>boolean</a:t>
            </a:r>
            <a:r>
              <a:rPr lang="en-IN" dirty="0" smtClean="0"/>
              <a:t> context and all other values are true.</a:t>
            </a:r>
          </a:p>
          <a:p>
            <a:pPr>
              <a:buNone/>
            </a:pPr>
            <a:r>
              <a:rPr lang="en-IN" dirty="0" smtClean="0"/>
              <a:t>	</a:t>
            </a:r>
          </a:p>
          <a:p>
            <a:pPr>
              <a:buNone/>
            </a:pPr>
            <a:r>
              <a:rPr lang="en-IN" dirty="0" smtClean="0"/>
              <a:t>	$a = 10; </a:t>
            </a:r>
          </a:p>
          <a:p>
            <a:pPr>
              <a:buNone/>
            </a:pPr>
            <a:r>
              <a:rPr lang="en-IN" dirty="0" smtClean="0"/>
              <a:t>	unless($a != 10) </a:t>
            </a:r>
          </a:p>
          <a:p>
            <a:pPr>
              <a:buNone/>
            </a:pPr>
            <a:r>
              <a:rPr lang="en-IN" dirty="0" smtClean="0"/>
              <a:t>	{ </a:t>
            </a:r>
          </a:p>
          <a:p>
            <a:pPr>
              <a:buNone/>
            </a:pPr>
            <a:r>
              <a:rPr lang="en-IN" dirty="0" smtClean="0"/>
              <a:t>		# if condition is false then </a:t>
            </a:r>
          </a:p>
          <a:p>
            <a:pPr>
              <a:buNone/>
            </a:pPr>
            <a:r>
              <a:rPr lang="en-IN" dirty="0" smtClean="0"/>
              <a:t>		# print the following </a:t>
            </a:r>
          </a:p>
          <a:p>
            <a:pPr>
              <a:buNone/>
            </a:pPr>
            <a:r>
              <a:rPr lang="en-IN" dirty="0" smtClean="0"/>
              <a:t>		</a:t>
            </a:r>
            <a:r>
              <a:rPr lang="en-IN" dirty="0" err="1" smtClean="0"/>
              <a:t>printf</a:t>
            </a:r>
            <a:r>
              <a:rPr lang="en-IN" dirty="0" smtClean="0"/>
              <a:t> "a is not equal to 10\n"; </a:t>
            </a:r>
          </a:p>
          <a:p>
            <a:pPr>
              <a:buNone/>
            </a:pPr>
            <a:r>
              <a:rPr lang="en-IN" dirty="0" smtClean="0"/>
              <a:t>	} </a:t>
            </a:r>
          </a:p>
          <a:p>
            <a:pPr>
              <a:buNone/>
            </a:pPr>
            <a:r>
              <a:rPr lang="en-IN" dirty="0" smtClean="0"/>
              <a:t>Output:	a is not equal to 10</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96000"/>
          </a:xfrm>
        </p:spPr>
        <p:txBody>
          <a:bodyPr>
            <a:normAutofit fontScale="77500" lnSpcReduction="20000"/>
          </a:bodyPr>
          <a:lstStyle/>
          <a:p>
            <a:pPr fontAlgn="base"/>
            <a:r>
              <a:rPr lang="en-IN" dirty="0" smtClean="0"/>
              <a:t>Unless-else Statement : Unless statement can be followed by an optional else statement, which executes when the </a:t>
            </a:r>
            <a:r>
              <a:rPr lang="en-IN" dirty="0" err="1" smtClean="0"/>
              <a:t>boolean</a:t>
            </a:r>
            <a:r>
              <a:rPr lang="en-IN" dirty="0" smtClean="0"/>
              <a:t> expression is true.</a:t>
            </a:r>
          </a:p>
          <a:p>
            <a:pPr>
              <a:buNone/>
            </a:pPr>
            <a:r>
              <a:rPr lang="en-US" dirty="0" smtClean="0"/>
              <a:t>	</a:t>
            </a:r>
            <a:r>
              <a:rPr lang="en-IN" dirty="0" smtClean="0"/>
              <a:t># Perl program to illustrate </a:t>
            </a:r>
          </a:p>
          <a:p>
            <a:pPr>
              <a:buNone/>
            </a:pPr>
            <a:endParaRPr lang="en-IN" dirty="0" smtClean="0"/>
          </a:p>
          <a:p>
            <a:pPr>
              <a:buNone/>
            </a:pPr>
            <a:r>
              <a:rPr lang="en-IN" dirty="0" smtClean="0"/>
              <a:t>$a = 10; </a:t>
            </a:r>
          </a:p>
          <a:p>
            <a:pPr>
              <a:buNone/>
            </a:pPr>
            <a:r>
              <a:rPr lang="en-IN" dirty="0" smtClean="0"/>
              <a:t>unless($a == 10) </a:t>
            </a:r>
          </a:p>
          <a:p>
            <a:pPr>
              <a:buNone/>
            </a:pPr>
            <a:r>
              <a:rPr lang="en-IN" dirty="0" smtClean="0"/>
              <a:t>{ </a:t>
            </a:r>
          </a:p>
          <a:p>
            <a:pPr>
              <a:buNone/>
            </a:pPr>
            <a:r>
              <a:rPr lang="en-IN" dirty="0" smtClean="0"/>
              <a:t>	# if condition is false then </a:t>
            </a:r>
          </a:p>
          <a:p>
            <a:pPr>
              <a:buNone/>
            </a:pPr>
            <a:r>
              <a:rPr lang="en-IN" dirty="0" smtClean="0"/>
              <a:t>	# print the following </a:t>
            </a:r>
          </a:p>
          <a:p>
            <a:pPr>
              <a:buNone/>
            </a:pPr>
            <a:r>
              <a:rPr lang="en-IN" dirty="0" smtClean="0"/>
              <a:t>	</a:t>
            </a:r>
            <a:r>
              <a:rPr lang="en-IN" dirty="0" err="1" smtClean="0"/>
              <a:t>printf</a:t>
            </a:r>
            <a:r>
              <a:rPr lang="en-IN" dirty="0" smtClean="0"/>
              <a:t> "a is not equal to 10\n"; </a:t>
            </a:r>
          </a:p>
          <a:p>
            <a:pPr>
              <a:buNone/>
            </a:pPr>
            <a:r>
              <a:rPr lang="en-IN" dirty="0" smtClean="0"/>
              <a:t>} </a:t>
            </a:r>
          </a:p>
          <a:p>
            <a:pPr>
              <a:buNone/>
            </a:pPr>
            <a:r>
              <a:rPr lang="en-IN" dirty="0" smtClean="0"/>
              <a:t>else</a:t>
            </a:r>
          </a:p>
          <a:p>
            <a:pPr>
              <a:buNone/>
            </a:pPr>
            <a:r>
              <a:rPr lang="en-IN" dirty="0" smtClean="0"/>
              <a:t>{ </a:t>
            </a:r>
          </a:p>
          <a:p>
            <a:pPr>
              <a:buNone/>
            </a:pPr>
            <a:r>
              <a:rPr lang="en-IN" dirty="0" smtClean="0"/>
              <a:t>	# if condition is true then </a:t>
            </a:r>
          </a:p>
          <a:p>
            <a:pPr>
              <a:buNone/>
            </a:pPr>
            <a:r>
              <a:rPr lang="en-IN" dirty="0" smtClean="0"/>
              <a:t>	# print the following </a:t>
            </a:r>
          </a:p>
          <a:p>
            <a:pPr>
              <a:buNone/>
            </a:pPr>
            <a:r>
              <a:rPr lang="en-IN" dirty="0" smtClean="0"/>
              <a:t>	</a:t>
            </a:r>
            <a:r>
              <a:rPr lang="en-IN" dirty="0" err="1" smtClean="0"/>
              <a:t>printf</a:t>
            </a:r>
            <a:r>
              <a:rPr lang="en-IN" dirty="0" smtClean="0"/>
              <a:t> "a is equal to 10\n"; </a:t>
            </a:r>
          </a:p>
          <a:p>
            <a:pPr>
              <a:buNone/>
            </a:pPr>
            <a:r>
              <a:rPr lang="en-IN" dirty="0" smtClean="0"/>
              <a:t>} </a:t>
            </a:r>
          </a:p>
          <a:p>
            <a:pPr>
              <a:buNone/>
            </a:pPr>
            <a:r>
              <a:rPr lang="en-IN" dirty="0" smtClean="0"/>
              <a:t>Output: a is equal to 10</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fontAlgn="base"/>
            <a:r>
              <a:rPr lang="en-IN" dirty="0" smtClean="0"/>
              <a:t>Unless – </a:t>
            </a:r>
            <a:r>
              <a:rPr lang="en-IN" dirty="0" err="1" smtClean="0"/>
              <a:t>elsif</a:t>
            </a:r>
            <a:r>
              <a:rPr lang="en-IN" dirty="0" smtClean="0"/>
              <a:t> </a:t>
            </a:r>
            <a:r>
              <a:rPr lang="en-IN" dirty="0" err="1" smtClean="0"/>
              <a:t>Statement:Unless</a:t>
            </a:r>
            <a:r>
              <a:rPr lang="en-IN" dirty="0" smtClean="0"/>
              <a:t> statement can be followed by an optional </a:t>
            </a:r>
            <a:r>
              <a:rPr lang="en-IN" dirty="0" err="1" smtClean="0"/>
              <a:t>elsif</a:t>
            </a:r>
            <a:r>
              <a:rPr lang="en-IN" dirty="0" smtClean="0"/>
              <a:t>…else statement, which is very useful to test the various conditions using single unless…</a:t>
            </a:r>
            <a:r>
              <a:rPr lang="en-IN" dirty="0" err="1" smtClean="0"/>
              <a:t>elsif</a:t>
            </a:r>
            <a:r>
              <a:rPr lang="en-IN" dirty="0" smtClean="0"/>
              <a:t> statement.</a:t>
            </a:r>
          </a:p>
          <a:p>
            <a:pPr fontAlgn="base"/>
            <a:endParaRPr lang="en-IN"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943600"/>
          </a:xfrm>
        </p:spPr>
        <p:txBody>
          <a:bodyPr>
            <a:normAutofit fontScale="77500" lnSpcReduction="20000"/>
          </a:bodyPr>
          <a:lstStyle/>
          <a:p>
            <a:pPr>
              <a:buNone/>
            </a:pPr>
            <a:r>
              <a:rPr lang="en-IN" dirty="0" smtClean="0"/>
              <a:t>$a = 50; </a:t>
            </a:r>
          </a:p>
          <a:p>
            <a:pPr>
              <a:buNone/>
            </a:pPr>
            <a:endParaRPr lang="en-IN" dirty="0" smtClean="0"/>
          </a:p>
          <a:p>
            <a:pPr>
              <a:buNone/>
            </a:pPr>
            <a:r>
              <a:rPr lang="en-IN" dirty="0" smtClean="0"/>
              <a:t>unless($a == 60) </a:t>
            </a:r>
          </a:p>
          <a:p>
            <a:pPr>
              <a:buNone/>
            </a:pPr>
            <a:r>
              <a:rPr lang="en-IN" dirty="0" smtClean="0"/>
              <a:t>{ </a:t>
            </a:r>
          </a:p>
          <a:p>
            <a:pPr>
              <a:buNone/>
            </a:pPr>
            <a:r>
              <a:rPr lang="en-IN" dirty="0" smtClean="0"/>
              <a:t># if condition is false </a:t>
            </a:r>
          </a:p>
          <a:p>
            <a:pPr>
              <a:buNone/>
            </a:pPr>
            <a:r>
              <a:rPr lang="en-IN" dirty="0" err="1" smtClean="0"/>
              <a:t>printf</a:t>
            </a:r>
            <a:r>
              <a:rPr lang="en-IN" dirty="0" smtClean="0"/>
              <a:t> "a is not </a:t>
            </a:r>
            <a:r>
              <a:rPr lang="en-IN" dirty="0" err="1" smtClean="0"/>
              <a:t>euqal</a:t>
            </a:r>
            <a:r>
              <a:rPr lang="en-IN" dirty="0" smtClean="0"/>
              <a:t> to 60\n"; </a:t>
            </a:r>
          </a:p>
          <a:p>
            <a:pPr>
              <a:buNone/>
            </a:pPr>
            <a:r>
              <a:rPr lang="en-IN" dirty="0" smtClean="0"/>
              <a:t>} </a:t>
            </a:r>
          </a:p>
          <a:p>
            <a:pPr>
              <a:buNone/>
            </a:pPr>
            <a:r>
              <a:rPr lang="en-IN" dirty="0" err="1" smtClean="0"/>
              <a:t>elsif</a:t>
            </a:r>
            <a:r>
              <a:rPr lang="en-IN" dirty="0" smtClean="0"/>
              <a:t>($a == 60) </a:t>
            </a:r>
          </a:p>
          <a:p>
            <a:pPr>
              <a:buNone/>
            </a:pPr>
            <a:r>
              <a:rPr lang="en-IN" dirty="0" smtClean="0"/>
              <a:t>{ 	</a:t>
            </a:r>
          </a:p>
          <a:p>
            <a:pPr>
              <a:buNone/>
            </a:pPr>
            <a:r>
              <a:rPr lang="en-IN" dirty="0" smtClean="0"/>
              <a:t># if condition is true </a:t>
            </a:r>
          </a:p>
          <a:p>
            <a:pPr>
              <a:buNone/>
            </a:pPr>
            <a:r>
              <a:rPr lang="en-IN" dirty="0" err="1" smtClean="0"/>
              <a:t>printf</a:t>
            </a:r>
            <a:r>
              <a:rPr lang="en-IN" dirty="0" smtClean="0"/>
              <a:t> "a is equal to 60\n"; </a:t>
            </a:r>
          </a:p>
          <a:p>
            <a:pPr>
              <a:buNone/>
            </a:pPr>
            <a:r>
              <a:rPr lang="en-IN" dirty="0" smtClean="0"/>
              <a:t>} </a:t>
            </a:r>
          </a:p>
          <a:p>
            <a:pPr>
              <a:buNone/>
            </a:pPr>
            <a:r>
              <a:rPr lang="en-IN" dirty="0" smtClean="0"/>
              <a:t>else</a:t>
            </a:r>
          </a:p>
          <a:p>
            <a:pPr>
              <a:buNone/>
            </a:pPr>
            <a:r>
              <a:rPr lang="en-IN" dirty="0" smtClean="0"/>
              <a:t>{ </a:t>
            </a:r>
          </a:p>
          <a:p>
            <a:pPr>
              <a:buNone/>
            </a:pPr>
            <a:r>
              <a:rPr lang="en-IN" dirty="0" smtClean="0"/>
              <a:t># if none of the condition matches </a:t>
            </a:r>
          </a:p>
          <a:p>
            <a:pPr>
              <a:buNone/>
            </a:pPr>
            <a:r>
              <a:rPr lang="en-IN" dirty="0" err="1" smtClean="0"/>
              <a:t>printf</a:t>
            </a:r>
            <a:r>
              <a:rPr lang="en-IN" dirty="0" smtClean="0"/>
              <a:t> "The value of a is $a\n"; </a:t>
            </a:r>
          </a:p>
          <a:p>
            <a:pPr>
              <a:buNone/>
            </a:pPr>
            <a:r>
              <a:rPr lang="en-IN" dirty="0" smtClean="0"/>
              <a:t>} </a:t>
            </a:r>
          </a:p>
          <a:p>
            <a:pPr>
              <a:buNone/>
            </a:pPr>
            <a:r>
              <a:rPr lang="en-US" dirty="0" smtClean="0"/>
              <a:t>Output: 	</a:t>
            </a:r>
            <a:r>
              <a:rPr lang="en-IN" dirty="0" smtClean="0"/>
              <a:t>a is not equal to 60</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sz="quarter" idx="1"/>
          </p:nvPr>
        </p:nvSpPr>
        <p:spPr/>
        <p:txBody>
          <a:bodyPr/>
          <a:lstStyle/>
          <a:p>
            <a:r>
              <a:rPr lang="en-IN" dirty="0" smtClean="0"/>
              <a:t>for loop</a:t>
            </a:r>
          </a:p>
          <a:p>
            <a:r>
              <a:rPr lang="en-IN" dirty="0" err="1" smtClean="0"/>
              <a:t>foreach</a:t>
            </a:r>
            <a:r>
              <a:rPr lang="en-IN" dirty="0" smtClean="0"/>
              <a:t> loop</a:t>
            </a:r>
          </a:p>
          <a:p>
            <a:r>
              <a:rPr lang="en-IN" dirty="0" smtClean="0"/>
              <a:t>while loop</a:t>
            </a:r>
          </a:p>
          <a:p>
            <a:r>
              <a:rPr lang="en-IN" dirty="0" smtClean="0"/>
              <a:t>do…. while loop</a:t>
            </a:r>
          </a:p>
          <a:p>
            <a:r>
              <a:rPr lang="en-IN" dirty="0" smtClean="0"/>
              <a:t>until loop</a:t>
            </a:r>
          </a:p>
          <a:p>
            <a:r>
              <a:rPr lang="en-IN" dirty="0" smtClean="0"/>
              <a:t>Nested loops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92500" lnSpcReduction="10000"/>
          </a:bodyPr>
          <a:lstStyle/>
          <a:p>
            <a:r>
              <a:rPr lang="en-US" dirty="0" smtClean="0"/>
              <a:t>For loop: </a:t>
            </a:r>
            <a:r>
              <a:rPr lang="en-IN" dirty="0" smtClean="0"/>
              <a:t>provides a concise way of writing the loop structure. Unlike a while loop, a for statement consumes the initialization, condition and increment/decrement in one line thereby providing a shorter, easy to debug structure of looping.</a:t>
            </a:r>
          </a:p>
          <a:p>
            <a:pPr>
              <a:buNone/>
            </a:pPr>
            <a:r>
              <a:rPr lang="en-IN" dirty="0" smtClean="0"/>
              <a:t>	</a:t>
            </a:r>
          </a:p>
          <a:p>
            <a:pPr>
              <a:buNone/>
            </a:pPr>
            <a:r>
              <a:rPr lang="en-IN" dirty="0" smtClean="0"/>
              <a:t># for loop </a:t>
            </a:r>
          </a:p>
          <a:p>
            <a:pPr>
              <a:buNone/>
            </a:pPr>
            <a:r>
              <a:rPr lang="en-IN" dirty="0" smtClean="0"/>
              <a:t>for ($count = 1 ; $count &lt;= 3 ; $count++) </a:t>
            </a:r>
          </a:p>
          <a:p>
            <a:pPr>
              <a:buNone/>
            </a:pPr>
            <a:r>
              <a:rPr lang="en-IN" dirty="0" smtClean="0"/>
              <a:t>{ </a:t>
            </a:r>
          </a:p>
          <a:p>
            <a:pPr>
              <a:buNone/>
            </a:pPr>
            <a:r>
              <a:rPr lang="en-IN" dirty="0" smtClean="0"/>
              <a:t>	print "</a:t>
            </a:r>
            <a:r>
              <a:rPr lang="en-IN" dirty="0" err="1" smtClean="0"/>
              <a:t>GeeksForGeeks</a:t>
            </a:r>
            <a:r>
              <a:rPr lang="en-IN" dirty="0" smtClean="0"/>
              <a:t>\n"</a:t>
            </a:r>
          </a:p>
          <a:p>
            <a:pPr>
              <a:buNone/>
            </a:pPr>
            <a:r>
              <a:rPr lang="en-IN" dirty="0" smtClean="0"/>
              <a:t>} </a:t>
            </a:r>
          </a:p>
          <a:p>
            <a:pPr>
              <a:buNone/>
            </a:pPr>
            <a:r>
              <a:rPr lang="en-IN" dirty="0" smtClean="0"/>
              <a:t>Output:</a:t>
            </a:r>
          </a:p>
          <a:p>
            <a:pPr>
              <a:buNone/>
            </a:pPr>
            <a:r>
              <a:rPr lang="en-IN" dirty="0" err="1" smtClean="0"/>
              <a:t>GeeksForGeeks</a:t>
            </a:r>
            <a:endParaRPr lang="en-IN" dirty="0" smtClean="0"/>
          </a:p>
          <a:p>
            <a:pPr>
              <a:buNone/>
            </a:pPr>
            <a:r>
              <a:rPr lang="en-IN" dirty="0" err="1" smtClean="0"/>
              <a:t>GeeksForGeeks</a:t>
            </a:r>
            <a:endParaRPr lang="en-IN" dirty="0" smtClean="0"/>
          </a:p>
          <a:p>
            <a:pPr>
              <a:buNone/>
            </a:pPr>
            <a:r>
              <a:rPr lang="en-IN" dirty="0" err="1" smtClean="0"/>
              <a:t>GeeksForGeeks</a:t>
            </a:r>
            <a:endParaRPr lang="en-IN"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Perl file naming convention</a:t>
            </a:r>
            <a:endParaRPr lang="en-US" dirty="0" smtClean="0"/>
          </a:p>
        </p:txBody>
      </p:sp>
      <p:sp>
        <p:nvSpPr>
          <p:cNvPr id="3" name="Content Placeholder 2"/>
          <p:cNvSpPr>
            <a:spLocks noGrp="1"/>
          </p:cNvSpPr>
          <p:nvPr>
            <p:ph sz="quarter" idx="1"/>
          </p:nvPr>
        </p:nvSpPr>
        <p:spPr/>
        <p:txBody>
          <a:bodyPr/>
          <a:lstStyle/>
          <a:p>
            <a:pPr>
              <a:buClr>
                <a:srgbClr val="B71E42"/>
              </a:buClr>
            </a:pPr>
            <a:r>
              <a:rPr lang="en-IN" dirty="0" smtClean="0"/>
              <a:t>Perl file name can contain numbers, symbols, letters and underscore (_), however spaces are not allowed in the file name. for e.g. hello_world.pl is a valid file name but hello world.pl is an invalid file name.</a:t>
            </a:r>
          </a:p>
          <a:p>
            <a:pPr>
              <a:buClr>
                <a:srgbClr val="B71E42"/>
              </a:buClr>
            </a:pPr>
            <a:r>
              <a:rPr lang="en-IN" dirty="0" smtClean="0"/>
              <a:t>Perl file can be saved with .pl or .PL extension.</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92500" lnSpcReduction="10000"/>
          </a:bodyPr>
          <a:lstStyle/>
          <a:p>
            <a:r>
              <a:rPr lang="en-US" dirty="0" err="1" smtClean="0"/>
              <a:t>Foreach</a:t>
            </a:r>
            <a:r>
              <a:rPr lang="en-US" dirty="0" smtClean="0"/>
              <a:t> loop:  </a:t>
            </a:r>
            <a:r>
              <a:rPr lang="en-IN" dirty="0" smtClean="0"/>
              <a:t>A </a:t>
            </a:r>
            <a:r>
              <a:rPr lang="en-IN" dirty="0" err="1" smtClean="0"/>
              <a:t>foreach</a:t>
            </a:r>
            <a:r>
              <a:rPr lang="en-IN" dirty="0" smtClean="0"/>
              <a:t> loop is used to iterate over a list and the variable holds the value of the elements of the list one at a time. It is majorly used when we have a set of data in a list and we want to iterate over the elements of the list instead of iterating over its range.</a:t>
            </a:r>
          </a:p>
          <a:p>
            <a:pPr>
              <a:buNone/>
            </a:pPr>
            <a:endParaRPr lang="en-IN" dirty="0" smtClean="0"/>
          </a:p>
          <a:p>
            <a:pPr>
              <a:buNone/>
            </a:pPr>
            <a:r>
              <a:rPr lang="en-IN" dirty="0" smtClean="0"/>
              <a:t># Array </a:t>
            </a:r>
          </a:p>
          <a:p>
            <a:pPr>
              <a:buNone/>
            </a:pPr>
            <a:r>
              <a:rPr lang="en-IN" dirty="0" smtClean="0"/>
              <a:t>@data = ('GEEKS', 'FOR', 'GEEKS'); </a:t>
            </a:r>
          </a:p>
          <a:p>
            <a:pPr>
              <a:buNone/>
            </a:pPr>
            <a:r>
              <a:rPr lang="en-IN" dirty="0" smtClean="0"/>
              <a:t># </a:t>
            </a:r>
            <a:r>
              <a:rPr lang="en-IN" dirty="0" err="1" smtClean="0"/>
              <a:t>foreach</a:t>
            </a:r>
            <a:r>
              <a:rPr lang="en-IN" dirty="0" smtClean="0"/>
              <a:t> loop </a:t>
            </a:r>
          </a:p>
          <a:p>
            <a:pPr>
              <a:buNone/>
            </a:pPr>
            <a:r>
              <a:rPr lang="en-IN" dirty="0" err="1" smtClean="0"/>
              <a:t>foreach</a:t>
            </a:r>
            <a:r>
              <a:rPr lang="en-IN" dirty="0" smtClean="0"/>
              <a:t> $word (@data) </a:t>
            </a:r>
          </a:p>
          <a:p>
            <a:pPr>
              <a:buNone/>
            </a:pPr>
            <a:r>
              <a:rPr lang="en-IN" dirty="0" smtClean="0"/>
              <a:t>{ </a:t>
            </a:r>
          </a:p>
          <a:p>
            <a:pPr>
              <a:buNone/>
            </a:pPr>
            <a:r>
              <a:rPr lang="en-IN" dirty="0" smtClean="0"/>
              <a:t>	print $word</a:t>
            </a:r>
          </a:p>
          <a:p>
            <a:pPr>
              <a:buNone/>
            </a:pPr>
            <a:r>
              <a:rPr lang="en-IN" dirty="0" smtClean="0"/>
              <a:t>} </a:t>
            </a:r>
          </a:p>
          <a:p>
            <a:pPr>
              <a:buNone/>
            </a:pPr>
            <a:r>
              <a:rPr lang="en-IN" dirty="0" smtClean="0"/>
              <a:t>Output:</a:t>
            </a:r>
          </a:p>
          <a:p>
            <a:pPr>
              <a:buNone/>
            </a:pPr>
            <a:r>
              <a:rPr lang="en-US" dirty="0" smtClean="0"/>
              <a:t>GEEKSFORGEEKS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85000" lnSpcReduction="20000"/>
          </a:bodyPr>
          <a:lstStyle/>
          <a:p>
            <a:pPr fontAlgn="base"/>
            <a:r>
              <a:rPr lang="en-US" dirty="0" smtClean="0"/>
              <a:t>While loop: </a:t>
            </a:r>
            <a:r>
              <a:rPr lang="en-IN" dirty="0" smtClean="0"/>
              <a:t>	A while loop generally takes an expression in parenthesis. If the expression is True then the code within the body of while loop is executed. A while loop is used when we don’t know the number of times we want the loop to be executed however we know the termination condition of the loop.</a:t>
            </a:r>
          </a:p>
          <a:p>
            <a:pPr>
              <a:buNone/>
            </a:pPr>
            <a:endParaRPr lang="en-IN" dirty="0" smtClean="0"/>
          </a:p>
          <a:p>
            <a:pPr>
              <a:buNone/>
            </a:pPr>
            <a:r>
              <a:rPr lang="en-IN" dirty="0" smtClean="0"/>
              <a:t>$count = 3; </a:t>
            </a:r>
          </a:p>
          <a:p>
            <a:pPr>
              <a:buNone/>
            </a:pPr>
            <a:r>
              <a:rPr lang="en-IN" dirty="0" smtClean="0"/>
              <a:t>while ($count &gt;= 0) </a:t>
            </a:r>
          </a:p>
          <a:p>
            <a:pPr>
              <a:buNone/>
            </a:pPr>
            <a:r>
              <a:rPr lang="en-IN" dirty="0" smtClean="0"/>
              <a:t>{ </a:t>
            </a:r>
          </a:p>
          <a:p>
            <a:pPr>
              <a:buNone/>
            </a:pPr>
            <a:r>
              <a:rPr lang="en-IN" dirty="0" smtClean="0"/>
              <a:t>	$count = $count - 1; </a:t>
            </a:r>
          </a:p>
          <a:p>
            <a:pPr>
              <a:buNone/>
            </a:pPr>
            <a:r>
              <a:rPr lang="en-IN" dirty="0" smtClean="0"/>
              <a:t>	print "</a:t>
            </a:r>
            <a:r>
              <a:rPr lang="en-IN" dirty="0" err="1" smtClean="0"/>
              <a:t>GeeksForGeeks</a:t>
            </a:r>
            <a:r>
              <a:rPr lang="en-IN" dirty="0" smtClean="0"/>
              <a:t>\n"; </a:t>
            </a:r>
          </a:p>
          <a:p>
            <a:pPr>
              <a:buNone/>
            </a:pPr>
            <a:r>
              <a:rPr lang="en-IN" dirty="0" smtClean="0"/>
              <a:t>} </a:t>
            </a:r>
          </a:p>
          <a:p>
            <a:pPr>
              <a:buNone/>
            </a:pPr>
            <a:r>
              <a:rPr lang="en-IN" dirty="0" smtClean="0"/>
              <a:t>Output:</a:t>
            </a:r>
          </a:p>
          <a:p>
            <a:pPr>
              <a:buNone/>
            </a:pPr>
            <a:r>
              <a:rPr lang="en-US" dirty="0" err="1" smtClean="0"/>
              <a:t>GeeksForGeeks</a:t>
            </a:r>
            <a:r>
              <a:rPr lang="en-US" dirty="0" smtClean="0"/>
              <a:t> </a:t>
            </a:r>
          </a:p>
          <a:p>
            <a:pPr>
              <a:buNone/>
            </a:pPr>
            <a:r>
              <a:rPr lang="en-US" dirty="0" err="1" smtClean="0"/>
              <a:t>GeeksForGeeks</a:t>
            </a:r>
            <a:r>
              <a:rPr lang="en-US" dirty="0" smtClean="0"/>
              <a:t> </a:t>
            </a:r>
          </a:p>
          <a:p>
            <a:pPr>
              <a:buNone/>
            </a:pPr>
            <a:r>
              <a:rPr lang="en-US" dirty="0" err="1" smtClean="0"/>
              <a:t>GeeksForGeeks</a:t>
            </a:r>
            <a:r>
              <a:rPr lang="en-US" dirty="0" smtClean="0"/>
              <a:t> </a:t>
            </a:r>
          </a:p>
          <a:p>
            <a:pPr>
              <a:buNone/>
            </a:pPr>
            <a:r>
              <a:rPr lang="en-US" dirty="0" err="1" smtClean="0"/>
              <a:t>GeeksForGeeks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92500" lnSpcReduction="20000"/>
          </a:bodyPr>
          <a:lstStyle/>
          <a:p>
            <a:pPr fontAlgn="base"/>
            <a:r>
              <a:rPr lang="en-IN" dirty="0" smtClean="0"/>
              <a:t>Infinite While Loop:  While loop can execute infinite times which means there is no terminating condition for this loop. In other words, we can say there are some conditions which always remain true, which causes while loop to execute infinite times or we can say it never terminates.</a:t>
            </a:r>
          </a:p>
          <a:p>
            <a:pPr>
              <a:buNone/>
            </a:pPr>
            <a:endParaRPr lang="en-IN" dirty="0" smtClean="0"/>
          </a:p>
          <a:p>
            <a:pPr>
              <a:buNone/>
            </a:pPr>
            <a:r>
              <a:rPr lang="en-IN" dirty="0" smtClean="0"/>
              <a:t># infinite while loop </a:t>
            </a:r>
          </a:p>
          <a:p>
            <a:pPr>
              <a:buNone/>
            </a:pPr>
            <a:r>
              <a:rPr lang="en-IN" dirty="0" smtClean="0"/>
              <a:t># containing condition 1 </a:t>
            </a:r>
          </a:p>
          <a:p>
            <a:pPr>
              <a:buNone/>
            </a:pPr>
            <a:r>
              <a:rPr lang="en-IN" dirty="0" smtClean="0"/>
              <a:t># which is always true </a:t>
            </a:r>
          </a:p>
          <a:p>
            <a:pPr>
              <a:buNone/>
            </a:pPr>
            <a:r>
              <a:rPr lang="en-IN" dirty="0" smtClean="0"/>
              <a:t>while(1) </a:t>
            </a:r>
          </a:p>
          <a:p>
            <a:pPr>
              <a:buNone/>
            </a:pPr>
            <a:r>
              <a:rPr lang="en-IN" dirty="0" smtClean="0"/>
              <a:t>{ </a:t>
            </a:r>
          </a:p>
          <a:p>
            <a:pPr>
              <a:buNone/>
            </a:pPr>
            <a:r>
              <a:rPr lang="en-IN" dirty="0" smtClean="0"/>
              <a:t>	print "Infinite While Loop\n"; </a:t>
            </a:r>
          </a:p>
          <a:p>
            <a:pPr>
              <a:buNone/>
            </a:pPr>
            <a:r>
              <a:rPr lang="en-IN" dirty="0" smtClean="0"/>
              <a:t>} </a:t>
            </a:r>
          </a:p>
          <a:p>
            <a:pPr>
              <a:buNone/>
            </a:pPr>
            <a:r>
              <a:rPr lang="en-IN" dirty="0" smtClean="0"/>
              <a:t>Output:</a:t>
            </a:r>
          </a:p>
          <a:p>
            <a:pPr>
              <a:buNone/>
            </a:pPr>
            <a:r>
              <a:rPr lang="en-US" dirty="0" smtClean="0"/>
              <a:t>Infinite While Loop (infinite times)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85000" lnSpcReduction="20000"/>
          </a:bodyPr>
          <a:lstStyle/>
          <a:p>
            <a:pPr fontAlgn="base"/>
            <a:r>
              <a:rPr lang="en-IN" dirty="0" smtClean="0"/>
              <a:t>do…. while loop: A do..while loop is almost same as a while loop. The only difference is that do..while loop runs at least one time. The condition is checked after the first execution. A do..while loop is used when we want the loop to run at least one time. It is also known as </a:t>
            </a:r>
            <a:r>
              <a:rPr lang="en-IN" b="1" dirty="0" smtClean="0"/>
              <a:t>exit controlled loop</a:t>
            </a:r>
            <a:r>
              <a:rPr lang="en-IN" dirty="0" smtClean="0"/>
              <a:t> as the condition is checked after executing the loop.</a:t>
            </a:r>
          </a:p>
          <a:p>
            <a:pPr>
              <a:buNone/>
            </a:pPr>
            <a:endParaRPr lang="en-IN" dirty="0" smtClean="0"/>
          </a:p>
          <a:p>
            <a:pPr>
              <a:buNone/>
            </a:pPr>
            <a:r>
              <a:rPr lang="en-IN" dirty="0" smtClean="0"/>
              <a:t>$a = 10; </a:t>
            </a:r>
          </a:p>
          <a:p>
            <a:pPr>
              <a:buNone/>
            </a:pPr>
            <a:endParaRPr lang="en-IN" dirty="0" smtClean="0"/>
          </a:p>
          <a:p>
            <a:pPr>
              <a:buNone/>
            </a:pPr>
            <a:r>
              <a:rPr lang="en-IN" dirty="0" smtClean="0"/>
              <a:t># do..While loop </a:t>
            </a:r>
          </a:p>
          <a:p>
            <a:pPr>
              <a:buNone/>
            </a:pPr>
            <a:r>
              <a:rPr lang="en-IN" dirty="0" smtClean="0"/>
              <a:t>do { </a:t>
            </a:r>
          </a:p>
          <a:p>
            <a:pPr>
              <a:buNone/>
            </a:pPr>
            <a:endParaRPr lang="en-IN" dirty="0" smtClean="0"/>
          </a:p>
          <a:p>
            <a:pPr>
              <a:buNone/>
            </a:pPr>
            <a:r>
              <a:rPr lang="en-IN" dirty="0" smtClean="0"/>
              <a:t>	print "$a "; </a:t>
            </a:r>
          </a:p>
          <a:p>
            <a:pPr>
              <a:buNone/>
            </a:pPr>
            <a:r>
              <a:rPr lang="en-IN" dirty="0" smtClean="0"/>
              <a:t>	$a = $a - 1; </a:t>
            </a:r>
          </a:p>
          <a:p>
            <a:pPr>
              <a:buNone/>
            </a:pPr>
            <a:r>
              <a:rPr lang="en-IN" dirty="0" smtClean="0"/>
              <a:t>} while ($a &gt; 0); </a:t>
            </a:r>
          </a:p>
          <a:p>
            <a:pPr>
              <a:buNone/>
            </a:pPr>
            <a:endParaRPr lang="en-IN" dirty="0" smtClean="0"/>
          </a:p>
          <a:p>
            <a:pPr>
              <a:buNone/>
            </a:pPr>
            <a:r>
              <a:rPr lang="en-IN" dirty="0" smtClean="0"/>
              <a:t>Output:</a:t>
            </a:r>
          </a:p>
          <a:p>
            <a:pPr>
              <a:buNone/>
            </a:pPr>
            <a:r>
              <a:rPr lang="en-US" dirty="0" smtClean="0"/>
              <a:t>10 9 8 7 6 5 4 3 2 1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lnSpcReduction="10000"/>
          </a:bodyPr>
          <a:lstStyle/>
          <a:p>
            <a:pPr fontAlgn="base"/>
            <a:r>
              <a:rPr lang="en-IN" dirty="0" smtClean="0"/>
              <a:t>until loop: It is the opposite of while loop. It takes a condition in the parenthesis and it only runs until the condition is false. Basically, it repeats an instruction or set of instruction until the condition is FALSE. </a:t>
            </a:r>
          </a:p>
          <a:p>
            <a:pPr>
              <a:buNone/>
            </a:pPr>
            <a:r>
              <a:rPr lang="en-IN" dirty="0" smtClean="0"/>
              <a:t>$a = 10; </a:t>
            </a:r>
          </a:p>
          <a:p>
            <a:pPr>
              <a:buNone/>
            </a:pPr>
            <a:endParaRPr lang="en-IN" dirty="0" smtClean="0"/>
          </a:p>
          <a:p>
            <a:pPr>
              <a:buNone/>
            </a:pPr>
            <a:r>
              <a:rPr lang="en-IN" dirty="0" smtClean="0"/>
              <a:t># until loop </a:t>
            </a:r>
          </a:p>
          <a:p>
            <a:pPr>
              <a:buNone/>
            </a:pPr>
            <a:r>
              <a:rPr lang="en-IN" dirty="0" smtClean="0"/>
              <a:t>until ($a &lt; 1) </a:t>
            </a:r>
          </a:p>
          <a:p>
            <a:pPr>
              <a:buNone/>
            </a:pPr>
            <a:r>
              <a:rPr lang="en-IN" dirty="0" smtClean="0"/>
              <a:t>{ </a:t>
            </a:r>
          </a:p>
          <a:p>
            <a:pPr>
              <a:buNone/>
            </a:pPr>
            <a:r>
              <a:rPr lang="en-IN" dirty="0" smtClean="0"/>
              <a:t>	print "$a "; </a:t>
            </a:r>
          </a:p>
          <a:p>
            <a:pPr>
              <a:buNone/>
            </a:pPr>
            <a:r>
              <a:rPr lang="en-IN" dirty="0" smtClean="0"/>
              <a:t>	$a = $a - 1; </a:t>
            </a:r>
          </a:p>
          <a:p>
            <a:pPr>
              <a:buNone/>
            </a:pPr>
            <a:r>
              <a:rPr lang="en-IN" dirty="0" smtClean="0"/>
              <a:t>} </a:t>
            </a:r>
          </a:p>
          <a:p>
            <a:pPr>
              <a:buNone/>
            </a:pPr>
            <a:r>
              <a:rPr lang="en-IN" dirty="0" smtClean="0"/>
              <a:t>Output:</a:t>
            </a:r>
            <a:r>
              <a:rPr lang="en-US" dirty="0" smtClean="0"/>
              <a:t>10 9 8 7 6 5 4 3 2 1</a:t>
            </a:r>
            <a:endParaRPr lang="en-IN"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85000" lnSpcReduction="20000"/>
          </a:bodyPr>
          <a:lstStyle/>
          <a:p>
            <a:pPr fontAlgn="base"/>
            <a:r>
              <a:rPr lang="en-IN" dirty="0" smtClean="0"/>
              <a:t>Nested Loops: A nested loop is a loop inside a loop. Nested loops are also supported by Perl Programming. And all above-discussed loops can be nested.</a:t>
            </a:r>
          </a:p>
          <a:p>
            <a:pPr>
              <a:buNone/>
            </a:pPr>
            <a:r>
              <a:rPr lang="en-IN" dirty="0" smtClean="0"/>
              <a:t>$a = 5; </a:t>
            </a:r>
          </a:p>
          <a:p>
            <a:pPr>
              <a:buNone/>
            </a:pPr>
            <a:r>
              <a:rPr lang="en-IN" dirty="0" smtClean="0"/>
              <a:t>$b = 0; </a:t>
            </a:r>
          </a:p>
          <a:p>
            <a:pPr>
              <a:buNone/>
            </a:pPr>
            <a:r>
              <a:rPr lang="en-IN" dirty="0" smtClean="0"/>
              <a:t>while ($a &lt; 7) </a:t>
            </a:r>
          </a:p>
          <a:p>
            <a:pPr>
              <a:buNone/>
            </a:pPr>
            <a:r>
              <a:rPr lang="en-IN" dirty="0" smtClean="0"/>
              <a:t>{ </a:t>
            </a:r>
          </a:p>
          <a:p>
            <a:pPr>
              <a:buNone/>
            </a:pPr>
            <a:r>
              <a:rPr lang="en-IN" dirty="0" smtClean="0"/>
              <a:t>	$b = 0; </a:t>
            </a:r>
          </a:p>
          <a:p>
            <a:pPr>
              <a:buNone/>
            </a:pPr>
            <a:r>
              <a:rPr lang="en-IN" dirty="0" smtClean="0"/>
              <a:t>	while ( $b &lt;7 ) </a:t>
            </a:r>
          </a:p>
          <a:p>
            <a:pPr>
              <a:buNone/>
            </a:pPr>
            <a:r>
              <a:rPr lang="en-IN" dirty="0" smtClean="0"/>
              <a:t>	{	 </a:t>
            </a:r>
          </a:p>
          <a:p>
            <a:pPr>
              <a:buNone/>
            </a:pPr>
            <a:r>
              <a:rPr lang="en-IN" dirty="0" smtClean="0"/>
              <a:t>		print "value of a = $a, b = $b\n"; </a:t>
            </a:r>
          </a:p>
          <a:p>
            <a:pPr>
              <a:buNone/>
            </a:pPr>
            <a:r>
              <a:rPr lang="en-IN" dirty="0" smtClean="0"/>
              <a:t>		$b = $b + 1; </a:t>
            </a:r>
          </a:p>
          <a:p>
            <a:pPr>
              <a:buNone/>
            </a:pPr>
            <a:r>
              <a:rPr lang="en-IN" dirty="0" smtClean="0"/>
              <a:t>	} 	</a:t>
            </a:r>
          </a:p>
          <a:p>
            <a:pPr>
              <a:buNone/>
            </a:pPr>
            <a:r>
              <a:rPr lang="en-IN" dirty="0" smtClean="0"/>
              <a:t>	$a = $a + 1; </a:t>
            </a:r>
          </a:p>
          <a:p>
            <a:pPr>
              <a:buNone/>
            </a:pPr>
            <a:r>
              <a:rPr lang="en-IN" dirty="0" smtClean="0"/>
              <a:t>	print "Value of a = $a\n\n"; </a:t>
            </a:r>
          </a:p>
          <a:p>
            <a:pPr>
              <a:buNone/>
            </a:pPr>
            <a:r>
              <a:rPr lang="en-IN" dirty="0" smtClean="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fontScale="85000" lnSpcReduction="20000"/>
          </a:bodyPr>
          <a:lstStyle/>
          <a:p>
            <a:pPr>
              <a:buNone/>
            </a:pPr>
            <a:r>
              <a:rPr lang="en-US" dirty="0" smtClean="0"/>
              <a:t>Output:</a:t>
            </a:r>
          </a:p>
          <a:p>
            <a:pPr>
              <a:buNone/>
            </a:pPr>
            <a:r>
              <a:rPr lang="en-IN" dirty="0" smtClean="0"/>
              <a:t>value of a = 5, b = 0 </a:t>
            </a:r>
          </a:p>
          <a:p>
            <a:pPr>
              <a:buNone/>
            </a:pPr>
            <a:r>
              <a:rPr lang="en-IN" dirty="0" smtClean="0"/>
              <a:t>value of a = 5, b = 1 </a:t>
            </a:r>
          </a:p>
          <a:p>
            <a:pPr>
              <a:buNone/>
            </a:pPr>
            <a:r>
              <a:rPr lang="en-IN" dirty="0" smtClean="0"/>
              <a:t>value of a = 5, b = 2 </a:t>
            </a:r>
          </a:p>
          <a:p>
            <a:pPr>
              <a:buNone/>
            </a:pPr>
            <a:r>
              <a:rPr lang="en-IN" dirty="0" smtClean="0"/>
              <a:t>value of a = 5, b = 3 </a:t>
            </a:r>
          </a:p>
          <a:p>
            <a:pPr>
              <a:buNone/>
            </a:pPr>
            <a:r>
              <a:rPr lang="en-IN" dirty="0" smtClean="0"/>
              <a:t>value of a = 5, b = 4 </a:t>
            </a:r>
          </a:p>
          <a:p>
            <a:pPr>
              <a:buNone/>
            </a:pPr>
            <a:r>
              <a:rPr lang="en-IN" dirty="0" smtClean="0"/>
              <a:t>value of a = 5, b = 5 </a:t>
            </a:r>
          </a:p>
          <a:p>
            <a:pPr>
              <a:buNone/>
            </a:pPr>
            <a:r>
              <a:rPr lang="en-IN" dirty="0" smtClean="0"/>
              <a:t>value of a = 5, b = 6 </a:t>
            </a:r>
          </a:p>
          <a:p>
            <a:pPr>
              <a:buNone/>
            </a:pPr>
            <a:r>
              <a:rPr lang="en-IN" dirty="0" smtClean="0"/>
              <a:t>Value of a = 6 </a:t>
            </a:r>
          </a:p>
          <a:p>
            <a:pPr>
              <a:buNone/>
            </a:pPr>
            <a:r>
              <a:rPr lang="en-IN" dirty="0" smtClean="0"/>
              <a:t>value of a = 6, b = 0 </a:t>
            </a:r>
          </a:p>
          <a:p>
            <a:pPr>
              <a:buNone/>
            </a:pPr>
            <a:r>
              <a:rPr lang="en-IN" dirty="0" smtClean="0"/>
              <a:t>value of a = 6, b = 1 </a:t>
            </a:r>
          </a:p>
          <a:p>
            <a:pPr>
              <a:buNone/>
            </a:pPr>
            <a:r>
              <a:rPr lang="en-IN" dirty="0" smtClean="0"/>
              <a:t>value of a = 6, b = 2 </a:t>
            </a:r>
          </a:p>
          <a:p>
            <a:pPr>
              <a:buNone/>
            </a:pPr>
            <a:r>
              <a:rPr lang="en-IN" dirty="0" smtClean="0"/>
              <a:t>value of a = 6, b = 3 </a:t>
            </a:r>
          </a:p>
          <a:p>
            <a:pPr>
              <a:buNone/>
            </a:pPr>
            <a:r>
              <a:rPr lang="en-IN" dirty="0" smtClean="0"/>
              <a:t>value of a = 6, b = 4 </a:t>
            </a:r>
          </a:p>
          <a:p>
            <a:pPr>
              <a:buNone/>
            </a:pPr>
            <a:r>
              <a:rPr lang="en-IN" dirty="0" smtClean="0"/>
              <a:t>value of a = 6, b = 5 </a:t>
            </a:r>
          </a:p>
          <a:p>
            <a:pPr>
              <a:buNone/>
            </a:pPr>
            <a:r>
              <a:rPr lang="en-IN" dirty="0" smtClean="0"/>
              <a:t>value of a = 6, b = 6 </a:t>
            </a:r>
          </a:p>
          <a:p>
            <a:pPr>
              <a:buNone/>
            </a:pPr>
            <a:r>
              <a:rPr lang="en-IN" dirty="0" smtClean="0"/>
              <a:t>Value of a = 7</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r>
              <a:rPr lang="en-US" dirty="0" smtClean="0"/>
              <a:t>Given-when statement:</a:t>
            </a:r>
          </a:p>
          <a:p>
            <a:pPr>
              <a:buNone/>
            </a:pPr>
            <a:r>
              <a:rPr lang="en-US" dirty="0" smtClean="0"/>
              <a:t>	</a:t>
            </a:r>
            <a:r>
              <a:rPr lang="en-IN" dirty="0" smtClean="0"/>
              <a:t> given-when in Perl is similar to the switch-case of C/C++, Python or PHP. Just like the switch statement, it also substitutes multiple if-statements with different cases.</a:t>
            </a:r>
          </a:p>
          <a:p>
            <a:r>
              <a:rPr lang="en-IN" dirty="0" smtClean="0"/>
              <a:t>break: break keyword is used to break out of a when block. In Perl, there is no need to explicitly write the break after every when block. It is already defined implicitly.</a:t>
            </a:r>
          </a:p>
          <a:p>
            <a:r>
              <a:rPr lang="en-IN" dirty="0" smtClean="0"/>
              <a:t>continue: continue, on the other hand, moves to the next when block if first when block is correct.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70000" lnSpcReduction="20000"/>
          </a:bodyPr>
          <a:lstStyle/>
          <a:p>
            <a:pPr>
              <a:buNone/>
            </a:pPr>
            <a:r>
              <a:rPr lang="en-US" dirty="0" smtClean="0"/>
              <a:t>#!/</a:t>
            </a:r>
            <a:r>
              <a:rPr lang="en-US" dirty="0" err="1" smtClean="0"/>
              <a:t>usr</a:t>
            </a:r>
            <a:r>
              <a:rPr lang="en-US" dirty="0" smtClean="0"/>
              <a:t>/bin/</a:t>
            </a:r>
            <a:r>
              <a:rPr lang="en-US" dirty="0" err="1" smtClean="0"/>
              <a:t>perl</a:t>
            </a:r>
            <a:r>
              <a:rPr lang="en-US" dirty="0" smtClean="0"/>
              <a:t> </a:t>
            </a:r>
          </a:p>
          <a:p>
            <a:pPr>
              <a:buNone/>
            </a:pPr>
            <a:r>
              <a:rPr lang="en-US" dirty="0" smtClean="0"/>
              <a:t># Asking the user to provide day-code </a:t>
            </a:r>
          </a:p>
          <a:p>
            <a:pPr>
              <a:buNone/>
            </a:pPr>
            <a:r>
              <a:rPr lang="en-US" dirty="0" smtClean="0"/>
              <a:t>print "Enter a day-code between 0-6\n"; </a:t>
            </a:r>
          </a:p>
          <a:p>
            <a:pPr>
              <a:buNone/>
            </a:pPr>
            <a:endParaRPr lang="en-US" dirty="0" smtClean="0"/>
          </a:p>
          <a:p>
            <a:pPr>
              <a:buNone/>
            </a:pPr>
            <a:r>
              <a:rPr lang="en-US" dirty="0" smtClean="0"/>
              <a:t># Using given-when statement </a:t>
            </a:r>
          </a:p>
          <a:p>
            <a:pPr>
              <a:buNone/>
            </a:pPr>
            <a:r>
              <a:rPr lang="en-US" dirty="0" smtClean="0"/>
              <a:t>given ($</a:t>
            </a:r>
            <a:r>
              <a:rPr lang="en-US" dirty="0" err="1" smtClean="0"/>
              <a:t>day_code</a:t>
            </a:r>
            <a:r>
              <a:rPr lang="en-US" dirty="0" smtClean="0"/>
              <a:t>) </a:t>
            </a:r>
          </a:p>
          <a:p>
            <a:pPr>
              <a:buNone/>
            </a:pPr>
            <a:r>
              <a:rPr lang="en-US" dirty="0" smtClean="0"/>
              <a:t>{ </a:t>
            </a:r>
          </a:p>
          <a:p>
            <a:pPr>
              <a:buNone/>
            </a:pPr>
            <a:r>
              <a:rPr lang="en-US" dirty="0" smtClean="0"/>
              <a:t>	when ('0') { print 'Sunday' ;} </a:t>
            </a:r>
          </a:p>
          <a:p>
            <a:pPr>
              <a:buNone/>
            </a:pPr>
            <a:r>
              <a:rPr lang="en-US" dirty="0" smtClean="0"/>
              <a:t>	when ('1') { print 'Monday' ;} </a:t>
            </a:r>
          </a:p>
          <a:p>
            <a:pPr>
              <a:buNone/>
            </a:pPr>
            <a:r>
              <a:rPr lang="en-US" dirty="0" smtClean="0"/>
              <a:t>	when ('2') { print 'Tuesday' ;} </a:t>
            </a:r>
          </a:p>
          <a:p>
            <a:pPr>
              <a:buNone/>
            </a:pPr>
            <a:r>
              <a:rPr lang="en-US" dirty="0" smtClean="0"/>
              <a:t>	when ('3') { print 'Wednesday' ;} </a:t>
            </a:r>
          </a:p>
          <a:p>
            <a:pPr>
              <a:buNone/>
            </a:pPr>
            <a:r>
              <a:rPr lang="en-US" dirty="0" smtClean="0"/>
              <a:t>	when ('4') { print 'Thursday' ;} </a:t>
            </a:r>
          </a:p>
          <a:p>
            <a:pPr>
              <a:buNone/>
            </a:pPr>
            <a:r>
              <a:rPr lang="en-US" dirty="0" smtClean="0"/>
              <a:t>	when ('5') { print 'Friday' ;} </a:t>
            </a:r>
          </a:p>
          <a:p>
            <a:pPr>
              <a:buNone/>
            </a:pPr>
            <a:r>
              <a:rPr lang="en-US" dirty="0" smtClean="0"/>
              <a:t>	when ('6') { print 'Saturday' ;} </a:t>
            </a:r>
          </a:p>
          <a:p>
            <a:pPr>
              <a:buNone/>
            </a:pPr>
            <a:r>
              <a:rPr lang="en-US" dirty="0" smtClean="0"/>
              <a:t>	default { print 'Invalid day-code';} </a:t>
            </a:r>
          </a:p>
          <a:p>
            <a:pPr>
              <a:buNone/>
            </a:pPr>
            <a:r>
              <a:rPr lang="en-US" dirty="0" smtClean="0"/>
              <a:t>}</a:t>
            </a:r>
          </a:p>
          <a:p>
            <a:pPr>
              <a:buNone/>
            </a:pPr>
            <a:r>
              <a:rPr lang="en-US" dirty="0" smtClean="0"/>
              <a:t>Output: </a:t>
            </a:r>
            <a:r>
              <a:rPr lang="en-IN" dirty="0" smtClean="0"/>
              <a:t>Enter a day-code between 0-6- 4</a:t>
            </a:r>
          </a:p>
          <a:p>
            <a:pPr>
              <a:buNone/>
            </a:pPr>
            <a:r>
              <a:rPr lang="en-IN" dirty="0" smtClean="0"/>
              <a:t>	         Thursday</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Scalars</a:t>
            </a:r>
            <a:endParaRPr lang="en-US" dirty="0"/>
          </a:p>
        </p:txBody>
      </p:sp>
      <p:sp>
        <p:nvSpPr>
          <p:cNvPr id="3" name="Content Placeholder 2"/>
          <p:cNvSpPr>
            <a:spLocks noGrp="1"/>
          </p:cNvSpPr>
          <p:nvPr>
            <p:ph sz="quarter" idx="1"/>
          </p:nvPr>
        </p:nvSpPr>
        <p:spPr>
          <a:xfrm>
            <a:off x="457200" y="1295400"/>
            <a:ext cx="8229600" cy="4830763"/>
          </a:xfrm>
        </p:spPr>
        <p:txBody>
          <a:bodyPr>
            <a:normAutofit lnSpcReduction="10000"/>
          </a:bodyPr>
          <a:lstStyle/>
          <a:p>
            <a:r>
              <a:rPr lang="en-IN" dirty="0" smtClean="0"/>
              <a:t>It is a single unit of data which can be an integer number, floating point, a character, a string, a paragraph, or an entire web page.</a:t>
            </a:r>
          </a:p>
          <a:p>
            <a:pPr>
              <a:buNone/>
            </a:pPr>
            <a:endParaRPr lang="en-IN" dirty="0" smtClean="0"/>
          </a:p>
          <a:p>
            <a:pPr fontAlgn="base">
              <a:buNone/>
            </a:pPr>
            <a:r>
              <a:rPr lang="en-US" sz="2600" dirty="0" smtClean="0"/>
              <a:t>	</a:t>
            </a:r>
            <a:r>
              <a:rPr lang="en-IN" sz="2600" dirty="0" smtClean="0"/>
              <a:t># An integer assignment </a:t>
            </a:r>
          </a:p>
          <a:p>
            <a:pPr fontAlgn="base">
              <a:buNone/>
            </a:pPr>
            <a:r>
              <a:rPr lang="en-IN" sz="2600" dirty="0" smtClean="0"/>
              <a:t>	$age = 1;              </a:t>
            </a:r>
          </a:p>
          <a:p>
            <a:pPr fontAlgn="base">
              <a:buNone/>
            </a:pPr>
            <a:r>
              <a:rPr lang="en-IN" sz="2600" dirty="0" smtClean="0"/>
              <a:t>	  </a:t>
            </a:r>
          </a:p>
          <a:p>
            <a:pPr fontAlgn="base">
              <a:buNone/>
            </a:pPr>
            <a:r>
              <a:rPr lang="en-IN" sz="2600" dirty="0" smtClean="0"/>
              <a:t>	# A string  </a:t>
            </a:r>
          </a:p>
          <a:p>
            <a:pPr fontAlgn="base">
              <a:buNone/>
            </a:pPr>
            <a:r>
              <a:rPr lang="en-IN" sz="2600" dirty="0" smtClean="0"/>
              <a:t>	$name = "ABC"; </a:t>
            </a:r>
          </a:p>
          <a:p>
            <a:pPr fontAlgn="base">
              <a:buNone/>
            </a:pPr>
            <a:r>
              <a:rPr lang="en-IN" sz="2600" dirty="0" smtClean="0"/>
              <a:t>  </a:t>
            </a:r>
          </a:p>
          <a:p>
            <a:pPr fontAlgn="base">
              <a:buNone/>
            </a:pPr>
            <a:r>
              <a:rPr lang="en-IN" sz="2600" dirty="0" smtClean="0"/>
              <a:t>	# A floating point    </a:t>
            </a:r>
          </a:p>
          <a:p>
            <a:pPr fontAlgn="base">
              <a:buNone/>
            </a:pPr>
            <a:r>
              <a:rPr lang="en-IN" sz="2600" dirty="0" smtClean="0"/>
              <a:t>	$salary = 21.5;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a:t>
            </a:r>
            <a:endParaRPr lang="en-US" dirty="0"/>
          </a:p>
        </p:txBody>
      </p:sp>
      <p:sp>
        <p:nvSpPr>
          <p:cNvPr id="3" name="Content Placeholder 2"/>
          <p:cNvSpPr>
            <a:spLocks noGrp="1"/>
          </p:cNvSpPr>
          <p:nvPr>
            <p:ph sz="quarter" idx="1"/>
          </p:nvPr>
        </p:nvSpPr>
        <p:spPr/>
        <p:txBody>
          <a:bodyPr/>
          <a:lstStyle/>
          <a:p>
            <a:r>
              <a:rPr lang="en-IN" dirty="0" smtClean="0"/>
              <a:t>Programs can be written in Perl in any of the widely used text editors </a:t>
            </a:r>
          </a:p>
          <a:p>
            <a:r>
              <a:rPr lang="en-IN" dirty="0" smtClean="0"/>
              <a:t>Save the file with the extension </a:t>
            </a:r>
            <a:r>
              <a:rPr lang="en-IN" b="1" i="1" dirty="0" smtClean="0"/>
              <a:t>.pl</a:t>
            </a:r>
            <a:r>
              <a:rPr lang="en-IN" dirty="0" smtClean="0"/>
              <a:t> or </a:t>
            </a:r>
            <a:r>
              <a:rPr lang="en-IN" b="1" i="1" dirty="0" smtClean="0"/>
              <a:t>.PL</a:t>
            </a:r>
            <a:r>
              <a:rPr lang="en-IN" dirty="0" smtClean="0"/>
              <a:t> To run the program use </a:t>
            </a:r>
            <a:r>
              <a:rPr lang="en-IN" b="1" dirty="0" err="1" smtClean="0"/>
              <a:t>perl</a:t>
            </a:r>
            <a:r>
              <a:rPr lang="en-IN" b="1" dirty="0" smtClean="0"/>
              <a:t> file_name.pl</a:t>
            </a:r>
            <a:r>
              <a:rPr lang="en-IN" dirty="0" smtClean="0"/>
              <a:t> on the command line.</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Scalars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3400" dirty="0" smtClean="0"/>
              <a:t>Numeric</a:t>
            </a:r>
            <a:r>
              <a:rPr lang="en-US" sz="2800" dirty="0" smtClean="0"/>
              <a:t>: </a:t>
            </a:r>
            <a:r>
              <a:rPr lang="en-IN" sz="2800" dirty="0" smtClean="0"/>
              <a:t>Numeric scalar variables hold values like whole numbers, integers(positive and negative), float(containing decimal point).</a:t>
            </a:r>
            <a:endParaRPr lang="en-IN" sz="3400" dirty="0" smtClean="0"/>
          </a:p>
          <a:p>
            <a:pPr fontAlgn="base">
              <a:buNone/>
            </a:pPr>
            <a:r>
              <a:rPr lang="en-IN" sz="3400" dirty="0" smtClean="0"/>
              <a:t>	</a:t>
            </a:r>
          </a:p>
          <a:p>
            <a:pPr fontAlgn="base">
              <a:buNone/>
            </a:pPr>
            <a:r>
              <a:rPr lang="en-IN" sz="3400" dirty="0" smtClean="0"/>
              <a:t>	</a:t>
            </a:r>
            <a:r>
              <a:rPr lang="en-US" sz="3400" dirty="0" smtClean="0"/>
              <a:t>$</a:t>
            </a:r>
            <a:r>
              <a:rPr lang="en-US" sz="3400" dirty="0" err="1" smtClean="0"/>
              <a:t>intpositive</a:t>
            </a:r>
            <a:r>
              <a:rPr lang="en-US" sz="3400" dirty="0" smtClean="0"/>
              <a:t> = 25; 	  </a:t>
            </a:r>
          </a:p>
          <a:p>
            <a:pPr fontAlgn="base">
              <a:buNone/>
            </a:pPr>
            <a:r>
              <a:rPr lang="en-US" sz="3400" dirty="0" smtClean="0"/>
              <a:t>	$</a:t>
            </a:r>
            <a:r>
              <a:rPr lang="en-US" sz="3400" dirty="0" err="1" smtClean="0"/>
              <a:t>intnegative</a:t>
            </a:r>
            <a:r>
              <a:rPr lang="en-US" sz="3400" dirty="0" smtClean="0"/>
              <a:t> = -73;	  </a:t>
            </a:r>
          </a:p>
          <a:p>
            <a:pPr fontAlgn="base">
              <a:buNone/>
            </a:pPr>
            <a:r>
              <a:rPr lang="en-US" sz="3400" dirty="0" smtClean="0"/>
              <a:t>	$float = 23.5; 	  </a:t>
            </a:r>
          </a:p>
          <a:p>
            <a:pPr fontAlgn="base">
              <a:buNone/>
            </a:pPr>
            <a:r>
              <a:rPr lang="en-US" sz="3400" dirty="0" smtClean="0"/>
              <a:t>	$</a:t>
            </a:r>
            <a:r>
              <a:rPr lang="en-US" sz="3400" dirty="0" err="1" smtClean="0"/>
              <a:t>hexadec</a:t>
            </a:r>
            <a:r>
              <a:rPr lang="en-US" sz="3400" dirty="0" smtClean="0"/>
              <a:t> = 0xcd; 	//205</a:t>
            </a:r>
          </a:p>
          <a:p>
            <a:pPr fontAlgn="base">
              <a:buNone/>
            </a:pPr>
            <a:r>
              <a:rPr lang="en-US" sz="2800" dirty="0" smtClean="0"/>
              <a:t>	</a:t>
            </a:r>
            <a:endParaRPr lang="en-IN" sz="2800" dirty="0" smtClean="0"/>
          </a:p>
          <a:p>
            <a:pPr fontAlgn="base">
              <a:buNone/>
            </a:pPr>
            <a:r>
              <a:rPr lang="en-US" dirty="0" smtClean="0"/>
              <a:t>	  </a:t>
            </a:r>
          </a:p>
          <a:p>
            <a:pPr>
              <a:buNone/>
            </a:pPr>
            <a:endParaRPr lang="en-IN"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a:bodyPr>
          <a:lstStyle/>
          <a:p>
            <a:r>
              <a:rPr lang="en-US" dirty="0" smtClean="0"/>
              <a:t>String : </a:t>
            </a:r>
            <a:r>
              <a:rPr lang="en-IN" dirty="0" smtClean="0"/>
              <a:t>String scalar variables hold values like a word(made of different characters), a group of words or a paragraph.</a:t>
            </a:r>
          </a:p>
          <a:p>
            <a:pPr>
              <a:buNone/>
            </a:pPr>
            <a:r>
              <a:rPr lang="en-IN" dirty="0" smtClean="0"/>
              <a:t>	</a:t>
            </a:r>
          </a:p>
          <a:p>
            <a:pPr>
              <a:buNone/>
            </a:pPr>
            <a:r>
              <a:rPr lang="en-IN" dirty="0" smtClean="0"/>
              <a:t>	$</a:t>
            </a:r>
            <a:r>
              <a:rPr lang="en-IN" dirty="0" err="1" smtClean="0"/>
              <a:t>alphastring</a:t>
            </a:r>
            <a:r>
              <a:rPr lang="en-IN" dirty="0" smtClean="0"/>
              <a:t> = "</a:t>
            </a:r>
            <a:r>
              <a:rPr lang="en-IN" dirty="0" err="1" smtClean="0"/>
              <a:t>GeeksforGeeks</a:t>
            </a:r>
            <a:r>
              <a:rPr lang="en-IN" dirty="0" smtClean="0"/>
              <a:t>"; </a:t>
            </a:r>
          </a:p>
          <a:p>
            <a:pPr>
              <a:buNone/>
            </a:pPr>
            <a:r>
              <a:rPr lang="en-IN" dirty="0" smtClean="0"/>
              <a:t>	$</a:t>
            </a:r>
            <a:r>
              <a:rPr lang="en-IN" dirty="0" err="1" smtClean="0"/>
              <a:t>numericstring</a:t>
            </a:r>
            <a:r>
              <a:rPr lang="en-IN" dirty="0" smtClean="0"/>
              <a:t> = "17"; </a:t>
            </a:r>
          </a:p>
          <a:p>
            <a:pPr>
              <a:buNone/>
            </a:pPr>
            <a:r>
              <a:rPr lang="en-IN" dirty="0" smtClean="0"/>
              <a:t>	$alphanumeric = "gfg21"; </a:t>
            </a:r>
          </a:p>
          <a:p>
            <a:pPr>
              <a:buNone/>
            </a:pPr>
            <a:r>
              <a:rPr lang="en-IN" dirty="0" smtClean="0"/>
              <a:t>	$</a:t>
            </a:r>
            <a:r>
              <a:rPr lang="en-IN" dirty="0" err="1" smtClean="0"/>
              <a:t>specialstring</a:t>
            </a:r>
            <a:r>
              <a:rPr lang="en-IN" dirty="0" smtClean="0"/>
              <a:t> = "^</a:t>
            </a:r>
            <a:r>
              <a:rPr lang="en-IN" dirty="0" err="1" smtClean="0"/>
              <a:t>gfg</a:t>
            </a:r>
            <a:r>
              <a:rPr lang="en-IN" dirty="0" smtClean="0"/>
              <a:t>"; </a:t>
            </a:r>
          </a:p>
          <a:p>
            <a:pPr>
              <a:buNone/>
            </a:pPr>
            <a:r>
              <a:rPr lang="en-IN" dirty="0" smtClean="0"/>
              <a:t>	$</a:t>
            </a:r>
            <a:r>
              <a:rPr lang="en-IN" dirty="0" err="1" smtClean="0"/>
              <a:t>singlequt</a:t>
            </a:r>
            <a:r>
              <a:rPr lang="en-IN" dirty="0" smtClean="0"/>
              <a:t> = 'Hello Geeks'; </a:t>
            </a:r>
          </a:p>
          <a:p>
            <a:pPr>
              <a:buNone/>
            </a:pPr>
            <a:endParaRPr lang="en-IN"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Scalars</a:t>
            </a:r>
            <a:endParaRPr lang="en-US" dirty="0"/>
          </a:p>
        </p:txBody>
      </p:sp>
      <p:sp>
        <p:nvSpPr>
          <p:cNvPr id="3" name="Content Placeholder 2"/>
          <p:cNvSpPr>
            <a:spLocks noGrp="1"/>
          </p:cNvSpPr>
          <p:nvPr>
            <p:ph sz="quarter" idx="1"/>
          </p:nvPr>
        </p:nvSpPr>
        <p:spPr/>
        <p:txBody>
          <a:bodyPr/>
          <a:lstStyle/>
          <a:p>
            <a:pPr>
              <a:buNone/>
            </a:pPr>
            <a:r>
              <a:rPr lang="en-IN" dirty="0" smtClean="0"/>
              <a:t>Numeric	String	Description</a:t>
            </a:r>
          </a:p>
          <a:p>
            <a:pPr>
              <a:buNone/>
            </a:pPr>
            <a:r>
              <a:rPr lang="en-IN" dirty="0" smtClean="0"/>
              <a:t>==		</a:t>
            </a:r>
            <a:r>
              <a:rPr lang="en-IN" dirty="0" err="1" smtClean="0"/>
              <a:t>eq</a:t>
            </a:r>
            <a:r>
              <a:rPr lang="en-IN" dirty="0" smtClean="0"/>
              <a:t>		Equals to</a:t>
            </a:r>
          </a:p>
          <a:p>
            <a:pPr>
              <a:buNone/>
            </a:pPr>
            <a:r>
              <a:rPr lang="en-IN" dirty="0" smtClean="0"/>
              <a:t>!=			ne		Not Equals to</a:t>
            </a:r>
          </a:p>
          <a:p>
            <a:pPr>
              <a:buNone/>
            </a:pPr>
            <a:r>
              <a:rPr lang="en-IN" dirty="0" smtClean="0"/>
              <a:t>&lt;			</a:t>
            </a:r>
            <a:r>
              <a:rPr lang="en-IN" dirty="0" err="1" smtClean="0"/>
              <a:t>lt</a:t>
            </a:r>
            <a:r>
              <a:rPr lang="en-IN" dirty="0" smtClean="0"/>
              <a:t>		Is less than</a:t>
            </a:r>
          </a:p>
          <a:p>
            <a:pPr>
              <a:buNone/>
            </a:pPr>
            <a:r>
              <a:rPr lang="en-IN" dirty="0" smtClean="0"/>
              <a:t>&gt;			</a:t>
            </a:r>
            <a:r>
              <a:rPr lang="en-IN" dirty="0" err="1" smtClean="0"/>
              <a:t>gt</a:t>
            </a:r>
            <a:r>
              <a:rPr lang="en-IN" dirty="0" smtClean="0"/>
              <a:t>		Is greater than</a:t>
            </a:r>
          </a:p>
          <a:p>
            <a:pPr>
              <a:buNone/>
            </a:pPr>
            <a:r>
              <a:rPr lang="en-IN" dirty="0" smtClean="0"/>
              <a:t>&lt;=		le		Is less than or equal to</a:t>
            </a:r>
          </a:p>
          <a:p>
            <a:pPr>
              <a:buNone/>
            </a:pPr>
            <a:r>
              <a:rPr lang="en-IN" dirty="0" smtClean="0"/>
              <a:t>&gt;=		</a:t>
            </a:r>
            <a:r>
              <a:rPr lang="en-IN" dirty="0" err="1" smtClean="0"/>
              <a:t>ge</a:t>
            </a:r>
            <a:r>
              <a:rPr lang="en-IN" dirty="0" smtClean="0"/>
              <a:t>		Is greater than or equal to</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Keyword</a:t>
            </a:r>
            <a:endParaRPr lang="en-US" dirty="0"/>
          </a:p>
        </p:txBody>
      </p:sp>
      <p:sp>
        <p:nvSpPr>
          <p:cNvPr id="3" name="Content Placeholder 2"/>
          <p:cNvSpPr>
            <a:spLocks noGrp="1"/>
          </p:cNvSpPr>
          <p:nvPr>
            <p:ph sz="quarter" idx="1"/>
          </p:nvPr>
        </p:nvSpPr>
        <p:spPr/>
        <p:txBody>
          <a:bodyPr/>
          <a:lstStyle/>
          <a:p>
            <a:r>
              <a:rPr lang="en-IN" dirty="0" smtClean="0"/>
              <a:t>Scalar keyword in Perl is used to convert the expression to scalar context. </a:t>
            </a:r>
          </a:p>
          <a:p>
            <a:r>
              <a:rPr lang="en-IN" dirty="0" smtClean="0"/>
              <a:t>Syntax – scalar expression</a:t>
            </a:r>
          </a:p>
          <a:p>
            <a:pPr>
              <a:buNone/>
            </a:pPr>
            <a:endParaRPr lang="en-IN" dirty="0" smtClean="0"/>
          </a:p>
          <a:p>
            <a:pPr>
              <a:buNone/>
            </a:pPr>
            <a:r>
              <a:rPr lang="en-IN" dirty="0" smtClean="0"/>
              <a:t>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fontScale="77500" lnSpcReduction="20000"/>
          </a:bodyPr>
          <a:lstStyle/>
          <a:p>
            <a:pPr>
              <a:buNone/>
            </a:pPr>
            <a:r>
              <a:rPr lang="en-IN" dirty="0" smtClean="0"/>
              <a:t># Defining Arrays </a:t>
            </a:r>
          </a:p>
          <a:p>
            <a:pPr>
              <a:buNone/>
            </a:pPr>
            <a:r>
              <a:rPr lang="en-IN" dirty="0" smtClean="0"/>
              <a:t>@array1 = ("Geeks", "For", "Geeks"); </a:t>
            </a:r>
          </a:p>
          <a:p>
            <a:pPr>
              <a:buNone/>
            </a:pPr>
            <a:r>
              <a:rPr lang="en-IN" dirty="0" smtClean="0"/>
              <a:t>@array2 = (1, 1, 0, 0, 9, 6); </a:t>
            </a:r>
          </a:p>
          <a:p>
            <a:pPr>
              <a:buNone/>
            </a:pPr>
            <a:endParaRPr lang="en-IN" dirty="0" smtClean="0"/>
          </a:p>
          <a:p>
            <a:pPr>
              <a:buNone/>
            </a:pPr>
            <a:r>
              <a:rPr lang="en-IN" dirty="0" smtClean="0"/>
              <a:t># Concatenation of both arrays </a:t>
            </a:r>
          </a:p>
          <a:p>
            <a:pPr>
              <a:buNone/>
            </a:pPr>
            <a:r>
              <a:rPr lang="en-IN" dirty="0" smtClean="0"/>
              <a:t>@array3 = (@array1, @array2); </a:t>
            </a:r>
          </a:p>
          <a:p>
            <a:pPr>
              <a:buNone/>
            </a:pPr>
            <a:endParaRPr lang="en-IN" dirty="0" smtClean="0"/>
          </a:p>
          <a:p>
            <a:pPr>
              <a:buNone/>
            </a:pPr>
            <a:r>
              <a:rPr lang="en-IN" dirty="0" smtClean="0"/>
              <a:t># Printing the Concatenated Array </a:t>
            </a:r>
          </a:p>
          <a:p>
            <a:pPr>
              <a:buNone/>
            </a:pPr>
            <a:r>
              <a:rPr lang="en-IN" dirty="0" smtClean="0"/>
              <a:t># in List form </a:t>
            </a:r>
          </a:p>
          <a:p>
            <a:pPr>
              <a:buNone/>
            </a:pPr>
            <a:r>
              <a:rPr lang="en-IN" dirty="0" smtClean="0"/>
              <a:t>print "Array in List form: @array3\n"; </a:t>
            </a:r>
          </a:p>
          <a:p>
            <a:pPr>
              <a:buNone/>
            </a:pPr>
            <a:endParaRPr lang="en-IN" dirty="0" smtClean="0"/>
          </a:p>
          <a:p>
            <a:pPr>
              <a:buNone/>
            </a:pPr>
            <a:r>
              <a:rPr lang="en-IN" dirty="0" smtClean="0"/>
              <a:t># Conversion of Arrays to scalar context </a:t>
            </a:r>
          </a:p>
          <a:p>
            <a:pPr>
              <a:buNone/>
            </a:pPr>
            <a:r>
              <a:rPr lang="en-IN" dirty="0" smtClean="0"/>
              <a:t>@array3 = (scalar(@array1), scalar(@array2)); </a:t>
            </a:r>
          </a:p>
          <a:p>
            <a:pPr>
              <a:buNone/>
            </a:pPr>
            <a:endParaRPr lang="en-IN" dirty="0" smtClean="0"/>
          </a:p>
          <a:p>
            <a:pPr>
              <a:buNone/>
            </a:pPr>
            <a:r>
              <a:rPr lang="en-IN" dirty="0" smtClean="0"/>
              <a:t># Conversion to scalar returns </a:t>
            </a:r>
          </a:p>
          <a:p>
            <a:pPr>
              <a:buNone/>
            </a:pPr>
            <a:r>
              <a:rPr lang="en-IN" dirty="0" smtClean="0"/>
              <a:t># the number of elements in the array </a:t>
            </a:r>
          </a:p>
          <a:p>
            <a:pPr>
              <a:buNone/>
            </a:pPr>
            <a:r>
              <a:rPr lang="en-IN" dirty="0" smtClean="0"/>
              <a:t>print "Array in scalar form: @array3\n"; </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a:buNone/>
            </a:pPr>
            <a:r>
              <a:rPr lang="en-US" dirty="0" smtClean="0"/>
              <a:t>Output:-</a:t>
            </a:r>
          </a:p>
          <a:p>
            <a:pPr>
              <a:buNone/>
            </a:pPr>
            <a:r>
              <a:rPr lang="en-IN" dirty="0" smtClean="0"/>
              <a:t>Array in List form: Geeks For Geeks 1 1 0 0 9 6</a:t>
            </a:r>
          </a:p>
          <a:p>
            <a:pPr>
              <a:buNone/>
            </a:pPr>
            <a:r>
              <a:rPr lang="en-IN" dirty="0" smtClean="0"/>
              <a:t>Array in scalar form: 3 6</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sz="quarter" idx="1"/>
          </p:nvPr>
        </p:nvSpPr>
        <p:spPr>
          <a:xfrm>
            <a:off x="457200" y="1371600"/>
            <a:ext cx="8229600" cy="4754563"/>
          </a:xfrm>
        </p:spPr>
        <p:txBody>
          <a:bodyPr/>
          <a:lstStyle/>
          <a:p>
            <a:r>
              <a:rPr lang="en-IN" dirty="0" smtClean="0"/>
              <a:t>A hash is a set of key-value pairs. Perl stores elements of a hash such that it searches for the values based on its keys. </a:t>
            </a:r>
          </a:p>
          <a:p>
            <a:r>
              <a:rPr lang="en-IN" dirty="0" smtClean="0"/>
              <a:t>Hash variables start with a ‘%’ sign.</a:t>
            </a:r>
          </a:p>
          <a:p>
            <a:r>
              <a:rPr lang="en-IN" dirty="0" smtClean="0"/>
              <a:t>Perl requires the keys of a hash to be strings, whereas the values can be any scalars.</a:t>
            </a:r>
          </a:p>
          <a:p>
            <a:r>
              <a:rPr lang="en-IN" dirty="0" smtClean="0"/>
              <a:t>A hash key must be unique. If key is existing then its corresponding value is overwritten.</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Hashes</a:t>
            </a:r>
            <a:endParaRPr lang="en-US" dirty="0"/>
          </a:p>
        </p:txBody>
      </p:sp>
      <p:sp>
        <p:nvSpPr>
          <p:cNvPr id="3" name="Content Placeholder 2"/>
          <p:cNvSpPr>
            <a:spLocks noGrp="1"/>
          </p:cNvSpPr>
          <p:nvPr>
            <p:ph sz="quarter" idx="1"/>
          </p:nvPr>
        </p:nvSpPr>
        <p:spPr/>
        <p:txBody>
          <a:bodyPr/>
          <a:lstStyle/>
          <a:p>
            <a:r>
              <a:rPr lang="en-IN" dirty="0" smtClean="0"/>
              <a:t>The value is directly assigned as shown below and data is added to existing hash.</a:t>
            </a:r>
          </a:p>
          <a:p>
            <a:pPr>
              <a:buNone/>
            </a:pPr>
            <a:r>
              <a:rPr lang="en-IN" dirty="0" smtClean="0"/>
              <a:t>	</a:t>
            </a:r>
            <a:r>
              <a:rPr lang="en-IN" sz="2400" dirty="0" smtClean="0"/>
              <a:t>$stud{'Comp'} = 45; </a:t>
            </a:r>
          </a:p>
          <a:p>
            <a:pPr>
              <a:buNone/>
            </a:pPr>
            <a:r>
              <a:rPr lang="en-IN" sz="2400" dirty="0" smtClean="0"/>
              <a:t>	$stud{'</a:t>
            </a:r>
            <a:r>
              <a:rPr lang="en-IN" sz="2400" dirty="0" err="1" smtClean="0"/>
              <a:t>Inft</a:t>
            </a:r>
            <a:r>
              <a:rPr lang="en-IN" sz="2400" dirty="0" smtClean="0"/>
              <a:t>'} = 42; </a:t>
            </a:r>
          </a:p>
          <a:p>
            <a:pPr>
              <a:buNone/>
            </a:pPr>
            <a:r>
              <a:rPr lang="en-IN" sz="2400" dirty="0" smtClean="0"/>
              <a:t>	$stud{'</a:t>
            </a:r>
            <a:r>
              <a:rPr lang="en-IN" sz="2400" dirty="0" err="1" smtClean="0"/>
              <a:t>Extc</a:t>
            </a:r>
            <a:r>
              <a:rPr lang="en-IN" sz="2400" dirty="0" smtClean="0"/>
              <a:t>'} = 35;</a:t>
            </a:r>
          </a:p>
          <a:p>
            <a:r>
              <a:rPr lang="en-IN" dirty="0" smtClean="0"/>
              <a:t>Another way is by using list which gets converted to hash by taking individual pairs. </a:t>
            </a:r>
          </a:p>
          <a:p>
            <a:pPr>
              <a:buNone/>
            </a:pPr>
            <a:r>
              <a:rPr lang="en-US" dirty="0" smtClean="0"/>
              <a:t>	</a:t>
            </a:r>
            <a:r>
              <a:rPr lang="en-US" sz="2400" dirty="0" smtClean="0"/>
              <a:t>%stud = ('Comp', 45, '</a:t>
            </a:r>
            <a:r>
              <a:rPr lang="en-US" sz="2400" dirty="0" err="1" smtClean="0"/>
              <a:t>Inft</a:t>
            </a:r>
            <a:r>
              <a:rPr lang="en-US" sz="2400" dirty="0" smtClean="0"/>
              <a:t>', 42, '</a:t>
            </a:r>
            <a:r>
              <a:rPr lang="en-US" sz="2400" dirty="0" err="1" smtClean="0"/>
              <a:t>Extc</a:t>
            </a:r>
            <a:r>
              <a:rPr lang="en-US" sz="2400" dirty="0" smtClean="0"/>
              <a:t>', 35);</a:t>
            </a:r>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IN" dirty="0" smtClean="0"/>
              <a:t>One way is using </a:t>
            </a:r>
            <a:r>
              <a:rPr lang="en-IN" b="1" dirty="0" smtClean="0"/>
              <a:t>=&gt;</a:t>
            </a:r>
            <a:r>
              <a:rPr lang="en-IN" dirty="0" smtClean="0"/>
              <a:t> to indicate the key/value pairs </a:t>
            </a:r>
          </a:p>
          <a:p>
            <a:pPr>
              <a:buNone/>
            </a:pPr>
            <a:r>
              <a:rPr lang="en-IN" sz="2400" dirty="0" smtClean="0"/>
              <a:t>	</a:t>
            </a:r>
            <a:r>
              <a:rPr lang="en-US" sz="2400" dirty="0" smtClean="0"/>
              <a:t>%stud = ('Comp' =&gt; 45, '</a:t>
            </a:r>
            <a:r>
              <a:rPr lang="en-US" sz="2400" dirty="0" err="1" smtClean="0"/>
              <a:t>Inft</a:t>
            </a:r>
            <a:r>
              <a:rPr lang="en-US" sz="2400" dirty="0" smtClean="0"/>
              <a:t>' =&gt; 42, '</a:t>
            </a:r>
            <a:r>
              <a:rPr lang="en-US" sz="2400" dirty="0" err="1" smtClean="0"/>
              <a:t>Extc</a:t>
            </a:r>
            <a:r>
              <a:rPr lang="en-US" sz="2400" dirty="0" smtClean="0"/>
              <a:t>' =&gt; 35);</a:t>
            </a:r>
          </a:p>
          <a:p>
            <a:pPr>
              <a:buNone/>
            </a:pPr>
            <a:r>
              <a:rPr lang="en-US" sz="2400" dirty="0" smtClean="0"/>
              <a:t>	%stud = (-Comp =&gt; 45, -</a:t>
            </a:r>
            <a:r>
              <a:rPr lang="en-US" sz="2400" dirty="0" err="1" smtClean="0"/>
              <a:t>Inft</a:t>
            </a:r>
            <a:r>
              <a:rPr lang="en-US" sz="2400" dirty="0" smtClean="0"/>
              <a:t> =&gt; 42, -</a:t>
            </a:r>
            <a:r>
              <a:rPr lang="en-US" sz="2400" dirty="0" err="1" smtClean="0"/>
              <a:t>Extc</a:t>
            </a:r>
            <a:r>
              <a:rPr lang="en-US" sz="2400" dirty="0" smtClean="0"/>
              <a:t> =&gt; 35);</a:t>
            </a:r>
          </a:p>
          <a:p>
            <a:pPr>
              <a:buNone/>
            </a:pPr>
            <a:endParaRPr lang="en-US" sz="2400" dirty="0" smtClean="0"/>
          </a:p>
          <a:p>
            <a:pPr>
              <a:buNone/>
            </a:pPr>
            <a:endParaRPr 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pPr fontAlgn="base">
              <a:buNone/>
            </a:pPr>
            <a:r>
              <a:rPr lang="en-US" dirty="0" smtClean="0"/>
              <a:t>$stud1{'Comp'} = 10; </a:t>
            </a:r>
          </a:p>
          <a:p>
            <a:pPr fontAlgn="base">
              <a:buNone/>
            </a:pPr>
            <a:r>
              <a:rPr lang="en-US" dirty="0" smtClean="0"/>
              <a:t>$stud1{'</a:t>
            </a:r>
            <a:r>
              <a:rPr lang="en-US" dirty="0" err="1" smtClean="0"/>
              <a:t>Inft</a:t>
            </a:r>
            <a:r>
              <a:rPr lang="en-US" dirty="0" smtClean="0"/>
              <a:t>'} = 20; </a:t>
            </a:r>
          </a:p>
          <a:p>
            <a:pPr fontAlgn="base">
              <a:buNone/>
            </a:pPr>
            <a:r>
              <a:rPr lang="en-US" dirty="0" smtClean="0"/>
              <a:t>$stud1{'</a:t>
            </a:r>
            <a:r>
              <a:rPr lang="en-US" dirty="0" err="1" smtClean="0"/>
              <a:t>Extc</a:t>
            </a:r>
            <a:r>
              <a:rPr lang="en-US" dirty="0" smtClean="0"/>
              <a:t>'} = 30; </a:t>
            </a:r>
          </a:p>
          <a:p>
            <a:pPr fontAlgn="base">
              <a:buNone/>
            </a:pPr>
            <a:r>
              <a:rPr lang="en-US" dirty="0" smtClean="0"/>
              <a:t> </a:t>
            </a:r>
          </a:p>
          <a:p>
            <a:pPr fontAlgn="base">
              <a:buNone/>
            </a:pPr>
            <a:r>
              <a:rPr lang="en-US" dirty="0" smtClean="0"/>
              <a:t># printing elements of stud </a:t>
            </a:r>
          </a:p>
          <a:p>
            <a:pPr fontAlgn="base">
              <a:buNone/>
            </a:pPr>
            <a:r>
              <a:rPr lang="en-US" dirty="0" smtClean="0"/>
              <a:t>print "Printing values of Hash1\n"; </a:t>
            </a:r>
          </a:p>
          <a:p>
            <a:pPr fontAlgn="base">
              <a:buNone/>
            </a:pPr>
            <a:r>
              <a:rPr lang="en-US" dirty="0" smtClean="0"/>
              <a:t>print "$stud1{'Comp'}\n"; 		//10</a:t>
            </a:r>
          </a:p>
          <a:p>
            <a:pPr fontAlgn="base">
              <a:buNone/>
            </a:pPr>
            <a:r>
              <a:rPr lang="en-US" dirty="0" smtClean="0"/>
              <a:t>print "$stud1{'</a:t>
            </a:r>
            <a:r>
              <a:rPr lang="en-US" dirty="0" err="1" smtClean="0"/>
              <a:t>Inft</a:t>
            </a:r>
            <a:r>
              <a:rPr lang="en-US" dirty="0" smtClean="0"/>
              <a:t>'}\n"; 		//20</a:t>
            </a:r>
          </a:p>
          <a:p>
            <a:pPr fontAlgn="base">
              <a:buNone/>
            </a:pPr>
            <a:r>
              <a:rPr lang="en-US" dirty="0" smtClean="0"/>
              <a:t>print "$stud1{'</a:t>
            </a:r>
            <a:r>
              <a:rPr lang="en-US" dirty="0" err="1" smtClean="0"/>
              <a:t>Extc</a:t>
            </a:r>
            <a:r>
              <a:rPr lang="en-US" dirty="0" smtClean="0"/>
              <a:t>'}\n"; 		//30</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Programming Types</a:t>
            </a:r>
            <a:endParaRPr lang="en-US" dirty="0" smtClean="0"/>
          </a:p>
        </p:txBody>
      </p:sp>
      <p:sp>
        <p:nvSpPr>
          <p:cNvPr id="3" name="Content Placeholder 2"/>
          <p:cNvSpPr>
            <a:spLocks noGrp="1"/>
          </p:cNvSpPr>
          <p:nvPr>
            <p:ph sz="quarter" idx="1"/>
          </p:nvPr>
        </p:nvSpPr>
        <p:spPr/>
        <p:txBody>
          <a:bodyPr>
            <a:normAutofit/>
          </a:bodyPr>
          <a:lstStyle/>
          <a:p>
            <a:pPr marL="720">
              <a:lnSpc>
                <a:spcPct val="120000"/>
              </a:lnSpc>
              <a:buClr>
                <a:srgbClr val="B71E42"/>
              </a:buClr>
              <a:buSzPct val="45000"/>
              <a:buFont typeface="Wingdings" charset="2"/>
              <a:buChar char=""/>
            </a:pPr>
            <a:r>
              <a:rPr lang="en-IN" spc="-1" dirty="0" smtClean="0">
                <a:solidFill>
                  <a:srgbClr val="222426"/>
                </a:solidFill>
                <a:uFill>
                  <a:solidFill>
                    <a:srgbClr val="FFFFFF"/>
                  </a:solidFill>
                </a:uFill>
                <a:latin typeface="PT Sans"/>
              </a:rPr>
              <a:t>Interactive Mode Programming</a:t>
            </a:r>
            <a:endParaRPr lang="en-IN" sz="2800" spc="-1" dirty="0" smtClean="0">
              <a:solidFill>
                <a:srgbClr val="000000"/>
              </a:solidFill>
              <a:uFill>
                <a:solidFill>
                  <a:srgbClr val="FFFFFF"/>
                </a:solidFill>
              </a:uFill>
              <a:latin typeface="Arial"/>
            </a:endParaRPr>
          </a:p>
          <a:p>
            <a:pPr marL="720">
              <a:lnSpc>
                <a:spcPct val="120000"/>
              </a:lnSpc>
              <a:buClr>
                <a:srgbClr val="B71E42"/>
              </a:buClr>
              <a:buSzPct val="45000"/>
              <a:buNone/>
            </a:pPr>
            <a:r>
              <a:rPr lang="en-IN" spc="-1" dirty="0" smtClean="0">
                <a:solidFill>
                  <a:srgbClr val="222426"/>
                </a:solidFill>
                <a:uFill>
                  <a:solidFill>
                    <a:srgbClr val="FFFFFF"/>
                  </a:solidFill>
                </a:uFill>
                <a:latin typeface="PT Sans"/>
              </a:rPr>
              <a:t>	You can use Perl interpreter with -e option at command line, which lets     you execute Perl statements from the command line. </a:t>
            </a:r>
            <a:endParaRPr lang="en-IN" sz="2800" spc="-1" dirty="0" smtClean="0">
              <a:solidFill>
                <a:srgbClr val="000000"/>
              </a:solidFill>
              <a:uFill>
                <a:solidFill>
                  <a:srgbClr val="FFFFFF"/>
                </a:solidFill>
              </a:uFill>
              <a:latin typeface="Arial"/>
            </a:endParaRPr>
          </a:p>
          <a:p>
            <a:pPr marL="720">
              <a:lnSpc>
                <a:spcPct val="120000"/>
              </a:lnSpc>
              <a:buClr>
                <a:srgbClr val="B71E42"/>
              </a:buClr>
              <a:buSzPct val="45000"/>
              <a:buNone/>
            </a:pPr>
            <a:r>
              <a:rPr lang="en-IN" sz="2800" spc="-1" dirty="0" smtClean="0">
                <a:solidFill>
                  <a:srgbClr val="222426"/>
                </a:solidFill>
                <a:uFill>
                  <a:solidFill>
                    <a:srgbClr val="FFFFFF"/>
                  </a:solidFill>
                </a:uFill>
                <a:latin typeface="PT Sans"/>
              </a:rPr>
              <a:t> $</a:t>
            </a:r>
            <a:r>
              <a:rPr lang="en-IN" sz="2800" spc="-1" dirty="0" err="1" smtClean="0">
                <a:solidFill>
                  <a:srgbClr val="222426"/>
                </a:solidFill>
                <a:uFill>
                  <a:solidFill>
                    <a:srgbClr val="FFFFFF"/>
                  </a:solidFill>
                </a:uFill>
                <a:latin typeface="PT Sans"/>
              </a:rPr>
              <a:t>perl</a:t>
            </a:r>
            <a:r>
              <a:rPr lang="en-IN" sz="2800" spc="-1" dirty="0" smtClean="0">
                <a:solidFill>
                  <a:srgbClr val="222426"/>
                </a:solidFill>
                <a:uFill>
                  <a:solidFill>
                    <a:srgbClr val="FFFFFF"/>
                  </a:solidFill>
                </a:uFill>
                <a:latin typeface="PT Sans"/>
              </a:rPr>
              <a:t> -e 'print "Hello World\n"‘</a:t>
            </a:r>
            <a:endParaRPr lang="en-IN" sz="2400" spc="-1" dirty="0" smtClean="0">
              <a:solidFill>
                <a:srgbClr val="000000"/>
              </a:solidFill>
              <a:uFill>
                <a:solidFill>
                  <a:srgbClr val="FFFFFF"/>
                </a:solidFill>
              </a:uFill>
              <a:latin typeface="Arial"/>
            </a:endParaRPr>
          </a:p>
          <a:p>
            <a:pPr marL="720">
              <a:lnSpc>
                <a:spcPct val="120000"/>
              </a:lnSpc>
              <a:buClr>
                <a:srgbClr val="B71E42"/>
              </a:buClr>
              <a:buSzPct val="45000"/>
              <a:buNone/>
            </a:pPr>
            <a:r>
              <a:rPr lang="en-IN" spc="-1" dirty="0" smtClean="0">
                <a:solidFill>
                  <a:srgbClr val="222426"/>
                </a:solidFill>
                <a:uFill>
                  <a:solidFill>
                    <a:srgbClr val="FFFFFF"/>
                  </a:solidFill>
                </a:uFill>
                <a:latin typeface="PT Sans"/>
              </a:rPr>
              <a:t> </a:t>
            </a:r>
            <a:endParaRPr lang="en-IN" sz="2800" spc="-1" dirty="0" smtClean="0">
              <a:solidFill>
                <a:srgbClr val="000000"/>
              </a:solidFill>
              <a:uFill>
                <a:solidFill>
                  <a:srgbClr val="FFFFFF"/>
                </a:solidFill>
              </a:uFill>
              <a:latin typeface="Arial"/>
            </a:endParaRPr>
          </a:p>
          <a:p>
            <a:pPr marL="720">
              <a:lnSpc>
                <a:spcPct val="120000"/>
              </a:lnSpc>
              <a:buClr>
                <a:srgbClr val="B71E42"/>
              </a:buClr>
              <a:buSzPct val="45000"/>
              <a:buFont typeface="Wingdings" charset="2"/>
              <a:buChar char=""/>
            </a:pPr>
            <a:r>
              <a:rPr lang="en-IN" spc="-1" dirty="0" smtClean="0">
                <a:solidFill>
                  <a:srgbClr val="222426"/>
                </a:solidFill>
                <a:uFill>
                  <a:solidFill>
                    <a:srgbClr val="FFFFFF"/>
                  </a:solidFill>
                </a:uFill>
                <a:latin typeface="PT Sans"/>
              </a:rPr>
              <a:t>Script Mode Programming</a:t>
            </a:r>
            <a:endParaRPr lang="en-IN" sz="2800" spc="-1" dirty="0" smtClean="0">
              <a:solidFill>
                <a:srgbClr val="000000"/>
              </a:solidFill>
              <a:uFill>
                <a:solidFill>
                  <a:srgbClr val="FFFFFF"/>
                </a:solidFill>
              </a:uFill>
              <a:latin typeface="Arial"/>
            </a:endParaRPr>
          </a:p>
          <a:p>
            <a:pPr marL="720">
              <a:lnSpc>
                <a:spcPct val="120000"/>
              </a:lnSpc>
              <a:buClr>
                <a:srgbClr val="B71E42"/>
              </a:buClr>
              <a:buSzPct val="45000"/>
              <a:buNone/>
            </a:pPr>
            <a:r>
              <a:rPr lang="en-IN" spc="-1" dirty="0" smtClean="0">
                <a:solidFill>
                  <a:srgbClr val="222426"/>
                </a:solidFill>
                <a:uFill>
                  <a:solidFill>
                    <a:srgbClr val="FFFFFF"/>
                  </a:solidFill>
                </a:uFill>
                <a:latin typeface="PT Sans"/>
              </a:rPr>
              <a:t>	You can write the program in a file and execute it.</a:t>
            </a:r>
            <a:endParaRPr lang="en-IN" sz="2800" spc="-1" dirty="0" smtClean="0">
              <a:solidFill>
                <a:srgbClr val="000000"/>
              </a:solidFill>
              <a:uFill>
                <a:solidFill>
                  <a:srgbClr val="FFFFFF"/>
                </a:solidFill>
              </a:uFill>
              <a:latin typeface="Arial"/>
            </a:endParaRP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keys and values</a:t>
            </a:r>
            <a:endParaRPr lang="en-US" dirty="0"/>
          </a:p>
        </p:txBody>
      </p:sp>
      <p:sp>
        <p:nvSpPr>
          <p:cNvPr id="3" name="Content Placeholder 2"/>
          <p:cNvSpPr>
            <a:spLocks noGrp="1"/>
          </p:cNvSpPr>
          <p:nvPr>
            <p:ph sz="quarter" idx="1"/>
          </p:nvPr>
        </p:nvSpPr>
        <p:spPr>
          <a:xfrm>
            <a:off x="457200" y="1371600"/>
            <a:ext cx="8229600" cy="4754563"/>
          </a:xfrm>
        </p:spPr>
        <p:txBody>
          <a:bodyPr/>
          <a:lstStyle/>
          <a:p>
            <a:r>
              <a:rPr lang="en-IN" dirty="0" smtClean="0"/>
              <a:t>Hash allows to extract keys and values with the use of inbuilt functions.</a:t>
            </a:r>
          </a:p>
          <a:p>
            <a:r>
              <a:rPr lang="en-US" dirty="0" smtClean="0"/>
              <a:t>Syntax: keys %HASH</a:t>
            </a:r>
          </a:p>
          <a:p>
            <a:pPr>
              <a:buNone/>
            </a:pPr>
            <a:r>
              <a:rPr lang="en-US" dirty="0" smtClean="0"/>
              <a:t>	</a:t>
            </a:r>
            <a:r>
              <a:rPr lang="en-IN" dirty="0" smtClean="0"/>
              <a:t>Returns an array of all the keys present in the HASH</a:t>
            </a:r>
          </a:p>
          <a:p>
            <a:r>
              <a:rPr lang="en-IN" dirty="0" smtClean="0"/>
              <a:t>Syntax: values %HASH</a:t>
            </a:r>
            <a:br>
              <a:rPr lang="en-IN" dirty="0" smtClean="0"/>
            </a:br>
            <a:r>
              <a:rPr lang="en-IN" dirty="0" smtClean="0"/>
              <a:t>Returns an array with all the values of HASH</a:t>
            </a: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sz="quarter" idx="1"/>
          </p:nvPr>
        </p:nvSpPr>
        <p:spPr>
          <a:xfrm>
            <a:off x="457200" y="1417637"/>
            <a:ext cx="8229600" cy="4830763"/>
          </a:xfrm>
        </p:spPr>
        <p:txBody>
          <a:bodyPr>
            <a:normAutofit/>
          </a:bodyPr>
          <a:lstStyle/>
          <a:p>
            <a:r>
              <a:rPr lang="en-IN" dirty="0">
                <a:latin typeface="Times New Roman" pitchFamily="18" charset="0"/>
                <a:cs typeface="Times New Roman" pitchFamily="18" charset="0"/>
              </a:rPr>
              <a:t>The array is used to store the list of values and each object of the list is termed as an element. </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rPr>
              <a:t>Elements can either be a number, string, or any type of </a:t>
            </a:r>
            <a:r>
              <a:rPr lang="en-IN" dirty="0" smtClean="0">
                <a:latin typeface="Times New Roman" pitchFamily="18" charset="0"/>
                <a:cs typeface="Times New Roman" pitchFamily="18" charset="0"/>
              </a:rPr>
              <a:t>scalar</a:t>
            </a:r>
            <a:r>
              <a:rPr lang="en-IN" dirty="0">
                <a:latin typeface="Times New Roman" pitchFamily="18" charset="0"/>
                <a:cs typeface="Times New Roman" pitchFamily="18" charset="0"/>
              </a:rPr>
              <a:t> data including another </a:t>
            </a:r>
            <a:r>
              <a:rPr lang="en-IN" dirty="0" smtClean="0">
                <a:latin typeface="Times New Roman" pitchFamily="18" charset="0"/>
                <a:cs typeface="Times New Roman" pitchFamily="18" charset="0"/>
              </a:rPr>
              <a:t>variable</a:t>
            </a:r>
          </a:p>
          <a:p>
            <a:r>
              <a:rPr lang="en-IN" dirty="0" smtClean="0">
                <a:latin typeface="Times New Roman" pitchFamily="18" charset="0"/>
                <a:cs typeface="Times New Roman" pitchFamily="18" charset="0"/>
              </a:rPr>
              <a:t>Creation: In </a:t>
            </a:r>
            <a:r>
              <a:rPr lang="en-IN" dirty="0">
                <a:latin typeface="Times New Roman" pitchFamily="18" charset="0"/>
                <a:cs typeface="Times New Roman" pitchFamily="18" charset="0"/>
              </a:rPr>
              <a:t>Perl programming every array variable is declared using </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sign before the variable’s name</a:t>
            </a:r>
            <a:r>
              <a:rPr lang="en-IN" dirty="0" smtClean="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ex:</a:t>
            </a:r>
            <a:r>
              <a:rPr lang="nb-NO" sz="2600" dirty="0" smtClean="0">
                <a:latin typeface="Times New Roman" pitchFamily="18" charset="0"/>
                <a:cs typeface="Times New Roman" pitchFamily="18" charset="0"/>
              </a:rPr>
              <a:t>@arr = (1, 2, 3); @arr = (1, 2, 3, "Hello");</a:t>
            </a:r>
          </a:p>
          <a:p>
            <a:r>
              <a:rPr lang="en-IN" dirty="0" smtClean="0">
                <a:latin typeface="Times New Roman" pitchFamily="18" charset="0"/>
                <a:cs typeface="Times New Roman" pitchFamily="18" charset="0"/>
              </a:rPr>
              <a:t>Array can store </a:t>
            </a:r>
            <a:r>
              <a:rPr lang="en-IN" dirty="0">
                <a:latin typeface="Times New Roman" pitchFamily="18" charset="0"/>
                <a:cs typeface="Times New Roman" pitchFamily="18" charset="0"/>
              </a:rPr>
              <a:t>elements of multiple </a:t>
            </a:r>
            <a:r>
              <a:rPr lang="en-IN" dirty="0" smtClean="0">
                <a:latin typeface="Times New Roman" pitchFamily="18" charset="0"/>
                <a:cs typeface="Times New Roman" pitchFamily="18" charset="0"/>
              </a:rPr>
              <a:t>data types.</a:t>
            </a:r>
            <a:endParaRPr lang="en-US"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normAutofit/>
          </a:bodyPr>
          <a:lstStyle/>
          <a:p>
            <a:r>
              <a:rPr lang="en-US" dirty="0" smtClean="0"/>
              <a:t>qw(): This is used to create an array on single quoted words.</a:t>
            </a:r>
          </a:p>
          <a:p>
            <a:pPr>
              <a:buNone/>
            </a:pPr>
            <a:r>
              <a:rPr lang="en-US" dirty="0"/>
              <a:t>	</a:t>
            </a:r>
            <a:r>
              <a:rPr lang="en-US" dirty="0" smtClean="0"/>
              <a:t>Syntax:</a:t>
            </a:r>
          </a:p>
          <a:p>
            <a:pPr>
              <a:buNone/>
            </a:pPr>
            <a:r>
              <a:rPr lang="en-US" dirty="0"/>
              <a:t>	</a:t>
            </a:r>
            <a:r>
              <a:rPr lang="fr-FR" sz="2400" dirty="0" smtClean="0"/>
              <a:t>qw (Expression) qw /Expression/ qw 'Expression' qw {Expression}</a:t>
            </a:r>
          </a:p>
          <a:p>
            <a:pPr>
              <a:buNone/>
            </a:pPr>
            <a:r>
              <a:rPr lang="en-IN" sz="2400" dirty="0" smtClean="0"/>
              <a:t>	@arr1</a:t>
            </a:r>
            <a:r>
              <a:rPr lang="en-IN" sz="2400" dirty="0"/>
              <a:t> </a:t>
            </a:r>
            <a:r>
              <a:rPr lang="en-IN" sz="2400" dirty="0" smtClean="0"/>
              <a:t>= qw /This is a Perl/;</a:t>
            </a:r>
          </a:p>
          <a:p>
            <a:pPr>
              <a:buNone/>
            </a:pPr>
            <a:r>
              <a:rPr lang="en-IN" sz="2400" dirty="0"/>
              <a:t>	</a:t>
            </a:r>
            <a:r>
              <a:rPr lang="en-IN" sz="2400" dirty="0" smtClean="0"/>
              <a:t>output: [‘This’, ’is’, ’a’, ’Perl’]</a:t>
            </a:r>
          </a:p>
          <a:p>
            <a:r>
              <a:rPr lang="en-IN" dirty="0"/>
              <a:t>For accessing the elements of an array we must prefix </a:t>
            </a:r>
            <a:r>
              <a:rPr lang="en-IN" b="1" dirty="0"/>
              <a:t>“$”</a:t>
            </a:r>
            <a:r>
              <a:rPr lang="en-IN" dirty="0"/>
              <a:t> sign before the array </a:t>
            </a:r>
            <a:r>
              <a:rPr lang="en-IN" dirty="0" smtClean="0"/>
              <a:t>variable</a:t>
            </a:r>
          </a:p>
          <a:p>
            <a:pPr>
              <a:buNone/>
            </a:pPr>
            <a:r>
              <a:rPr lang="en-IN" dirty="0"/>
              <a:t>	</a:t>
            </a:r>
            <a:r>
              <a:rPr lang="en-US" sz="2400" dirty="0" smtClean="0"/>
              <a:t>$</a:t>
            </a:r>
            <a:r>
              <a:rPr lang="en-US" sz="2400" dirty="0" err="1" smtClean="0"/>
              <a:t>arr</a:t>
            </a:r>
            <a:r>
              <a:rPr lang="en-US" sz="2400" dirty="0" smtClean="0"/>
              <a:t>[0]</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3237"/>
            <a:ext cx="8229600" cy="5821363"/>
          </a:xfrm>
        </p:spPr>
        <p:txBody>
          <a:bodyPr>
            <a:normAutofit/>
          </a:bodyPr>
          <a:lstStyle/>
          <a:p>
            <a:r>
              <a:rPr lang="en-IN" dirty="0" smtClean="0"/>
              <a:t>Giving negative index will result in selecting the array elements from ending.</a:t>
            </a:r>
          </a:p>
          <a:p>
            <a:pPr>
              <a:buNone/>
            </a:pPr>
            <a:r>
              <a:rPr lang="en-IN" dirty="0" smtClean="0"/>
              <a:t>	ex:</a:t>
            </a:r>
          </a:p>
          <a:p>
            <a:pPr fontAlgn="base">
              <a:buNone/>
            </a:pPr>
            <a:r>
              <a:rPr lang="en-IN" sz="2400" dirty="0" smtClean="0"/>
              <a:t>@fruits = ("apple", "banana", "pineapple", "kiwi");   </a:t>
            </a:r>
          </a:p>
          <a:p>
            <a:pPr fontAlgn="base">
              <a:buNone/>
            </a:pPr>
            <a:r>
              <a:rPr lang="en-IN" sz="2400" dirty="0" smtClean="0"/>
              <a:t>	print "$fruits[-1]\n"; 	//kiwi</a:t>
            </a:r>
          </a:p>
          <a:p>
            <a:pPr fontAlgn="base">
              <a:buNone/>
            </a:pPr>
            <a:r>
              <a:rPr lang="en-IN" sz="2400" dirty="0" smtClean="0"/>
              <a:t>	print "$fruits[-2]\n"; 	//pineapple</a:t>
            </a:r>
          </a:p>
          <a:p>
            <a:pPr fontAlgn="base"/>
            <a:r>
              <a:rPr lang="en-IN" sz="2800" b="1" dirty="0" smtClean="0"/>
              <a:t>Sequential Number Arrays: </a:t>
            </a:r>
            <a:r>
              <a:rPr lang="en-IN" sz="2800" dirty="0" smtClean="0"/>
              <a:t>Perl also provides a shortcut to make a sequential array of numbers or letters. </a:t>
            </a:r>
          </a:p>
          <a:p>
            <a:pPr fontAlgn="base">
              <a:buNone/>
            </a:pPr>
            <a:r>
              <a:rPr lang="en-IN" sz="2800" dirty="0" smtClean="0"/>
              <a:t>	</a:t>
            </a:r>
            <a:r>
              <a:rPr lang="en-IN" sz="2000" dirty="0" smtClean="0"/>
              <a:t>@array = (1..9); # array with numbers from 1 to 9 </a:t>
            </a:r>
          </a:p>
          <a:p>
            <a:pPr fontAlgn="base">
              <a:buNone/>
            </a:pPr>
            <a:r>
              <a:rPr lang="en-IN" sz="2000" dirty="0" smtClean="0"/>
              <a:t>	@array = (a..h); # array with letters from a to h</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lnSpcReduction="10000"/>
          </a:bodyPr>
          <a:lstStyle/>
          <a:p>
            <a:r>
              <a:rPr lang="en-US" dirty="0" smtClean="0"/>
              <a:t>Size of array: It </a:t>
            </a:r>
            <a:r>
              <a:rPr lang="en-IN" dirty="0" smtClean="0"/>
              <a:t>can be found by evaluating the array in scalar context.</a:t>
            </a:r>
            <a:endParaRPr lang="en-US" dirty="0" smtClean="0"/>
          </a:p>
          <a:p>
            <a:pPr fontAlgn="base">
              <a:buNone/>
            </a:pPr>
            <a:r>
              <a:rPr lang="en-IN" sz="2400" b="1" dirty="0" smtClean="0"/>
              <a:t>	Implicit Scalar Context:</a:t>
            </a:r>
            <a:r>
              <a:rPr lang="en-IN" sz="2400" dirty="0" smtClean="0"/>
              <a:t>$size = @array;</a:t>
            </a:r>
          </a:p>
          <a:p>
            <a:pPr fontAlgn="base">
              <a:buNone/>
            </a:pPr>
            <a:r>
              <a:rPr lang="en-IN" sz="2400" b="1" dirty="0" smtClean="0"/>
              <a:t>	Explicit scalar context using keyword scalar:</a:t>
            </a:r>
          </a:p>
          <a:p>
            <a:pPr fontAlgn="base">
              <a:buNone/>
            </a:pPr>
            <a:r>
              <a:rPr lang="en-IN" sz="2400" dirty="0" smtClean="0"/>
              <a:t>	$size = scalar @array;</a:t>
            </a:r>
          </a:p>
          <a:p>
            <a:pPr fontAlgn="base">
              <a:buNone/>
            </a:pPr>
            <a:r>
              <a:rPr lang="en-US" sz="2400" dirty="0" smtClean="0"/>
              <a:t>	$maximum_index = $#arr; </a:t>
            </a:r>
          </a:p>
          <a:p>
            <a:pPr fontAlgn="base"/>
            <a:r>
              <a:rPr lang="en-IN" dirty="0" smtClean="0"/>
              <a:t>Slicing: It is done to access a range of elements in an array in order</a:t>
            </a:r>
          </a:p>
          <a:p>
            <a:pPr fontAlgn="base">
              <a:buNone/>
            </a:pPr>
            <a:r>
              <a:rPr lang="en-IN" sz="3000" dirty="0" smtClean="0"/>
              <a:t>	-Passing multiple index values</a:t>
            </a:r>
          </a:p>
          <a:p>
            <a:pPr fontAlgn="base">
              <a:buNone/>
            </a:pPr>
            <a:r>
              <a:rPr lang="en-IN" dirty="0" smtClean="0"/>
              <a:t>	</a:t>
            </a:r>
            <a:r>
              <a:rPr lang="en-US" sz="2400" dirty="0" smtClean="0"/>
              <a:t>@array = (‘Sun', ‘Moon', ‘Earth'); </a:t>
            </a:r>
          </a:p>
          <a:p>
            <a:pPr fontAlgn="base">
              <a:buNone/>
            </a:pPr>
            <a:r>
              <a:rPr lang="en-US" sz="2400" dirty="0" smtClean="0"/>
              <a:t>	@</a:t>
            </a:r>
            <a:r>
              <a:rPr lang="en-US" sz="2400" dirty="0" err="1" smtClean="0"/>
              <a:t>extracted_elements</a:t>
            </a:r>
            <a:r>
              <a:rPr lang="en-US" sz="2400" dirty="0" smtClean="0"/>
              <a:t> = @array[1, 2];</a:t>
            </a:r>
          </a:p>
          <a:p>
            <a:pPr fontAlgn="base">
              <a:buNone/>
            </a:pPr>
            <a:r>
              <a:rPr lang="en-US" sz="2400" dirty="0" smtClean="0"/>
              <a:t>	output: Moon Earth</a:t>
            </a:r>
          </a:p>
          <a:p>
            <a:pPr fontAlgn="base">
              <a:buNone/>
            </a:pPr>
            <a:r>
              <a:rPr lang="en-US" dirty="0" smtClean="0"/>
              <a:t>  </a:t>
            </a:r>
          </a:p>
          <a:p>
            <a:pPr fontAlgn="base">
              <a:buNone/>
            </a:pPr>
            <a:endParaRPr lang="en-IN" dirty="0" smtClean="0"/>
          </a:p>
          <a:p>
            <a:pPr fontAlgn="base">
              <a:buNone/>
            </a:pPr>
            <a:endParaRPr lang="en-IN" sz="2400"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324600"/>
          </a:xfrm>
        </p:spPr>
        <p:txBody>
          <a:bodyPr>
            <a:normAutofit/>
          </a:bodyPr>
          <a:lstStyle/>
          <a:p>
            <a:pPr fontAlgn="base">
              <a:buNone/>
            </a:pPr>
            <a:r>
              <a:rPr lang="en-IN" sz="2800" dirty="0" smtClean="0"/>
              <a:t>-Using range operator</a:t>
            </a:r>
          </a:p>
          <a:p>
            <a:pPr fontAlgn="base">
              <a:buNone/>
            </a:pPr>
            <a:r>
              <a:rPr lang="en-IN" dirty="0" smtClean="0"/>
              <a:t>	</a:t>
            </a:r>
            <a:r>
              <a:rPr lang="en-US" sz="2400" dirty="0" smtClean="0"/>
              <a:t>@array = (‘Sun', ‘Moon', ‘Earth‘, ’Mars’, ‘</a:t>
            </a:r>
            <a:r>
              <a:rPr lang="en-US" sz="2400" dirty="0" err="1" smtClean="0"/>
              <a:t>Jupitor</a:t>
            </a:r>
            <a:r>
              <a:rPr lang="en-US" sz="2400" dirty="0" smtClean="0"/>
              <a:t>’); </a:t>
            </a:r>
          </a:p>
          <a:p>
            <a:pPr fontAlgn="base">
              <a:buNone/>
            </a:pPr>
            <a:r>
              <a:rPr lang="en-US" sz="2400" dirty="0" smtClean="0"/>
              <a:t>	@</a:t>
            </a:r>
            <a:r>
              <a:rPr lang="en-US" sz="2400" dirty="0" err="1" smtClean="0"/>
              <a:t>extracted_elements</a:t>
            </a:r>
            <a:r>
              <a:rPr lang="en-US" sz="2400" dirty="0" smtClean="0"/>
              <a:t> = @array[1..3];</a:t>
            </a:r>
          </a:p>
          <a:p>
            <a:pPr fontAlgn="base">
              <a:buNone/>
            </a:pPr>
            <a:r>
              <a:rPr lang="en-US" sz="2400" dirty="0" smtClean="0"/>
              <a:t>	output: Moon Earth Mars</a:t>
            </a:r>
          </a:p>
          <a:p>
            <a:pPr fontAlgn="base"/>
            <a:r>
              <a:rPr lang="en-US" dirty="0" smtClean="0"/>
              <a:t>Push - </a:t>
            </a:r>
            <a:r>
              <a:rPr lang="en-IN" dirty="0" smtClean="0"/>
              <a:t>Inserts values of the list at the end of an array</a:t>
            </a:r>
            <a:endParaRPr lang="en-IN" sz="2400" dirty="0" smtClean="0"/>
          </a:p>
          <a:p>
            <a:pPr fontAlgn="base">
              <a:buNone/>
            </a:pPr>
            <a:r>
              <a:rPr lang="en-IN" sz="2400" dirty="0" smtClean="0"/>
              <a:t>	syntax: </a:t>
            </a:r>
            <a:r>
              <a:rPr lang="en-US" sz="2400" i="1" dirty="0" smtClean="0"/>
              <a:t> push(Array, list)</a:t>
            </a:r>
          </a:p>
          <a:p>
            <a:pPr fontAlgn="base">
              <a:buNone/>
            </a:pPr>
            <a:r>
              <a:rPr lang="en-US" sz="2400" i="1" dirty="0" smtClean="0"/>
              <a:t>	</a:t>
            </a:r>
            <a:r>
              <a:rPr lang="en-US" sz="2400" i="1" dirty="0" err="1" smtClean="0"/>
              <a:t>ex:</a:t>
            </a:r>
            <a:r>
              <a:rPr lang="en-US" sz="2400" dirty="0" err="1" smtClean="0"/>
              <a:t>push</a:t>
            </a:r>
            <a:r>
              <a:rPr lang="en-US" sz="2400" dirty="0" smtClean="0"/>
              <a:t>(@x, 'Python', 'Perl'); </a:t>
            </a:r>
          </a:p>
          <a:p>
            <a:pPr fontAlgn="base"/>
            <a:r>
              <a:rPr lang="en-US" dirty="0" smtClean="0"/>
              <a:t>Pop - </a:t>
            </a:r>
            <a:r>
              <a:rPr lang="en-IN" dirty="0" smtClean="0"/>
              <a:t>Removes the last value of an array</a:t>
            </a:r>
          </a:p>
          <a:p>
            <a:pPr fontAlgn="base">
              <a:buNone/>
            </a:pPr>
            <a:r>
              <a:rPr lang="en-IN" sz="2400" dirty="0" smtClean="0"/>
              <a:t>	syntax: </a:t>
            </a:r>
            <a:r>
              <a:rPr lang="en-US" sz="2400" i="1" dirty="0" smtClean="0"/>
              <a:t> pop(Array)</a:t>
            </a:r>
          </a:p>
          <a:p>
            <a:pPr fontAlgn="base"/>
            <a:r>
              <a:rPr lang="en-US" dirty="0" smtClean="0"/>
              <a:t>Shift - </a:t>
            </a:r>
            <a:r>
              <a:rPr lang="en-IN" dirty="0" smtClean="0"/>
              <a:t>Shifts all the values of an array on its left</a:t>
            </a:r>
          </a:p>
          <a:p>
            <a:pPr fontAlgn="base">
              <a:buNone/>
            </a:pPr>
            <a:r>
              <a:rPr lang="en-IN" sz="2400" dirty="0" smtClean="0"/>
              <a:t>	syntax: </a:t>
            </a:r>
            <a:r>
              <a:rPr lang="en-IN" sz="2400" i="1" dirty="0" smtClean="0"/>
              <a:t>shift(Array)</a:t>
            </a:r>
          </a:p>
          <a:p>
            <a:pPr fontAlgn="base">
              <a:buNone/>
            </a:pPr>
            <a:r>
              <a:rPr lang="en-IN" sz="2400" i="1" dirty="0" smtClean="0"/>
              <a:t>	ex: </a:t>
            </a:r>
            <a:r>
              <a:rPr lang="en-US" sz="2400" dirty="0" smtClean="0"/>
              <a:t>@x = ('Java', 'C', 'C++'); </a:t>
            </a:r>
          </a:p>
          <a:p>
            <a:pPr fontAlgn="base">
              <a:buNone/>
            </a:pPr>
            <a:r>
              <a:rPr lang="en-US" sz="2400" i="1" dirty="0" smtClean="0"/>
              <a:t>		</a:t>
            </a:r>
            <a:r>
              <a:rPr lang="en-US" sz="2400" i="1" dirty="0" err="1" smtClean="0"/>
              <a:t>shift@x</a:t>
            </a:r>
            <a:r>
              <a:rPr lang="en-US" sz="2400" i="1" dirty="0" smtClean="0"/>
              <a:t> 	//updated array:  @x=(‘C’,’C++’)</a:t>
            </a:r>
          </a:p>
          <a:p>
            <a:pPr fontAlgn="base">
              <a:buNone/>
            </a:pPr>
            <a:endParaRPr lang="en-US" sz="2400" dirty="0" smtClean="0"/>
          </a:p>
          <a:p>
            <a:pPr fontAlgn="base">
              <a:buNone/>
            </a:pPr>
            <a:endParaRPr lang="en-US" sz="2400" dirty="0" smtClean="0"/>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lstStyle/>
          <a:p>
            <a:r>
              <a:rPr lang="en-US" dirty="0" err="1" smtClean="0"/>
              <a:t>Unshift</a:t>
            </a:r>
            <a:r>
              <a:rPr lang="en-US" dirty="0" smtClean="0"/>
              <a:t>:</a:t>
            </a:r>
            <a:r>
              <a:rPr lang="en-IN" dirty="0" smtClean="0"/>
              <a:t>Adds the list element to the front of an array</a:t>
            </a:r>
          </a:p>
          <a:p>
            <a:pPr fontAlgn="base">
              <a:buNone/>
            </a:pPr>
            <a:r>
              <a:rPr lang="en-IN" dirty="0" smtClean="0"/>
              <a:t>	</a:t>
            </a:r>
            <a:r>
              <a:rPr lang="en-IN" sz="2200" dirty="0" smtClean="0"/>
              <a:t>syntax: </a:t>
            </a:r>
            <a:r>
              <a:rPr lang="en-IN" sz="2200" i="1" dirty="0" err="1" smtClean="0"/>
              <a:t>unshift</a:t>
            </a:r>
            <a:r>
              <a:rPr lang="en-IN" sz="2200" i="1" dirty="0" smtClean="0"/>
              <a:t>(</a:t>
            </a:r>
            <a:r>
              <a:rPr lang="en-IN" sz="2200" i="1" dirty="0" err="1" smtClean="0"/>
              <a:t>Array,List</a:t>
            </a:r>
            <a:r>
              <a:rPr lang="en-IN" sz="2200" i="1" dirty="0" smtClean="0"/>
              <a:t>)</a:t>
            </a:r>
          </a:p>
          <a:p>
            <a:pPr fontAlgn="base">
              <a:buNone/>
            </a:pPr>
            <a:r>
              <a:rPr lang="en-IN" sz="2200" i="1" dirty="0" smtClean="0"/>
              <a:t>	ex: </a:t>
            </a:r>
            <a:r>
              <a:rPr lang="en-US" sz="2200" dirty="0" smtClean="0"/>
              <a:t>@x = ('Java', 'C', 'C++'); </a:t>
            </a:r>
          </a:p>
          <a:p>
            <a:pPr fontAlgn="base">
              <a:buNone/>
            </a:pPr>
            <a:r>
              <a:rPr lang="en-US" sz="2200" i="1" dirty="0" smtClean="0"/>
              <a:t>		</a:t>
            </a:r>
            <a:r>
              <a:rPr lang="en-US" sz="2200" i="1" dirty="0" err="1" smtClean="0"/>
              <a:t>unshift</a:t>
            </a:r>
            <a:r>
              <a:rPr lang="en-US" sz="2200" i="1" dirty="0" smtClean="0"/>
              <a:t>(@x ,’PHP’,’JSP’) </a:t>
            </a:r>
          </a:p>
          <a:p>
            <a:pPr fontAlgn="base">
              <a:buNone/>
            </a:pPr>
            <a:r>
              <a:rPr lang="en-US" sz="2200" i="1" smtClean="0"/>
              <a:t>	//</a:t>
            </a:r>
            <a:r>
              <a:rPr lang="en-US" sz="2200" i="1" dirty="0" smtClean="0"/>
              <a:t>updated array:  @</a:t>
            </a:r>
            <a:r>
              <a:rPr lang="en-US" sz="2200" i="1" smtClean="0"/>
              <a:t>x=(‘</a:t>
            </a:r>
            <a:r>
              <a:rPr lang="en-US" sz="2400" smtClean="0"/>
              <a:t>PHP ‘,’JSP’ ,’Java’, ‘C ‘,’C++’</a:t>
            </a:r>
            <a:r>
              <a:rPr lang="en-US" sz="2200" i="1" smtClean="0"/>
              <a:t>)</a:t>
            </a:r>
            <a:endParaRPr lang="en-US" sz="2200" i="1" dirty="0" smtClean="0"/>
          </a:p>
          <a:p>
            <a:pPr>
              <a:buNone/>
            </a:pP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Content Placeholder 2"/>
          <p:cNvSpPr>
            <a:spLocks noGrp="1"/>
          </p:cNvSpPr>
          <p:nvPr>
            <p:ph sz="quarter" idx="1"/>
          </p:nvPr>
        </p:nvSpPr>
        <p:spPr/>
        <p:txBody>
          <a:bodyPr>
            <a:normAutofit/>
          </a:bodyPr>
          <a:lstStyle/>
          <a:p>
            <a:pPr marL="720">
              <a:lnSpc>
                <a:spcPct val="120000"/>
              </a:lnSpc>
              <a:buClr>
                <a:srgbClr val="B71E42"/>
              </a:buClr>
              <a:buSzPct val="45000"/>
              <a:buFont typeface="Wingdings" charset="2"/>
              <a:buChar char=""/>
            </a:pPr>
            <a:r>
              <a:rPr lang="en-IN" spc="-1" dirty="0" smtClean="0">
                <a:solidFill>
                  <a:srgbClr val="222426"/>
                </a:solidFill>
                <a:uFill>
                  <a:solidFill>
                    <a:srgbClr val="FFFFFF"/>
                  </a:solidFill>
                </a:uFill>
                <a:latin typeface="PT Sans"/>
              </a:rPr>
              <a:t> To execute without mentioning </a:t>
            </a:r>
            <a:r>
              <a:rPr lang="en-IN" spc="-1" dirty="0" err="1" smtClean="0">
                <a:solidFill>
                  <a:srgbClr val="222426"/>
                </a:solidFill>
                <a:uFill>
                  <a:solidFill>
                    <a:srgbClr val="FFFFFF"/>
                  </a:solidFill>
                </a:uFill>
                <a:latin typeface="PT Sans"/>
              </a:rPr>
              <a:t>perl</a:t>
            </a:r>
            <a:r>
              <a:rPr lang="en-IN" spc="-1" dirty="0" smtClean="0">
                <a:solidFill>
                  <a:srgbClr val="222426"/>
                </a:solidFill>
                <a:uFill>
                  <a:solidFill>
                    <a:srgbClr val="FFFFFF"/>
                  </a:solidFill>
                </a:uFill>
                <a:latin typeface="PT Sans"/>
              </a:rPr>
              <a:t> before filename</a:t>
            </a:r>
            <a:endParaRPr lang="en-IN" sz="2800" spc="-1" dirty="0" smtClean="0">
              <a:solidFill>
                <a:srgbClr val="000000"/>
              </a:solidFill>
              <a:uFill>
                <a:solidFill>
                  <a:srgbClr val="FFFFFF"/>
                </a:solidFill>
              </a:uFill>
              <a:latin typeface="Arial"/>
            </a:endParaRPr>
          </a:p>
          <a:p>
            <a:pPr marL="720">
              <a:lnSpc>
                <a:spcPct val="120000"/>
              </a:lnSpc>
              <a:buClr>
                <a:srgbClr val="B71E42"/>
              </a:buClr>
              <a:buSzPct val="45000"/>
              <a:buNone/>
            </a:pPr>
            <a:r>
              <a:rPr lang="en-IN" spc="-1" dirty="0" smtClean="0">
                <a:solidFill>
                  <a:srgbClr val="222426"/>
                </a:solidFill>
                <a:uFill>
                  <a:solidFill>
                    <a:srgbClr val="FFFFFF"/>
                  </a:solidFill>
                </a:uFill>
                <a:latin typeface="PT Sans"/>
              </a:rPr>
              <a:t>	 - #!/</a:t>
            </a:r>
            <a:r>
              <a:rPr lang="en-IN" spc="-1" dirty="0" err="1" smtClean="0">
                <a:solidFill>
                  <a:srgbClr val="222426"/>
                </a:solidFill>
                <a:uFill>
                  <a:solidFill>
                    <a:srgbClr val="FFFFFF"/>
                  </a:solidFill>
                </a:uFill>
                <a:latin typeface="PT Sans"/>
              </a:rPr>
              <a:t>usr</a:t>
            </a:r>
            <a:r>
              <a:rPr lang="en-IN" spc="-1" dirty="0" smtClean="0">
                <a:solidFill>
                  <a:srgbClr val="222426"/>
                </a:solidFill>
                <a:uFill>
                  <a:solidFill>
                    <a:srgbClr val="FFFFFF"/>
                  </a:solidFill>
                </a:uFill>
                <a:latin typeface="PT Sans"/>
              </a:rPr>
              <a:t>/bin/</a:t>
            </a:r>
            <a:r>
              <a:rPr lang="en-IN" spc="-1" dirty="0" err="1" smtClean="0">
                <a:solidFill>
                  <a:srgbClr val="222426"/>
                </a:solidFill>
                <a:uFill>
                  <a:solidFill>
                    <a:srgbClr val="FFFFFF"/>
                  </a:solidFill>
                </a:uFill>
                <a:latin typeface="PT Sans"/>
              </a:rPr>
              <a:t>perl</a:t>
            </a:r>
            <a:r>
              <a:rPr lang="en-IN" spc="-1" dirty="0" smtClean="0">
                <a:solidFill>
                  <a:srgbClr val="222426"/>
                </a:solidFill>
                <a:uFill>
                  <a:solidFill>
                    <a:srgbClr val="FFFFFF"/>
                  </a:solidFill>
                </a:uFill>
                <a:latin typeface="PT Sans"/>
              </a:rPr>
              <a:t> – shebang line which specifies path to </a:t>
            </a:r>
            <a:r>
              <a:rPr lang="en-IN" spc="-1" dirty="0" err="1" smtClean="0">
                <a:solidFill>
                  <a:srgbClr val="222426"/>
                </a:solidFill>
                <a:uFill>
                  <a:solidFill>
                    <a:srgbClr val="FFFFFF"/>
                  </a:solidFill>
                </a:uFill>
                <a:latin typeface="PT Sans"/>
              </a:rPr>
              <a:t>perl</a:t>
            </a:r>
            <a:r>
              <a:rPr lang="en-IN" spc="-1" dirty="0" smtClean="0">
                <a:solidFill>
                  <a:srgbClr val="222426"/>
                </a:solidFill>
                <a:uFill>
                  <a:solidFill>
                    <a:srgbClr val="FFFFFF"/>
                  </a:solidFill>
                </a:uFill>
                <a:latin typeface="PT Sans"/>
              </a:rPr>
              <a:t> binary.</a:t>
            </a:r>
            <a:endParaRPr lang="en-IN" sz="2800" spc="-1" dirty="0" smtClean="0">
              <a:solidFill>
                <a:srgbClr val="000000"/>
              </a:solidFill>
              <a:uFill>
                <a:solidFill>
                  <a:srgbClr val="FFFFFF"/>
                </a:solidFill>
              </a:uFill>
              <a:latin typeface="Arial"/>
            </a:endParaRPr>
          </a:p>
          <a:p>
            <a:pPr marL="720">
              <a:lnSpc>
                <a:spcPct val="120000"/>
              </a:lnSpc>
              <a:buClr>
                <a:srgbClr val="B71E42"/>
              </a:buClr>
              <a:buSzPct val="45000"/>
              <a:buNone/>
            </a:pPr>
            <a:r>
              <a:rPr lang="en-IN" spc="-1" dirty="0" smtClean="0">
                <a:solidFill>
                  <a:srgbClr val="222426"/>
                </a:solidFill>
                <a:uFill>
                  <a:solidFill>
                    <a:srgbClr val="FFFFFF"/>
                  </a:solidFill>
                </a:uFill>
                <a:latin typeface="PT Sans"/>
              </a:rPr>
              <a:t> - Give </a:t>
            </a:r>
            <a:r>
              <a:rPr lang="en-IN" spc="-1" dirty="0" err="1" smtClean="0">
                <a:solidFill>
                  <a:srgbClr val="222426"/>
                </a:solidFill>
                <a:uFill>
                  <a:solidFill>
                    <a:srgbClr val="FFFFFF"/>
                  </a:solidFill>
                </a:uFill>
                <a:latin typeface="PT Sans"/>
              </a:rPr>
              <a:t>chmod</a:t>
            </a:r>
            <a:r>
              <a:rPr lang="en-IN" spc="-1" dirty="0" smtClean="0">
                <a:solidFill>
                  <a:srgbClr val="222426"/>
                </a:solidFill>
                <a:uFill>
                  <a:solidFill>
                    <a:srgbClr val="FFFFFF"/>
                  </a:solidFill>
                </a:uFill>
                <a:latin typeface="PT Sans"/>
              </a:rPr>
              <a:t> 0755 permissions</a:t>
            </a:r>
            <a:endParaRPr lang="en-IN" sz="2800" spc="-1" dirty="0" smtClean="0">
              <a:solidFill>
                <a:srgbClr val="000000"/>
              </a:solidFill>
              <a:uFill>
                <a:solidFill>
                  <a:srgbClr val="FFFFFF"/>
                </a:solidFill>
              </a:uFill>
              <a:latin typeface="Arial"/>
            </a:endParaRPr>
          </a:p>
          <a:p>
            <a:pPr marL="720">
              <a:lnSpc>
                <a:spcPct val="120000"/>
              </a:lnSpc>
              <a:buClr>
                <a:srgbClr val="B71E42"/>
              </a:buClr>
              <a:buSzPct val="45000"/>
              <a:buNone/>
            </a:pPr>
            <a:r>
              <a:rPr lang="en-IN" spc="-1" dirty="0" smtClean="0">
                <a:solidFill>
                  <a:srgbClr val="222426"/>
                </a:solidFill>
                <a:uFill>
                  <a:solidFill>
                    <a:srgbClr val="FFFFFF"/>
                  </a:solidFill>
                </a:uFill>
                <a:latin typeface="PT Sans"/>
              </a:rPr>
              <a:t> - ./filename.pl </a:t>
            </a:r>
            <a:endParaRPr lang="en-IN" sz="2800" spc="-1" dirty="0" smtClean="0">
              <a:solidFill>
                <a:srgbClr val="000000"/>
              </a:solidFill>
              <a:uFill>
                <a:solidFill>
                  <a:srgbClr val="FFFFFF"/>
                </a:solidFill>
              </a:uFill>
              <a:latin typeface="Arial"/>
            </a:endParaRPr>
          </a:p>
          <a:p>
            <a:pPr marL="228600" indent="-227880">
              <a:buClr>
                <a:srgbClr val="B71E42"/>
              </a:buClr>
              <a:buFont typeface="Arial"/>
              <a:buChar char="•"/>
            </a:pPr>
            <a:r>
              <a:rPr lang="en-IN" spc="-1" dirty="0" smtClean="0">
                <a:solidFill>
                  <a:srgbClr val="222426"/>
                </a:solidFill>
                <a:uFill>
                  <a:solidFill>
                    <a:srgbClr val="FFFFFF"/>
                  </a:solidFill>
                </a:uFill>
                <a:latin typeface="PT Sans"/>
              </a:rPr>
              <a:t>If we do not mention shebang line we need to type </a:t>
            </a:r>
            <a:r>
              <a:rPr lang="en-IN" spc="-1" dirty="0" err="1" smtClean="0">
                <a:solidFill>
                  <a:srgbClr val="222426"/>
                </a:solidFill>
                <a:uFill>
                  <a:solidFill>
                    <a:srgbClr val="FFFFFF"/>
                  </a:solidFill>
                </a:uFill>
                <a:latin typeface="PT Sans"/>
              </a:rPr>
              <a:t>perl</a:t>
            </a:r>
            <a:r>
              <a:rPr lang="en-IN" spc="-1" dirty="0" smtClean="0">
                <a:solidFill>
                  <a:srgbClr val="222426"/>
                </a:solidFill>
                <a:uFill>
                  <a:solidFill>
                    <a:srgbClr val="FFFFFF"/>
                  </a:solidFill>
                </a:uFill>
                <a:latin typeface="PT Sans"/>
              </a:rPr>
              <a:t> before filename and execute.</a:t>
            </a:r>
            <a:endParaRPr lang="en-IN" sz="2800" spc="-1" dirty="0" smtClean="0">
              <a:solidFill>
                <a:srgbClr val="000000"/>
              </a:solidFill>
              <a:uFill>
                <a:solidFill>
                  <a:srgbClr val="FFFFFF"/>
                </a:solidFill>
              </a:uFill>
              <a:latin typeface="Aria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sz="quarter" idx="1"/>
          </p:nvPr>
        </p:nvSpPr>
        <p:spPr/>
        <p:txBody>
          <a:bodyPr>
            <a:normAutofit lnSpcReduction="10000"/>
          </a:bodyPr>
          <a:lstStyle/>
          <a:p>
            <a:pPr marL="228600" indent="-227880">
              <a:buClr>
                <a:srgbClr val="B71E42"/>
              </a:buClr>
              <a:buFont typeface="Arial"/>
              <a:buChar char="•"/>
            </a:pPr>
            <a:r>
              <a:rPr lang="en-IN" spc="-1" dirty="0" smtClean="0">
                <a:solidFill>
                  <a:srgbClr val="000000"/>
                </a:solidFill>
                <a:uFill>
                  <a:solidFill>
                    <a:srgbClr val="FFFFFF"/>
                  </a:solidFill>
                </a:uFill>
                <a:latin typeface="verdana"/>
              </a:rPr>
              <a:t>There are two ways to comment in Perl:</a:t>
            </a:r>
            <a:endParaRPr lang="en-IN" sz="2800" spc="-1" dirty="0" smtClean="0">
              <a:solidFill>
                <a:srgbClr val="000000"/>
              </a:solidFill>
              <a:uFill>
                <a:solidFill>
                  <a:srgbClr val="FFFFFF"/>
                </a:solidFill>
              </a:uFill>
              <a:latin typeface="Arial"/>
            </a:endParaRPr>
          </a:p>
          <a:p>
            <a:pPr marL="228600" indent="-227880">
              <a:buClr>
                <a:srgbClr val="B71E42"/>
              </a:buClr>
              <a:buNone/>
            </a:pPr>
            <a:r>
              <a:rPr lang="en-IN" spc="-1" dirty="0" smtClean="0">
                <a:solidFill>
                  <a:srgbClr val="000000"/>
                </a:solidFill>
                <a:uFill>
                  <a:solidFill>
                    <a:srgbClr val="FFFFFF"/>
                  </a:solidFill>
                </a:uFill>
                <a:latin typeface="verdana"/>
              </a:rPr>
              <a:t>	</a:t>
            </a:r>
            <a:r>
              <a:rPr lang="en-IN" sz="2800" spc="-1" dirty="0" smtClean="0">
                <a:solidFill>
                  <a:srgbClr val="000000"/>
                </a:solidFill>
                <a:uFill>
                  <a:solidFill>
                    <a:srgbClr val="FFFFFF"/>
                  </a:solidFill>
                </a:uFill>
                <a:latin typeface="verdana"/>
              </a:rPr>
              <a:t>-Single line comments</a:t>
            </a:r>
            <a:endParaRPr lang="en-IN" sz="2400" spc="-1" dirty="0" smtClean="0">
              <a:solidFill>
                <a:srgbClr val="000000"/>
              </a:solidFill>
              <a:uFill>
                <a:solidFill>
                  <a:srgbClr val="FFFFFF"/>
                </a:solidFill>
              </a:uFill>
              <a:latin typeface="Arial"/>
            </a:endParaRPr>
          </a:p>
          <a:p>
            <a:pPr marL="228600" indent="-227880">
              <a:buClr>
                <a:srgbClr val="B71E42"/>
              </a:buClr>
              <a:buNone/>
            </a:pPr>
            <a:r>
              <a:rPr lang="en-IN" sz="2400" spc="-1" dirty="0" smtClean="0">
                <a:solidFill>
                  <a:srgbClr val="000000"/>
                </a:solidFill>
                <a:uFill>
                  <a:solidFill>
                    <a:srgbClr val="FFFFFF"/>
                  </a:solidFill>
                </a:uFill>
                <a:latin typeface="verdana"/>
              </a:rPr>
              <a:t>	 Putting # before a statement makes it a comment.</a:t>
            </a:r>
            <a:endParaRPr lang="en-IN" sz="2000" spc="-1" dirty="0" smtClean="0">
              <a:solidFill>
                <a:srgbClr val="000000"/>
              </a:solidFill>
              <a:uFill>
                <a:solidFill>
                  <a:srgbClr val="FFFFFF"/>
                </a:solidFill>
              </a:uFill>
              <a:latin typeface="Arial"/>
            </a:endParaRPr>
          </a:p>
          <a:p>
            <a:pPr marL="228600" indent="-227880">
              <a:buClr>
                <a:srgbClr val="B71E42"/>
              </a:buClr>
              <a:buNone/>
            </a:pPr>
            <a:endParaRPr lang="en-IN" sz="2400" spc="-1" dirty="0" smtClean="0">
              <a:solidFill>
                <a:srgbClr val="000000"/>
              </a:solidFill>
              <a:uFill>
                <a:solidFill>
                  <a:srgbClr val="FFFFFF"/>
                </a:solidFill>
              </a:uFill>
              <a:latin typeface="verdana"/>
            </a:endParaRPr>
          </a:p>
          <a:p>
            <a:pPr marL="228600" indent="-227880">
              <a:buClr>
                <a:srgbClr val="B71E42"/>
              </a:buClr>
              <a:buNone/>
            </a:pPr>
            <a:r>
              <a:rPr lang="en-IN" sz="2400" spc="-1" dirty="0" smtClean="0">
                <a:solidFill>
                  <a:srgbClr val="000000"/>
                </a:solidFill>
                <a:uFill>
                  <a:solidFill>
                    <a:srgbClr val="FFFFFF"/>
                  </a:solidFill>
                </a:uFill>
                <a:latin typeface="verdana"/>
              </a:rPr>
              <a:t>	-</a:t>
            </a:r>
            <a:r>
              <a:rPr lang="en-IN" sz="2800" spc="-1" dirty="0" smtClean="0">
                <a:solidFill>
                  <a:srgbClr val="000000"/>
                </a:solidFill>
                <a:uFill>
                  <a:solidFill>
                    <a:srgbClr val="FFFFFF"/>
                  </a:solidFill>
                </a:uFill>
                <a:latin typeface="verdana"/>
              </a:rPr>
              <a:t>Multi line comments</a:t>
            </a:r>
          </a:p>
          <a:p>
            <a:pPr>
              <a:lnSpc>
                <a:spcPct val="100000"/>
              </a:lnSpc>
              <a:buNone/>
            </a:pPr>
            <a:r>
              <a:rPr lang="en-IN" sz="2400" spc="-1" dirty="0" smtClean="0">
                <a:solidFill>
                  <a:srgbClr val="000000"/>
                </a:solidFill>
                <a:uFill>
                  <a:solidFill>
                    <a:srgbClr val="FFFFFF"/>
                  </a:solidFill>
                </a:uFill>
                <a:latin typeface="verdana"/>
              </a:rPr>
              <a:t>	Perl does not currently implement true multiline comments.</a:t>
            </a:r>
          </a:p>
          <a:p>
            <a:pPr>
              <a:lnSpc>
                <a:spcPct val="100000"/>
              </a:lnSpc>
              <a:buNone/>
            </a:pPr>
            <a:r>
              <a:rPr lang="en-IN" sz="2400" spc="-1" dirty="0" smtClean="0">
                <a:solidFill>
                  <a:srgbClr val="000000"/>
                </a:solidFill>
                <a:uFill>
                  <a:solidFill>
                    <a:srgbClr val="FFFFFF"/>
                  </a:solidFill>
                </a:uFill>
                <a:latin typeface="verdana"/>
              </a:rPr>
              <a:t>	Workaround commonly used is</a:t>
            </a:r>
          </a:p>
          <a:p>
            <a:pPr>
              <a:lnSpc>
                <a:spcPct val="100000"/>
              </a:lnSpc>
              <a:buNone/>
            </a:pPr>
            <a:r>
              <a:rPr lang="en-IN" sz="2000" spc="-1" dirty="0" smtClean="0">
                <a:solidFill>
                  <a:srgbClr val="000000"/>
                </a:solidFill>
                <a:uFill>
                  <a:solidFill>
                    <a:srgbClr val="FFFFFF"/>
                  </a:solidFill>
                </a:uFill>
                <a:latin typeface="verdana"/>
              </a:rPr>
              <a:t>  	=begin</a:t>
            </a:r>
            <a:endParaRPr lang="en-IN" sz="1800" spc="-1" dirty="0" smtClean="0">
              <a:solidFill>
                <a:srgbClr val="000000"/>
              </a:solidFill>
              <a:uFill>
                <a:solidFill>
                  <a:srgbClr val="FFFFFF"/>
                </a:solidFill>
              </a:uFill>
              <a:latin typeface="Arial"/>
            </a:endParaRPr>
          </a:p>
          <a:p>
            <a:pPr>
              <a:lnSpc>
                <a:spcPct val="100000"/>
              </a:lnSpc>
              <a:buNone/>
            </a:pPr>
            <a:r>
              <a:rPr lang="en-IN" sz="2000" spc="-1" dirty="0" smtClean="0">
                <a:solidFill>
                  <a:srgbClr val="000000"/>
                </a:solidFill>
                <a:uFill>
                  <a:solidFill>
                    <a:srgbClr val="FFFFFF"/>
                  </a:solidFill>
                </a:uFill>
                <a:latin typeface="verdana"/>
              </a:rPr>
              <a:t>  	=cut</a:t>
            </a:r>
            <a:endParaRPr lang="en-IN" sz="1800" spc="-1" dirty="0" smtClean="0">
              <a:solidFill>
                <a:srgbClr val="000000"/>
              </a:solidFill>
              <a:uFill>
                <a:solidFill>
                  <a:srgbClr val="FFFFFF"/>
                </a:solidFill>
              </a:uFill>
              <a:latin typeface="Arial"/>
            </a:endParaRPr>
          </a:p>
          <a:p>
            <a:pPr marL="228600" indent="-227880">
              <a:buClr>
                <a:srgbClr val="B71E42"/>
              </a:buClr>
              <a:buNone/>
            </a:pPr>
            <a:endParaRPr lang="en-IN" sz="2000" spc="-1" dirty="0" smtClean="0">
              <a:solidFill>
                <a:srgbClr val="000000"/>
              </a:solidFill>
              <a:uFill>
                <a:solidFill>
                  <a:srgbClr val="FFFFFF"/>
                </a:solidFill>
              </a:uFill>
              <a:latin typeface="Arial"/>
            </a:endParaRPr>
          </a:p>
          <a:p>
            <a:pPr marL="228600" indent="-227880">
              <a:buClr>
                <a:srgbClr val="B71E42"/>
              </a:buClr>
              <a:buNone/>
            </a:pPr>
            <a:endParaRPr lang="en-IN" sz="2400" spc="-1" dirty="0" smtClean="0">
              <a:solidFill>
                <a:srgbClr val="000000"/>
              </a:solidFill>
              <a:uFill>
                <a:solidFill>
                  <a:srgbClr val="FFFFFF"/>
                </a:solidFill>
              </a:uFill>
              <a:latin typeface="Arial"/>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1802</TotalTime>
  <Words>2105</Words>
  <Application>Microsoft Office PowerPoint</Application>
  <PresentationFormat>On-screen Show (4:3)</PresentationFormat>
  <Paragraphs>666</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Equity</vt:lpstr>
      <vt:lpstr>Perl </vt:lpstr>
      <vt:lpstr>Introduction</vt:lpstr>
      <vt:lpstr>Installation</vt:lpstr>
      <vt:lpstr>Slide 4</vt:lpstr>
      <vt:lpstr>Perl file naming convention</vt:lpstr>
      <vt:lpstr>Programming</vt:lpstr>
      <vt:lpstr>Programming Types</vt:lpstr>
      <vt:lpstr>Execution</vt:lpstr>
      <vt:lpstr>Comments</vt:lpstr>
      <vt:lpstr>Slide 10</vt:lpstr>
      <vt:lpstr>Data Types</vt:lpstr>
      <vt:lpstr>Boolean values</vt:lpstr>
      <vt:lpstr>Slide 13</vt:lpstr>
      <vt:lpstr>Slide 14</vt:lpstr>
      <vt:lpstr>Variables</vt:lpstr>
      <vt:lpstr>Slide 16</vt:lpstr>
      <vt:lpstr>Operators</vt:lpstr>
      <vt:lpstr>Arithmetic Operators</vt:lpstr>
      <vt:lpstr>Relational Operators</vt:lpstr>
      <vt:lpstr>Slide 20</vt:lpstr>
      <vt:lpstr>Slide 21</vt:lpstr>
      <vt:lpstr>Operators</vt:lpstr>
      <vt:lpstr>Quote like Operators</vt:lpstr>
      <vt:lpstr>Slide 24</vt:lpstr>
      <vt:lpstr>String Manipulation Operators</vt:lpstr>
      <vt:lpstr>Slide 26</vt:lpstr>
      <vt:lpstr>Slide 27</vt:lpstr>
      <vt:lpstr>Range operator</vt:lpstr>
      <vt:lpstr>Auto Increment and decrement Operators</vt:lpstr>
      <vt:lpstr>Slide 30</vt:lpstr>
      <vt:lpstr>Slide 31</vt:lpstr>
      <vt:lpstr>Slide 32</vt:lpstr>
      <vt:lpstr>Arrow operator</vt:lpstr>
      <vt:lpstr>Slide 34</vt:lpstr>
      <vt:lpstr>Decision Making Statements</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Loops</vt:lpstr>
      <vt:lpstr>Slide 49</vt:lpstr>
      <vt:lpstr>Slide 50</vt:lpstr>
      <vt:lpstr>Slide 51</vt:lpstr>
      <vt:lpstr>Slide 52</vt:lpstr>
      <vt:lpstr>Slide 53</vt:lpstr>
      <vt:lpstr>Slide 54</vt:lpstr>
      <vt:lpstr>Slide 55</vt:lpstr>
      <vt:lpstr>Slide 56</vt:lpstr>
      <vt:lpstr>Slide 57</vt:lpstr>
      <vt:lpstr>Slide 58</vt:lpstr>
      <vt:lpstr>Scalars</vt:lpstr>
      <vt:lpstr>Types of Scalars</vt:lpstr>
      <vt:lpstr>Slide 61</vt:lpstr>
      <vt:lpstr>Comparing Scalars</vt:lpstr>
      <vt:lpstr>Scalar Keyword</vt:lpstr>
      <vt:lpstr>Slide 64</vt:lpstr>
      <vt:lpstr>Slide 65</vt:lpstr>
      <vt:lpstr>Hash</vt:lpstr>
      <vt:lpstr>Creating Hashes</vt:lpstr>
      <vt:lpstr>Slide 68</vt:lpstr>
      <vt:lpstr>Slide 69</vt:lpstr>
      <vt:lpstr>Extracting keys and values</vt:lpstr>
      <vt:lpstr>Arrays</vt:lpstr>
      <vt:lpstr>Slide 72</vt:lpstr>
      <vt:lpstr>Slide 73</vt:lpstr>
      <vt:lpstr>Slide 74</vt:lpstr>
      <vt:lpstr>Slide 75</vt:lpstr>
      <vt:lpstr>Slide 76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Santhoshi</dc:creator>
  <cp:lastModifiedBy>Santhoshi</cp:lastModifiedBy>
  <cp:revision>148</cp:revision>
  <dcterms:created xsi:type="dcterms:W3CDTF">2020-12-31T10:29:16Z</dcterms:created>
  <dcterms:modified xsi:type="dcterms:W3CDTF">2021-01-08T12:32:58Z</dcterms:modified>
</cp:coreProperties>
</file>