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157F71-86DB-488B-A544-546CED42F5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43BFCEA-335A-4692-94F9-67CD30A1A0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7F71-86DB-488B-A544-546CED42F5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FCEA-335A-4692-94F9-67CD30A1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7F71-86DB-488B-A544-546CED42F5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FCEA-335A-4692-94F9-67CD30A1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157F71-86DB-488B-A544-546CED42F5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43BFCEA-335A-4692-94F9-67CD30A1A0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157F71-86DB-488B-A544-546CED42F5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43BFCEA-335A-4692-94F9-67CD30A1A0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7F71-86DB-488B-A544-546CED42F5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FCEA-335A-4692-94F9-67CD30A1A0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7F71-86DB-488B-A544-546CED42F5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FCEA-335A-4692-94F9-67CD30A1A0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157F71-86DB-488B-A544-546CED42F5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3BFCEA-335A-4692-94F9-67CD30A1A0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7F71-86DB-488B-A544-546CED42F5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FCEA-335A-4692-94F9-67CD30A1A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157F71-86DB-488B-A544-546CED42F5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43BFCEA-335A-4692-94F9-67CD30A1A08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157F71-86DB-488B-A544-546CED42F5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3BFCEA-335A-4692-94F9-67CD30A1A08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157F71-86DB-488B-A544-546CED42F5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3BFCEA-335A-4692-94F9-67CD30A1A0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Attaching object with class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bless $self, $class;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returning the instance of class Employee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return $self;						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Object creation of the class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my $object = new Employee(1, "Geeks", "forGeeks");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object here is a hash to a reference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print("$object-&gt;{_firstName} \n");			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print("$object-&gt;{_serialNum} \n");	 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Output: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Geeks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en-IN" dirty="0" smtClean="0"/>
              <a:t>In the constructor we are defining a simple </a:t>
            </a:r>
            <a:r>
              <a:rPr lang="en-IN" b="1" dirty="0" smtClean="0"/>
              <a:t>hash reference</a:t>
            </a:r>
            <a:r>
              <a:rPr lang="en-IN" dirty="0" smtClean="0"/>
              <a:t> $self to design our object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 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en-IN" dirty="0" smtClean="0"/>
              <a:t> keyword is an access specifier which is localizing $class and $self to be within the enclosed block</a:t>
            </a:r>
            <a:r>
              <a:rPr lang="en-IN" dirty="0" smtClean="0"/>
              <a:t>. It acts like a static.</a:t>
            </a:r>
          </a:p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 shift</a:t>
            </a:r>
            <a:r>
              <a:rPr lang="en-IN" dirty="0" smtClean="0"/>
              <a:t> keyword takes the package name from the default array </a:t>
            </a:r>
            <a:r>
              <a:rPr lang="en-IN" b="1" dirty="0" smtClean="0"/>
              <a:t>“@_”</a:t>
            </a:r>
            <a:r>
              <a:rPr lang="en-IN" dirty="0" smtClean="0"/>
              <a:t> and pass it on to the bless function</a:t>
            </a:r>
            <a:r>
              <a:rPr lang="en-IN" dirty="0" smtClean="0"/>
              <a:t>.</a:t>
            </a:r>
          </a:p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bless</a:t>
            </a:r>
            <a:r>
              <a:rPr lang="en-IN" dirty="0" smtClean="0"/>
              <a:t> function is used to return a reference which ultimately becomes an object.</a:t>
            </a:r>
            <a:br>
              <a:rPr lang="en-IN" dirty="0" smtClean="0"/>
            </a:br>
            <a:r>
              <a:rPr lang="en-IN" dirty="0" smtClean="0"/>
              <a:t>And in the end, the constructor will finally return the instance of the </a:t>
            </a:r>
            <a:r>
              <a:rPr lang="en-IN" dirty="0" smtClean="0"/>
              <a:t>class</a:t>
            </a:r>
          </a:p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$object</a:t>
            </a:r>
            <a:r>
              <a:rPr lang="en-IN" dirty="0" smtClean="0"/>
              <a:t> is a scalar variable which is a reference to the hash defined in the constructor.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Methods are used to access and modify the data of an object. These are the entities which are invoked with the use of objects of a class or a package itself. </a:t>
            </a:r>
            <a:endParaRPr lang="en-IN" dirty="0" smtClean="0"/>
          </a:p>
          <a:p>
            <a:r>
              <a:rPr lang="en-IN" dirty="0" smtClean="0"/>
              <a:t>Methods are basically a subroutine in Perl, there is no special identity of a method. Syntax of a </a:t>
            </a:r>
            <a:r>
              <a:rPr lang="en-IN" dirty="0" smtClean="0"/>
              <a:t>method </a:t>
            </a:r>
            <a:r>
              <a:rPr lang="en-IN" dirty="0" smtClean="0"/>
              <a:t>is the same as that of a subroutine</a:t>
            </a:r>
            <a:r>
              <a:rPr lang="en-IN" dirty="0" smtClean="0"/>
              <a:t>.</a:t>
            </a:r>
          </a:p>
          <a:p>
            <a:pPr fontAlgn="base">
              <a:buNone/>
            </a:pPr>
            <a:r>
              <a:rPr lang="en-IN" b="1" dirty="0" smtClean="0"/>
              <a:t>	</a:t>
            </a:r>
          </a:p>
          <a:p>
            <a:pPr fontAlgn="base">
              <a:buNone/>
            </a:pPr>
            <a:r>
              <a:rPr lang="en-IN" b="1" dirty="0" smtClean="0"/>
              <a:t>	</a:t>
            </a:r>
            <a:r>
              <a:rPr lang="en-IN" b="1" dirty="0" smtClean="0"/>
              <a:t>Types </a:t>
            </a:r>
            <a:r>
              <a:rPr lang="en-IN" b="1" dirty="0" smtClean="0"/>
              <a:t>of Methods in Perl</a:t>
            </a:r>
            <a:r>
              <a:rPr lang="en-IN" b="1" dirty="0" smtClean="0"/>
              <a:t>:</a:t>
            </a:r>
            <a:endParaRPr lang="en-IN" b="1" dirty="0" smtClean="0"/>
          </a:p>
          <a:p>
            <a:pPr fontAlgn="base"/>
            <a:r>
              <a:rPr lang="en-IN" dirty="0" smtClean="0"/>
              <a:t>Based on the arguments passed, methods can be classified into two types- </a:t>
            </a:r>
            <a:r>
              <a:rPr lang="en-IN" b="1" dirty="0" smtClean="0"/>
              <a:t>static</a:t>
            </a:r>
            <a:r>
              <a:rPr lang="en-IN" dirty="0" smtClean="0"/>
              <a:t> method and </a:t>
            </a:r>
            <a:r>
              <a:rPr lang="en-IN" b="1" dirty="0" smtClean="0"/>
              <a:t>virtual</a:t>
            </a:r>
            <a:r>
              <a:rPr lang="en-IN" dirty="0" smtClean="0"/>
              <a:t> 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static -</a:t>
            </a:r>
          </a:p>
          <a:p>
            <a:r>
              <a:rPr lang="en-IN" dirty="0" smtClean="0"/>
              <a:t>A </a:t>
            </a:r>
            <a:r>
              <a:rPr lang="en-IN" b="1" dirty="0" smtClean="0"/>
              <a:t>static</a:t>
            </a:r>
            <a:r>
              <a:rPr lang="en-IN" dirty="0" smtClean="0"/>
              <a:t> method is one in which the first argument passed to the method is the class name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Functionalities of a static method are applied to the whole class because it takes the name of the class as an argument. </a:t>
            </a:r>
            <a:endParaRPr lang="en-IN" dirty="0" smtClean="0"/>
          </a:p>
          <a:p>
            <a:r>
              <a:rPr lang="en-IN" dirty="0" smtClean="0"/>
              <a:t>These methods are also called </a:t>
            </a:r>
            <a:r>
              <a:rPr lang="en-IN" b="1" dirty="0" smtClean="0"/>
              <a:t>class methods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Since most of the methods are in the same class and hence, there is no need to pass the class name as an argument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Ex: </a:t>
            </a:r>
            <a:r>
              <a:rPr lang="en-IN" dirty="0" smtClean="0"/>
              <a:t> Constructors of a class are considered to be static methods.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Virtual – </a:t>
            </a:r>
          </a:p>
          <a:p>
            <a:r>
              <a:rPr lang="en-IN" dirty="0" smtClean="0"/>
              <a:t>A </a:t>
            </a:r>
            <a:r>
              <a:rPr lang="en-IN" b="1" dirty="0" smtClean="0"/>
              <a:t>virtual</a:t>
            </a:r>
            <a:r>
              <a:rPr lang="en-IN" dirty="0" smtClean="0"/>
              <a:t> method is one in which the reference to the object is passed as the first argument to the function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a virtual function, the first argument is shifted to a local variable and then this value is used as a reference</a:t>
            </a:r>
            <a:r>
              <a:rPr lang="en-IN" dirty="0" smtClean="0"/>
              <a:t>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get-set Methods</a:t>
            </a:r>
            <a:r>
              <a:rPr lang="en-US" b="1" dirty="0" smtClean="0"/>
              <a:t>:</a:t>
            </a:r>
          </a:p>
          <a:p>
            <a:r>
              <a:rPr lang="en-IN" dirty="0" smtClean="0"/>
              <a:t>Methods are used to provide security to the object’s data and hence used with either the object’s reference or the value is stored in some other variable and then used. </a:t>
            </a:r>
            <a:endParaRPr lang="en-IN" dirty="0" smtClean="0"/>
          </a:p>
          <a:p>
            <a:r>
              <a:rPr lang="en-IN" b="1" dirty="0" smtClean="0"/>
              <a:t>get-set</a:t>
            </a:r>
            <a:r>
              <a:rPr lang="en-IN" dirty="0" smtClean="0"/>
              <a:t> methods are used in the OOPs to provide this data security to the objects. </a:t>
            </a:r>
            <a:endParaRPr lang="en-IN" dirty="0" smtClean="0"/>
          </a:p>
          <a:p>
            <a:r>
              <a:rPr lang="en-IN" b="1" dirty="0" smtClean="0"/>
              <a:t>get-method</a:t>
            </a:r>
            <a:r>
              <a:rPr lang="en-IN" dirty="0" smtClean="0"/>
              <a:t> helps to get the current value of the object </a:t>
            </a:r>
            <a:endParaRPr lang="en-IN" dirty="0" smtClean="0"/>
          </a:p>
          <a:p>
            <a:r>
              <a:rPr lang="en-IN" b="1" dirty="0" smtClean="0"/>
              <a:t>set </a:t>
            </a:r>
            <a:r>
              <a:rPr lang="en-IN" b="1" dirty="0" smtClean="0"/>
              <a:t>value</a:t>
            </a:r>
            <a:r>
              <a:rPr lang="en-IN" dirty="0" smtClean="0"/>
              <a:t> method is used to set a new value to the object.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Declaration and definition of Base class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use strict;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use warnings;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Creating parent class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package vehicle;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Setter method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sub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set_mileage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shift will take package name 'vehicle'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and assign it to variable 'class'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$class = shift;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$self = {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	'distance'=&gt; shift,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	'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petrol_consumed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'=&gt; shift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};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Bless function to bind object to class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bless $self, $class;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returning object from constructor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return $self;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Getter method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sub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get_mileage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$self = shift;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Calculating result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$result = $self-&gt;{'distance'} /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	$self-&gt;{'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petrol_consumed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'};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	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print "The mileage by your vehicle is: $result\n";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Object creation and method calling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my $ob1 = vehicle -&gt;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set_mileage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(2550, 170);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$ob1-&gt;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get_mileage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(); 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Output: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The mileage by your vehicle is: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15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Method Overriding</a:t>
            </a:r>
            <a:r>
              <a:rPr lang="en-IN" dirty="0" smtClean="0"/>
              <a:t> means that the code comprises of two or more methods with the same name but each of them has a special task and that to differ from each other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concept stands for redefining a base class method in its derived class with the exact same method signature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version of a method that is executed will be determined by the object that is used to invoke it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BASE CLASS</a:t>
            </a:r>
          </a:p>
          <a:p>
            <a:pPr>
              <a:buNone/>
            </a:pP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Declaration and definition of Base class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use strict;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use warnings;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Creating parent class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package vehicle;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sub new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shift will take package name 'vehicle'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and assign it to variable 'class'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$class = shift;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$self = {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	'distance'=&gt; shift,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	'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petrol_consumed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'=&gt; shift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};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rmAutofit/>
          </a:bodyPr>
          <a:lstStyle/>
          <a:p>
            <a:r>
              <a:rPr lang="en-IN" b="1" dirty="0" smtClean="0"/>
              <a:t>Object-oriented programming</a:t>
            </a:r>
            <a:r>
              <a:rPr lang="en-IN" dirty="0" smtClean="0"/>
              <a:t> (OOP) is a method of structuring a program by bundling related properties and </a:t>
            </a:r>
            <a:r>
              <a:rPr lang="en-IN" dirty="0" smtClean="0"/>
              <a:t>behaviours </a:t>
            </a:r>
            <a:r>
              <a:rPr lang="en-IN" dirty="0" smtClean="0"/>
              <a:t>into individual </a:t>
            </a:r>
            <a:r>
              <a:rPr lang="en-IN" b="1" dirty="0" smtClean="0"/>
              <a:t>objects</a:t>
            </a:r>
            <a:r>
              <a:rPr lang="en-IN" dirty="0" smtClean="0"/>
              <a:t>.</a:t>
            </a:r>
          </a:p>
          <a:p>
            <a:r>
              <a:rPr lang="en-US" dirty="0" smtClean="0"/>
              <a:t>Following are OOPs concepts</a:t>
            </a:r>
          </a:p>
          <a:p>
            <a:pPr lvl="1" fontAlgn="base"/>
            <a:r>
              <a:rPr lang="en-IN" dirty="0" smtClean="0"/>
              <a:t>Class</a:t>
            </a:r>
          </a:p>
          <a:p>
            <a:pPr lvl="1" fontAlgn="base"/>
            <a:r>
              <a:rPr lang="en-IN" dirty="0" smtClean="0"/>
              <a:t>Object</a:t>
            </a:r>
          </a:p>
          <a:p>
            <a:pPr lvl="1" fontAlgn="base"/>
            <a:r>
              <a:rPr lang="en-IN" dirty="0" smtClean="0"/>
              <a:t>Method</a:t>
            </a:r>
          </a:p>
          <a:p>
            <a:pPr lvl="1" fontAlgn="base"/>
            <a:r>
              <a:rPr lang="en-IN" dirty="0" smtClean="0"/>
              <a:t>Polymorphism</a:t>
            </a:r>
          </a:p>
          <a:p>
            <a:pPr lvl="1" fontAlgn="base"/>
            <a:r>
              <a:rPr lang="en-IN" dirty="0" smtClean="0"/>
              <a:t>Inheritance</a:t>
            </a:r>
          </a:p>
          <a:p>
            <a:pPr lvl="1" fontAlgn="base"/>
            <a:r>
              <a:rPr lang="en-IN" dirty="0" smtClean="0"/>
              <a:t>Encapsulation</a:t>
            </a:r>
          </a:p>
          <a:p>
            <a:pPr lvl="1" fontAlgn="base"/>
            <a:r>
              <a:rPr lang="en-IN" dirty="0" smtClean="0"/>
              <a:t>Abstraction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returning object from constructor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return $self;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Method for calculating the mileage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sub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get_mileage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$self = shift;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Calculating result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$result = $self-&gt;{'distance'} /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	$self-&gt;{'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petrol_consumed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'};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print "The mileage by your vehicle is: $result\n";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Bless function to bind object to class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bless $self, $class;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Method for calculating the cost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sub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get_cost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$self = shift;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Calculating result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$result = $self-&gt;{'petrol consumed'} * 70;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print "The cost is: $result\n";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DERIVED CLASS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Declaring and defining derived class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Creating derived class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package car;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use strict;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use warnings;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Using parent class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use parent 'vehicle';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Overriding the method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sub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get_mileage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$self = shift;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Calculating the result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$result = $self-&gt;{'distance'} /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	$self-&gt;{'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petrol_consumed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'};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print "The mileage by your car is: $result";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Function to get age from user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sub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get_age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$self = shift;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Taking input from user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$age = &lt;&gt;;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Printing the age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print "Age is: $age\n";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1; 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ILLUSTRATION OF OVERRIDING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# Calling the objects and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# the methods of each class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# using the corresponding objects. </a:t>
            </a:r>
          </a:p>
          <a:p>
            <a:pPr>
              <a:buNone/>
            </a:pP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use strict;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use warnings; </a:t>
            </a:r>
          </a:p>
          <a:p>
            <a:pPr>
              <a:buNone/>
            </a:pP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# Using the derived class as parent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use car; </a:t>
            </a:r>
          </a:p>
          <a:p>
            <a:pPr>
              <a:buNone/>
            </a:pP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# Object creation and initialization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my $ob1 = vehicle -&gt; new(2550, 170);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my $ob2 = car -&gt; new(2500, 250); </a:t>
            </a:r>
          </a:p>
          <a:p>
            <a:pPr>
              <a:buNone/>
            </a:pP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# Calling methods using Overriding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$ob1-&gt;</a:t>
            </a:r>
            <a:r>
              <a:rPr lang="en-IN" b="1" dirty="0" err="1" smtClean="0">
                <a:solidFill>
                  <a:schemeClr val="accent2">
                    <a:lumMod val="75000"/>
                  </a:schemeClr>
                </a:solidFill>
              </a:rPr>
              <a:t>get_mileage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$ob2-&gt;</a:t>
            </a:r>
            <a:r>
              <a:rPr lang="en-IN" b="1" dirty="0" err="1" smtClean="0">
                <a:solidFill>
                  <a:schemeClr val="accent2">
                    <a:lumMod val="75000"/>
                  </a:schemeClr>
                </a:solidFill>
              </a:rPr>
              <a:t>get_mileage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OUTPUT: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The mileage by your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vehicle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: 15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mileage by your car is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: 10</a:t>
            </a:r>
          </a:p>
          <a:p>
            <a:r>
              <a:rPr lang="en-IN" dirty="0" smtClean="0"/>
              <a:t>The execution of the ‘</a:t>
            </a:r>
            <a:r>
              <a:rPr lang="en-IN" dirty="0" err="1" smtClean="0"/>
              <a:t>get_mileage</a:t>
            </a:r>
            <a:r>
              <a:rPr lang="en-IN" dirty="0" smtClean="0"/>
              <a:t>’ method on the object vehicle prints ‘The mileage by your vehicle is: 15’ through the method which was declared in the class </a:t>
            </a:r>
            <a:r>
              <a:rPr lang="en-IN" dirty="0" smtClean="0"/>
              <a:t>vehicle.</a:t>
            </a:r>
          </a:p>
          <a:p>
            <a:r>
              <a:rPr lang="en-IN" dirty="0" smtClean="0"/>
              <a:t>when </a:t>
            </a:r>
            <a:r>
              <a:rPr lang="en-IN" dirty="0" smtClean="0"/>
              <a:t>executing the ‘</a:t>
            </a:r>
            <a:r>
              <a:rPr lang="en-IN" dirty="0" err="1" smtClean="0"/>
              <a:t>get_mileage</a:t>
            </a:r>
            <a:r>
              <a:rPr lang="en-IN" dirty="0" smtClean="0"/>
              <a:t>’ on the object of car we get the output ‘The mileage by your car is: 10’ through the method in the class car.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Polymorphism</a:t>
            </a:r>
            <a:r>
              <a:rPr lang="en-IN" dirty="0" smtClean="0"/>
              <a:t> is the ability of any data to be processed in more than one form.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word itself indicates the meaning as </a:t>
            </a:r>
            <a:r>
              <a:rPr lang="en-IN" b="1" dirty="0" smtClean="0"/>
              <a:t>poly</a:t>
            </a:r>
            <a:r>
              <a:rPr lang="en-IN" dirty="0" smtClean="0"/>
              <a:t> means </a:t>
            </a:r>
            <a:r>
              <a:rPr lang="en-IN" b="1" dirty="0" smtClean="0"/>
              <a:t>many</a:t>
            </a:r>
            <a:r>
              <a:rPr lang="en-IN" dirty="0" smtClean="0"/>
              <a:t> and </a:t>
            </a:r>
            <a:r>
              <a:rPr lang="en-IN" b="1" dirty="0" err="1" smtClean="0"/>
              <a:t>morphism</a:t>
            </a:r>
            <a:r>
              <a:rPr lang="en-IN" dirty="0" smtClean="0"/>
              <a:t> means </a:t>
            </a:r>
            <a:r>
              <a:rPr lang="en-IN" b="1" dirty="0" smtClean="0"/>
              <a:t>types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Real life example of polymorphism, a person at the same time can have different roles to play in life. </a:t>
            </a:r>
            <a:endParaRPr lang="en-IN" dirty="0" smtClean="0"/>
          </a:p>
          <a:p>
            <a:r>
              <a:rPr lang="en-IN" dirty="0" smtClean="0"/>
              <a:t>So the same person has to have many features but has to implement each as per the situation and the condition. 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/>
          <a:lstStyle/>
          <a:p>
            <a:r>
              <a:rPr lang="en-IN" b="1" dirty="0" smtClean="0"/>
              <a:t>Polymorphism</a:t>
            </a:r>
            <a:r>
              <a:rPr lang="en-IN" dirty="0" smtClean="0"/>
              <a:t> is the key power of object-oriented programming. It is so important that languages that don’t support polymorphism cannot advertise themselves as Object-Oriented languages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the ability of an object or reference to take many forms in different instances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implements the concept of function overloading, function overriding and virtual functions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Polymorphism is a property through which any message can be sent to objects of multiple classes, and every object has the tendency to respond in an appropriate way depending on the class properties.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use warnings;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Creating class using package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package A;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Constructor creation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sub new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shift will take package name 'vehicle'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# and assign it to variable 'class'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$class = shift;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my $self = {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	'name' =&gt; shift,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	'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roll_no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' =&gt; shift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		}; 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sub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poly_example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{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print("This corresponds to class A\n");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}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};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package B;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The @ISA array contains a list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# of that class's parent classes, if any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my @ISA = (A);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sub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poly_example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print("This corresponds to class B\n");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package main; 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B-&gt;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poly_example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A-&gt;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poly_example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OUTPUT: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This corresponds to class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This corresponds to class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731838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 class is a user defined blueprint or prototype from which objects are created.  It represents the set of properties or methods that are common to all objects of one </a:t>
            </a:r>
            <a:r>
              <a:rPr lang="en-IN" dirty="0" smtClean="0"/>
              <a:t>type.</a:t>
            </a:r>
            <a:r>
              <a:rPr lang="en-US" dirty="0" smtClean="0"/>
              <a:t>It</a:t>
            </a:r>
            <a:r>
              <a:rPr lang="en-US" dirty="0" smtClean="0"/>
              <a:t> </a:t>
            </a:r>
            <a:r>
              <a:rPr lang="en-US" dirty="0" smtClean="0"/>
              <a:t>includes </a:t>
            </a:r>
            <a:r>
              <a:rPr lang="en-US" dirty="0" smtClean="0"/>
              <a:t>these </a:t>
            </a:r>
            <a:r>
              <a:rPr lang="en-US" dirty="0" smtClean="0"/>
              <a:t>components</a:t>
            </a:r>
          </a:p>
          <a:p>
            <a:pPr>
              <a:buNone/>
            </a:pPr>
            <a:endParaRPr lang="en-US" dirty="0" smtClean="0"/>
          </a:p>
          <a:p>
            <a:pPr fontAlgn="base"/>
            <a:r>
              <a:rPr lang="en-IN" b="1" dirty="0" smtClean="0"/>
              <a:t>Class name:</a:t>
            </a:r>
            <a:r>
              <a:rPr lang="en-IN" dirty="0" smtClean="0"/>
              <a:t> The name should begin with a initial letter (capitalized by convention</a:t>
            </a:r>
            <a:r>
              <a:rPr lang="en-IN" dirty="0" smtClean="0"/>
              <a:t>).</a:t>
            </a:r>
          </a:p>
          <a:p>
            <a:pPr fontAlgn="base">
              <a:buNone/>
            </a:pPr>
            <a:endParaRPr lang="en-IN" dirty="0" smtClean="0"/>
          </a:p>
          <a:p>
            <a:pPr fontAlgn="base"/>
            <a:r>
              <a:rPr lang="en-IN" b="1" dirty="0" smtClean="0"/>
              <a:t>Superclass(if any):</a:t>
            </a:r>
            <a:r>
              <a:rPr lang="en-IN" dirty="0" smtClean="0"/>
              <a:t> The name of the class’s parent (superclass), if any, preceded by the keyword ‘use</a:t>
            </a:r>
            <a:r>
              <a:rPr lang="en-IN" dirty="0" smtClean="0"/>
              <a:t>’.</a:t>
            </a:r>
          </a:p>
          <a:p>
            <a:pPr fontAlgn="base">
              <a:buNone/>
            </a:pPr>
            <a:endParaRPr lang="en-IN" dirty="0" smtClean="0"/>
          </a:p>
          <a:p>
            <a:pPr fontAlgn="base"/>
            <a:r>
              <a:rPr lang="en-IN" b="1" dirty="0" smtClean="0"/>
              <a:t>Constructors(if any):</a:t>
            </a:r>
            <a:r>
              <a:rPr lang="en-IN" dirty="0" smtClean="0"/>
              <a:t>Constructors in Perl subroutines returns an object which is an instance of the class. In Perl, the convention is to name the constructor “new</a:t>
            </a:r>
            <a:r>
              <a:rPr lang="en-IN" dirty="0" smtClean="0"/>
              <a:t>”.</a:t>
            </a:r>
          </a:p>
          <a:p>
            <a:pPr fontAlgn="base">
              <a:buNone/>
            </a:pPr>
            <a:endParaRPr lang="en-IN" dirty="0" smtClean="0"/>
          </a:p>
          <a:p>
            <a:pPr fontAlgn="base"/>
            <a:r>
              <a:rPr lang="en-IN" b="1" dirty="0" smtClean="0"/>
              <a:t>Body:</a:t>
            </a:r>
            <a:r>
              <a:rPr lang="en-IN" dirty="0" smtClean="0"/>
              <a:t> The class body surrounded by braces, { }.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/>
          <a:lstStyle/>
          <a:p>
            <a:r>
              <a:rPr lang="en-IN" dirty="0" smtClean="0"/>
              <a:t>For the first output, the method </a:t>
            </a:r>
            <a:r>
              <a:rPr lang="en-IN" dirty="0" err="1" smtClean="0"/>
              <a:t>poly_example</a:t>
            </a:r>
            <a:r>
              <a:rPr lang="en-IN" dirty="0" smtClean="0"/>
              <a:t>() defined in class B overrides the definition that was inherited from class A and vice-versa for the second output.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 smtClean="0"/>
              <a:t>enables to add or extend the functionality of any pre-existing package without re-writing the entire definition of the whole class again and again.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/>
          <a:lstStyle/>
          <a:p>
            <a:r>
              <a:rPr lang="en-IN" dirty="0" smtClean="0"/>
              <a:t>A class comprises of the data members and data functions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 smtClean="0"/>
              <a:t>is a pre-defined data type made as per the user’s </a:t>
            </a:r>
            <a:r>
              <a:rPr lang="en-IN" dirty="0" smtClean="0"/>
              <a:t>requirements.</a:t>
            </a:r>
          </a:p>
          <a:p>
            <a:r>
              <a:rPr lang="en-IN" dirty="0" smtClean="0"/>
              <a:t>It </a:t>
            </a:r>
            <a:r>
              <a:rPr lang="en-IN" dirty="0" smtClean="0"/>
              <a:t>can be accessed and used by creating an instance of that class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Data members are the data variables and member functions are the functions used to manipulate these </a:t>
            </a:r>
            <a:r>
              <a:rPr lang="en-IN" dirty="0" smtClean="0"/>
              <a:t>variables.</a:t>
            </a:r>
          </a:p>
          <a:p>
            <a:r>
              <a:rPr lang="en-IN" dirty="0" smtClean="0"/>
              <a:t>These </a:t>
            </a:r>
            <a:r>
              <a:rPr lang="en-IN" dirty="0" smtClean="0"/>
              <a:t>data members and member functions define the properties and </a:t>
            </a:r>
            <a:r>
              <a:rPr lang="en-IN" dirty="0" smtClean="0"/>
              <a:t>behaviour </a:t>
            </a:r>
            <a:r>
              <a:rPr lang="en-IN" dirty="0" smtClean="0"/>
              <a:t>of the objects in a Class.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Define a Class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IN" dirty="0" smtClean="0"/>
              <a:t>In </a:t>
            </a:r>
            <a:r>
              <a:rPr lang="en-IN" dirty="0" smtClean="0"/>
              <a:t>Perl, a Class corresponds to a package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To define a class we </a:t>
            </a:r>
            <a:r>
              <a:rPr lang="en-IN" dirty="0" smtClean="0"/>
              <a:t>first </a:t>
            </a:r>
            <a:r>
              <a:rPr lang="en-IN" dirty="0" smtClean="0"/>
              <a:t>build a </a:t>
            </a:r>
            <a:r>
              <a:rPr lang="en-IN" dirty="0" smtClean="0"/>
              <a:t>Package.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 smtClean="0"/>
              <a:t>Package is a pre-contained unit of user-defined variables and subroutines, which can be used throughout the program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ex: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package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class_name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class in Perl can be created by using the keyword package but to create an object, a constructor is called. A constructor is defined in a class as a method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class name and a constructor name can be as per user’s requirement. </a:t>
            </a:r>
            <a:endParaRPr lang="en-IN" dirty="0" smtClean="0"/>
          </a:p>
          <a:p>
            <a:r>
              <a:rPr lang="en-IN" dirty="0" smtClean="0"/>
              <a:t>Most of the programmers prefer to use ‘new’ as a constructor name for their programs as it is easy to remember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package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student	 // This is the class student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sub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Student_data 	//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Constructor to class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my $class = shift;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my $self = {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		_StudentFirstName =&gt; shift;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		_StudentLastName =&gt; shift;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	};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		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print "Student's First Name is $self -&gt;{_StudentFirstName}\n";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print "Student's Last Name is $self -&gt;{_StudentLastName}\n";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bless $self, $class;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return $self;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 smtClean="0"/>
              <a:t>Bless function </a:t>
            </a:r>
            <a:r>
              <a:rPr lang="en-IN" dirty="0" smtClean="0"/>
              <a:t>is used to attach an object to a class which is passed to it as an argument</a:t>
            </a:r>
            <a:r>
              <a:rPr lang="en-IN" dirty="0" smtClean="0"/>
              <a:t>.</a:t>
            </a:r>
          </a:p>
          <a:p>
            <a:r>
              <a:rPr lang="en-US" dirty="0" smtClean="0"/>
              <a:t>Syntax: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bless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Object_name, Class Name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 object is a data type which can be specifically called as an </a:t>
            </a:r>
            <a:r>
              <a:rPr lang="en-IN" b="1" dirty="0" smtClean="0"/>
              <a:t>instance</a:t>
            </a:r>
            <a:r>
              <a:rPr lang="en-IN" dirty="0" smtClean="0"/>
              <a:t> of the class to which it belongs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can be a collection of data variables of different data types and as well as a collection of different data structures. </a:t>
            </a:r>
            <a:endParaRPr lang="en-IN" dirty="0" smtClean="0"/>
          </a:p>
          <a:p>
            <a:r>
              <a:rPr lang="en-IN" dirty="0" smtClean="0"/>
              <a:t>Methods are functions which work on these objects of the class.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use strict;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use warnings; </a:t>
            </a:r>
          </a:p>
          <a:p>
            <a:pPr>
              <a:buNone/>
            </a:pPr>
            <a:endParaRPr lang="en-IN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# class with the name Employee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package Employee; </a:t>
            </a:r>
          </a:p>
          <a:p>
            <a:pPr>
              <a:buNone/>
            </a:pPr>
            <a:endParaRPr lang="en-IN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# constructor with the name new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sub new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{			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	# shift will take package name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	# and assign it to variable 'class'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	my $class = shift;	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	# defining the hash reference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	my $self = {						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				_serialNum =&gt; shift,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				_firstName =&gt; shift,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				_</a:t>
            </a:r>
            <a:r>
              <a:rPr lang="en-IN" sz="1600" dirty="0" err="1" smtClean="0">
                <a:solidFill>
                  <a:schemeClr val="accent2">
                    <a:lumMod val="75000"/>
                  </a:schemeClr>
                </a:solidFill>
              </a:rPr>
              <a:t>lastName</a:t>
            </a: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 =&gt; shift,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			}; 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290</TotalTime>
  <Words>629</Words>
  <Application>Microsoft Office PowerPoint</Application>
  <PresentationFormat>On-screen Show (4:3)</PresentationFormat>
  <Paragraphs>334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Slide 1</vt:lpstr>
      <vt:lpstr>Slide 2</vt:lpstr>
      <vt:lpstr>CLASS</vt:lpstr>
      <vt:lpstr>Slide 4</vt:lpstr>
      <vt:lpstr>How to Define a Class </vt:lpstr>
      <vt:lpstr>Creating class</vt:lpstr>
      <vt:lpstr>Slide 7</vt:lpstr>
      <vt:lpstr>OBJECT</vt:lpstr>
      <vt:lpstr>Slide 9</vt:lpstr>
      <vt:lpstr>Slide 10</vt:lpstr>
      <vt:lpstr>Slide 11</vt:lpstr>
      <vt:lpstr>Methods</vt:lpstr>
      <vt:lpstr>Slide 13</vt:lpstr>
      <vt:lpstr>Slide 14</vt:lpstr>
      <vt:lpstr>Slide 15</vt:lpstr>
      <vt:lpstr>Slide 16</vt:lpstr>
      <vt:lpstr>Slide 17</vt:lpstr>
      <vt:lpstr>Method overriding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POLYMORPHISM</vt:lpstr>
      <vt:lpstr>Slide 27</vt:lpstr>
      <vt:lpstr>Slide 28</vt:lpstr>
      <vt:lpstr>Slide 29</vt:lpstr>
      <vt:lpstr>Slide 30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Santhoshi</dc:creator>
  <cp:lastModifiedBy>Santhoshi</cp:lastModifiedBy>
  <cp:revision>48</cp:revision>
  <dcterms:created xsi:type="dcterms:W3CDTF">2021-01-13T08:22:36Z</dcterms:created>
  <dcterms:modified xsi:type="dcterms:W3CDTF">2021-01-13T13:13:31Z</dcterms:modified>
</cp:coreProperties>
</file>