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3"/>
    <p:sldId id="257" r:id="rId4"/>
    <p:sldId id="258" r:id="rId5"/>
    <p:sldId id="259" r:id="rId6"/>
    <p:sldId id="260" r:id="rId7"/>
    <p:sldId id="261" r:id="rId8"/>
    <p:sldId id="280" r:id="rId9"/>
    <p:sldId id="281" r:id="rId10"/>
    <p:sldId id="262" r:id="rId11"/>
    <p:sldId id="263" r:id="rId12"/>
    <p:sldId id="265" r:id="rId13"/>
    <p:sldId id="264"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2"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oops in perl</a:t>
            </a:r>
            <a:endParaRPr lang="en-US"/>
          </a:p>
        </p:txBody>
      </p:sp>
      <p:sp>
        <p:nvSpPr>
          <p:cNvPr id="3" name="Subtitle 2"/>
          <p:cNvSpPr>
            <a:spLocks noGrp="1"/>
          </p:cNvSpPr>
          <p:nvPr>
            <p:ph type="subTitle" idx="1"/>
          </p:nvPr>
        </p:nvSpPr>
        <p:spPr>
          <a:xfrm>
            <a:off x="8216265" y="3929380"/>
            <a:ext cx="3077210" cy="1224280"/>
          </a:xfrm>
        </p:spPr>
        <p:txBody>
          <a:bodyPr/>
          <a:p>
            <a:r>
              <a:rPr lang="en-US"/>
              <a:t>by</a:t>
            </a:r>
            <a:endParaRPr lang="en-US"/>
          </a:p>
          <a:p>
            <a:r>
              <a:rPr lang="en-US"/>
              <a:t>Tulasi Naga Durga Jana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6585"/>
          </a:xfrm>
        </p:spPr>
        <p:txBody>
          <a:bodyPr>
            <a:normAutofit fontScale="90000"/>
          </a:bodyPr>
          <a:p>
            <a:r>
              <a:rPr lang="en-US"/>
              <a:t>Types of Methods in Perl:</a:t>
            </a:r>
            <a:endParaRPr lang="en-US"/>
          </a:p>
        </p:txBody>
      </p:sp>
      <p:sp>
        <p:nvSpPr>
          <p:cNvPr id="3" name="Content Placeholder 2"/>
          <p:cNvSpPr>
            <a:spLocks noGrp="1"/>
          </p:cNvSpPr>
          <p:nvPr>
            <p:ph sz="half" idx="1"/>
          </p:nvPr>
        </p:nvSpPr>
        <p:spPr>
          <a:xfrm>
            <a:off x="838200" y="1071880"/>
            <a:ext cx="10516235" cy="5105400"/>
          </a:xfrm>
        </p:spPr>
        <p:txBody>
          <a:bodyPr/>
          <a:p>
            <a:r>
              <a:rPr lang="en-US"/>
              <a:t>Based on the arguments passed, methods can be classified into two types- </a:t>
            </a:r>
            <a:r>
              <a:rPr lang="en-US" b="1"/>
              <a:t>static </a:t>
            </a:r>
            <a:r>
              <a:rPr lang="en-US"/>
              <a:t>method and </a:t>
            </a:r>
            <a:r>
              <a:rPr lang="en-US" b="1"/>
              <a:t>virtual </a:t>
            </a:r>
            <a:r>
              <a:rPr lang="en-US"/>
              <a:t>method.</a:t>
            </a:r>
            <a:endParaRPr lang="en-US"/>
          </a:p>
          <a:p>
            <a:r>
              <a:rPr lang="en-US"/>
              <a:t>A </a:t>
            </a:r>
            <a:r>
              <a:rPr lang="en-US" b="1"/>
              <a:t>static method</a:t>
            </a:r>
            <a:r>
              <a:rPr lang="en-US"/>
              <a:t> is one in which the first argument passed to the method is the class name.</a:t>
            </a:r>
            <a:endParaRPr lang="en-US"/>
          </a:p>
          <a:p>
            <a:r>
              <a:rPr lang="en-US"/>
              <a:t>Functionalities of a static method are applied to the whole class because it takes the name of the class as an argument.</a:t>
            </a:r>
            <a:endParaRPr lang="en-US"/>
          </a:p>
          <a:p>
            <a:r>
              <a:rPr lang="en-US"/>
              <a:t>These methods are also called class methods. Since most of the methods are in the same class and hence, there is no need to pass the class name as an argument.</a:t>
            </a:r>
            <a:endParaRPr lang="en-US"/>
          </a:p>
          <a:p>
            <a:r>
              <a:rPr lang="en-US" b="1"/>
              <a:t>Example</a:t>
            </a:r>
            <a:r>
              <a:rPr lang="en-US"/>
              <a:t>: Constructors of a class are considered to be static methods.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8210"/>
          </a:xfrm>
        </p:spPr>
        <p:txBody>
          <a:bodyPr>
            <a:normAutofit/>
          </a:bodyPr>
          <a:p>
            <a:r>
              <a:rPr lang="en-US"/>
              <a:t>Types of Methods in Perl Cont..:</a:t>
            </a:r>
            <a:endParaRPr lang="en-US"/>
          </a:p>
        </p:txBody>
      </p:sp>
      <p:sp>
        <p:nvSpPr>
          <p:cNvPr id="3" name="Content Placeholder 2"/>
          <p:cNvSpPr>
            <a:spLocks noGrp="1"/>
          </p:cNvSpPr>
          <p:nvPr>
            <p:ph sz="half" idx="1"/>
          </p:nvPr>
        </p:nvSpPr>
        <p:spPr>
          <a:xfrm>
            <a:off x="838200" y="1388745"/>
            <a:ext cx="10991215" cy="1590040"/>
          </a:xfrm>
        </p:spPr>
        <p:txBody>
          <a:bodyPr>
            <a:normAutofit lnSpcReduction="20000"/>
          </a:bodyPr>
          <a:p>
            <a:r>
              <a:rPr lang="en-US"/>
              <a:t>A </a:t>
            </a:r>
            <a:r>
              <a:rPr lang="en-US" b="1"/>
              <a:t>virtual method</a:t>
            </a:r>
            <a:r>
              <a:rPr lang="en-US"/>
              <a:t> is one in which the reference to the object is passed as the first argument to the function. </a:t>
            </a:r>
            <a:endParaRPr lang="en-US"/>
          </a:p>
          <a:p>
            <a:r>
              <a:rPr lang="en-US"/>
              <a:t>In a virtual function, the first argument is shifted to a local variable and then this value is used as a reference.</a:t>
            </a:r>
            <a:endParaRPr lang="en-US"/>
          </a:p>
          <a:p>
            <a:endParaRPr lang="en-US"/>
          </a:p>
        </p:txBody>
      </p:sp>
      <p:pic>
        <p:nvPicPr>
          <p:cNvPr id="5" name="Content Placeholder 4"/>
          <p:cNvPicPr>
            <a:picLocks noChangeAspect="1"/>
          </p:cNvPicPr>
          <p:nvPr>
            <p:ph sz="half" idx="2"/>
          </p:nvPr>
        </p:nvPicPr>
        <p:blipFill>
          <a:blip r:embed="rId1"/>
          <a:srcRect l="11225" t="39895" r="47475" b="26422"/>
          <a:stretch>
            <a:fillRect/>
          </a:stretch>
        </p:blipFill>
        <p:spPr>
          <a:xfrm>
            <a:off x="1122045" y="2978785"/>
            <a:ext cx="7919720" cy="36309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8180"/>
          </a:xfrm>
        </p:spPr>
        <p:txBody>
          <a:bodyPr>
            <a:normAutofit fontScale="90000"/>
          </a:bodyPr>
          <a:p>
            <a:r>
              <a:rPr lang="en-US">
                <a:sym typeface="+mn-ea"/>
              </a:rPr>
              <a:t>get-set Methods:</a:t>
            </a:r>
            <a:endParaRPr lang="en-US"/>
          </a:p>
        </p:txBody>
      </p:sp>
      <p:sp>
        <p:nvSpPr>
          <p:cNvPr id="3" name="Content Placeholder 2"/>
          <p:cNvSpPr>
            <a:spLocks noGrp="1"/>
          </p:cNvSpPr>
          <p:nvPr>
            <p:ph sz="half" idx="1"/>
          </p:nvPr>
        </p:nvSpPr>
        <p:spPr>
          <a:xfrm>
            <a:off x="838200" y="1043305"/>
            <a:ext cx="10515600" cy="5133975"/>
          </a:xfrm>
        </p:spPr>
        <p:txBody>
          <a:bodyPr/>
          <a:p>
            <a:r>
              <a:rPr lang="en-US"/>
              <a:t>Methods are used to provide security to the object’s data and hence used with either the object’s reference or the value is stored in some other variable and then used.</a:t>
            </a:r>
            <a:endParaRPr lang="en-US"/>
          </a:p>
          <a:p>
            <a:r>
              <a:rPr lang="en-US" b="1"/>
              <a:t>get-set methods</a:t>
            </a:r>
            <a:r>
              <a:rPr lang="en-US"/>
              <a:t> are used in the OOPs to provide this data security to the objects.</a:t>
            </a:r>
            <a:endParaRPr lang="en-US"/>
          </a:p>
          <a:p>
            <a:r>
              <a:rPr lang="en-US"/>
              <a:t>get-method helps to get the current value of the object and the set value method is used to set a new value to the object.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6060" y="88265"/>
            <a:ext cx="5650865" cy="1100455"/>
          </a:xfrm>
        </p:spPr>
        <p:txBody>
          <a:bodyPr>
            <a:normAutofit fontScale="90000"/>
          </a:bodyPr>
          <a:p>
            <a:r>
              <a:rPr lang="en-US">
                <a:sym typeface="+mn-ea"/>
              </a:rPr>
              <a:t>get-set Methods Example :</a:t>
            </a:r>
            <a:endParaRPr lang="en-US"/>
          </a:p>
        </p:txBody>
      </p:sp>
      <p:pic>
        <p:nvPicPr>
          <p:cNvPr id="5" name="Content Placeholder 4"/>
          <p:cNvPicPr>
            <a:picLocks noChangeAspect="1"/>
          </p:cNvPicPr>
          <p:nvPr>
            <p:ph sz="half" idx="1"/>
          </p:nvPr>
        </p:nvPicPr>
        <p:blipFill>
          <a:blip r:embed="rId1"/>
          <a:srcRect l="8921" t="17308" r="64179" b="5455"/>
          <a:stretch>
            <a:fillRect/>
          </a:stretch>
        </p:blipFill>
        <p:spPr>
          <a:xfrm>
            <a:off x="6109970" y="42545"/>
            <a:ext cx="4195445" cy="6773545"/>
          </a:xfrm>
          <a:prstGeom prst="rect">
            <a:avLst/>
          </a:prstGeom>
        </p:spPr>
      </p:pic>
      <p:sp>
        <p:nvSpPr>
          <p:cNvPr id="7" name="Content Placeholder 2"/>
          <p:cNvSpPr>
            <a:spLocks noGrp="1"/>
          </p:cNvSpPr>
          <p:nvPr/>
        </p:nvSpPr>
        <p:spPr>
          <a:xfrm>
            <a:off x="226060" y="1388745"/>
            <a:ext cx="5342255" cy="1590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Output:</a:t>
            </a:r>
            <a:endParaRPr lang="en-US"/>
          </a:p>
          <a:p>
            <a:pPr marL="0" indent="0">
              <a:buNone/>
            </a:pPr>
            <a:r>
              <a:rPr lang="en-US"/>
              <a:t>The mileage by your vehicle is: 15</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3590"/>
          </a:xfrm>
        </p:spPr>
        <p:txBody>
          <a:bodyPr/>
          <a:p>
            <a:r>
              <a:rPr lang="en-US"/>
              <a:t>Constructors and Destructors</a:t>
            </a:r>
            <a:endParaRPr lang="en-US"/>
          </a:p>
        </p:txBody>
      </p:sp>
      <p:sp>
        <p:nvSpPr>
          <p:cNvPr id="3" name="Content Placeholder 2"/>
          <p:cNvSpPr>
            <a:spLocks noGrp="1"/>
          </p:cNvSpPr>
          <p:nvPr>
            <p:ph sz="half" idx="1"/>
          </p:nvPr>
        </p:nvSpPr>
        <p:spPr>
          <a:xfrm>
            <a:off x="838200" y="1149350"/>
            <a:ext cx="10915650" cy="5027930"/>
          </a:xfrm>
        </p:spPr>
        <p:txBody>
          <a:bodyPr/>
          <a:p>
            <a:pPr marL="0" indent="0">
              <a:buNone/>
            </a:pPr>
            <a:r>
              <a:rPr lang="en-US" b="1"/>
              <a:t>Constructors</a:t>
            </a:r>
            <a:endParaRPr lang="en-US" b="1"/>
          </a:p>
          <a:p>
            <a:r>
              <a:rPr lang="en-US"/>
              <a:t>Constructors in Perl subroutines returns an object which is an instance of the class. </a:t>
            </a:r>
            <a:endParaRPr lang="en-US"/>
          </a:p>
          <a:p>
            <a:r>
              <a:rPr lang="en-US"/>
              <a:t> In Perl, the convention is to name the constructor “new”.</a:t>
            </a:r>
            <a:endParaRPr lang="en-US"/>
          </a:p>
          <a:p>
            <a:r>
              <a:rPr lang="en-US"/>
              <a:t>Unlike many other OOPs, Perl does not provide any special syntax for constructing an object.</a:t>
            </a:r>
            <a:endParaRPr lang="en-US"/>
          </a:p>
          <a:p>
            <a:r>
              <a:rPr lang="en-US"/>
              <a:t>The constructor uses the “bless” function on a hash reference and the class name (the name of the package).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0835" y="379730"/>
            <a:ext cx="10515600" cy="783590"/>
          </a:xfrm>
        </p:spPr>
        <p:txBody>
          <a:bodyPr/>
          <a:p>
            <a:r>
              <a:rPr lang="en-US">
                <a:sym typeface="+mn-ea"/>
              </a:rPr>
              <a:t>Constructor:</a:t>
            </a:r>
            <a:endParaRPr lang="en-US"/>
          </a:p>
        </p:txBody>
      </p:sp>
      <p:sp>
        <p:nvSpPr>
          <p:cNvPr id="4" name="Content Placeholder 3"/>
          <p:cNvSpPr>
            <a:spLocks noGrp="1"/>
          </p:cNvSpPr>
          <p:nvPr>
            <p:ph sz="half" idx="2"/>
          </p:nvPr>
        </p:nvSpPr>
        <p:spPr>
          <a:xfrm>
            <a:off x="6172200" y="1402715"/>
            <a:ext cx="5181600" cy="4351338"/>
          </a:xfrm>
        </p:spPr>
        <p:txBody>
          <a:bodyPr/>
          <a:p>
            <a:r>
              <a:rPr lang="en-US"/>
              <a:t>When the constructor method is called, the package name ‘Area’ is stored in the default array “@_”.</a:t>
            </a:r>
            <a:endParaRPr lang="en-US"/>
          </a:p>
          <a:p>
            <a:r>
              <a:rPr lang="en-US"/>
              <a:t> The “shift” keyword is used to take the package name from “@_” and pass it on to the “bless” function.</a:t>
            </a:r>
            <a:endParaRPr lang="en-US"/>
          </a:p>
        </p:txBody>
      </p:sp>
      <p:pic>
        <p:nvPicPr>
          <p:cNvPr id="5" name="Content Placeholder 4"/>
          <p:cNvPicPr>
            <a:picLocks noChangeAspect="1"/>
          </p:cNvPicPr>
          <p:nvPr>
            <p:ph sz="half" idx="1"/>
          </p:nvPr>
        </p:nvPicPr>
        <p:blipFill>
          <a:blip r:embed="rId1"/>
          <a:srcRect l="12326" t="40362" r="49430" b="26714"/>
          <a:stretch>
            <a:fillRect/>
          </a:stretch>
        </p:blipFill>
        <p:spPr>
          <a:xfrm>
            <a:off x="330835" y="1402715"/>
            <a:ext cx="5661025" cy="36537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1805" y="304800"/>
            <a:ext cx="10881995" cy="496570"/>
          </a:xfrm>
        </p:spPr>
        <p:txBody>
          <a:bodyPr>
            <a:normAutofit fontScale="90000"/>
          </a:bodyPr>
          <a:p>
            <a:r>
              <a:rPr lang="en-US">
                <a:sym typeface="+mn-ea"/>
              </a:rPr>
              <a:t>Constructor</a:t>
            </a:r>
            <a:endParaRPr lang="en-US"/>
          </a:p>
        </p:txBody>
      </p:sp>
      <p:pic>
        <p:nvPicPr>
          <p:cNvPr id="5" name="Content Placeholder 4"/>
          <p:cNvPicPr>
            <a:picLocks noChangeAspect="1"/>
          </p:cNvPicPr>
          <p:nvPr>
            <p:ph sz="half" idx="1"/>
          </p:nvPr>
        </p:nvPicPr>
        <p:blipFill>
          <a:blip r:embed="rId1"/>
          <a:srcRect l="12230" t="41966" r="53295" b="31965"/>
          <a:stretch>
            <a:fillRect/>
          </a:stretch>
        </p:blipFill>
        <p:spPr>
          <a:xfrm>
            <a:off x="652780" y="2147570"/>
            <a:ext cx="5506085" cy="3048635"/>
          </a:xfrm>
          <a:prstGeom prst="rect">
            <a:avLst/>
          </a:prstGeom>
        </p:spPr>
      </p:pic>
      <p:pic>
        <p:nvPicPr>
          <p:cNvPr id="6" name="Content Placeholder 5"/>
          <p:cNvPicPr>
            <a:picLocks noChangeAspect="1"/>
          </p:cNvPicPr>
          <p:nvPr>
            <p:ph sz="half" idx="2"/>
          </p:nvPr>
        </p:nvPicPr>
        <p:blipFill>
          <a:blip r:embed="rId2"/>
          <a:srcRect l="12111" t="26422" r="62022" b="35731"/>
          <a:stretch>
            <a:fillRect/>
          </a:stretch>
        </p:blipFill>
        <p:spPr>
          <a:xfrm>
            <a:off x="6582410" y="2032635"/>
            <a:ext cx="4921885" cy="3764915"/>
          </a:xfrm>
          <a:prstGeom prst="rect">
            <a:avLst/>
          </a:prstGeom>
        </p:spPr>
      </p:pic>
      <p:sp>
        <p:nvSpPr>
          <p:cNvPr id="8" name="Content Placeholder 3"/>
          <p:cNvSpPr>
            <a:spLocks noGrp="1"/>
          </p:cNvSpPr>
          <p:nvPr/>
        </p:nvSpPr>
        <p:spPr>
          <a:xfrm>
            <a:off x="471805" y="5464810"/>
            <a:ext cx="4994275" cy="1393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Class with empty attributes</a:t>
            </a:r>
            <a:endParaRPr lang="en-US"/>
          </a:p>
        </p:txBody>
      </p:sp>
      <p:sp>
        <p:nvSpPr>
          <p:cNvPr id="10" name="Content Placeholder 3"/>
          <p:cNvSpPr>
            <a:spLocks noGrp="1"/>
          </p:cNvSpPr>
          <p:nvPr/>
        </p:nvSpPr>
        <p:spPr>
          <a:xfrm>
            <a:off x="6582410" y="5772150"/>
            <a:ext cx="5011420" cy="970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Class with </a:t>
            </a:r>
            <a:r>
              <a:rPr lang="en-US" b="1"/>
              <a:t>length </a:t>
            </a:r>
            <a:r>
              <a:rPr lang="en-US"/>
              <a:t>and </a:t>
            </a:r>
            <a:r>
              <a:rPr lang="en-US" b="1"/>
              <a:t>width </a:t>
            </a:r>
            <a:r>
              <a:rPr lang="en-US"/>
              <a:t>as attributes</a:t>
            </a:r>
            <a:endParaRPr lang="en-US"/>
          </a:p>
        </p:txBody>
      </p:sp>
      <p:sp>
        <p:nvSpPr>
          <p:cNvPr id="11" name="Content Placeholder 3"/>
          <p:cNvSpPr>
            <a:spLocks noGrp="1"/>
          </p:cNvSpPr>
          <p:nvPr/>
        </p:nvSpPr>
        <p:spPr>
          <a:xfrm>
            <a:off x="652780" y="800735"/>
            <a:ext cx="10701655" cy="1231900"/>
          </a:xfrm>
          <a:prstGeom prst="rect">
            <a:avLst/>
          </a:prstGeom>
        </p:spPr>
        <p:txBody>
          <a:bodyPr vert="horz" lIns="91440" tIns="45720" rIns="91440" bIns="45720" rtlCol="0">
            <a:normAutofit fontScale="7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Attributes in Perl are stored as the key, value pairs in the hashed reference.</a:t>
            </a:r>
            <a:endParaRPr lang="en-US"/>
          </a:p>
          <a:p>
            <a:r>
              <a:rPr lang="en-US"/>
              <a:t>Save the Program with Package Area in a text file named as </a:t>
            </a:r>
            <a:r>
              <a:rPr lang="en-US" b="1"/>
              <a:t>Area.pm</a:t>
            </a:r>
            <a:endParaRPr lang="en-US"/>
          </a:p>
          <a:p>
            <a:r>
              <a:rPr lang="en-US"/>
              <a:t>Note: Name of the file should always be same as the name of the package.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Accessing attributes of a class</a:t>
            </a:r>
            <a:endParaRPr lang="en-US"/>
          </a:p>
        </p:txBody>
      </p:sp>
      <p:sp>
        <p:nvSpPr>
          <p:cNvPr id="4" name="Content Placeholder 3"/>
          <p:cNvSpPr>
            <a:spLocks noGrp="1"/>
          </p:cNvSpPr>
          <p:nvPr>
            <p:ph sz="half" idx="2"/>
          </p:nvPr>
        </p:nvSpPr>
        <p:spPr>
          <a:xfrm>
            <a:off x="740410" y="4338955"/>
            <a:ext cx="10613390" cy="1838325"/>
          </a:xfrm>
        </p:spPr>
        <p:txBody>
          <a:bodyPr>
            <a:normAutofit fontScale="90000"/>
          </a:bodyPr>
          <a:p>
            <a:r>
              <a:rPr lang="en-US"/>
              <a:t>save the program that is used to get access to the attributes defined in the package by the name *.pl. Here, * can be any name(here it is test)</a:t>
            </a:r>
            <a:endParaRPr lang="en-US"/>
          </a:p>
          <a:p>
            <a:r>
              <a:rPr lang="en-US"/>
              <a:t>Run the code saved as test.pl in the Perl command line by using the command</a:t>
            </a:r>
            <a:endParaRPr lang="en-US"/>
          </a:p>
          <a:p>
            <a:r>
              <a:rPr lang="en-US"/>
              <a:t>perl test.pl</a:t>
            </a:r>
            <a:endParaRPr lang="en-US"/>
          </a:p>
        </p:txBody>
      </p:sp>
      <p:pic>
        <p:nvPicPr>
          <p:cNvPr id="5" name="Content Placeholder 4"/>
          <p:cNvPicPr>
            <a:picLocks noChangeAspect="1"/>
          </p:cNvPicPr>
          <p:nvPr>
            <p:ph sz="half" idx="1"/>
          </p:nvPr>
        </p:nvPicPr>
        <p:blipFill>
          <a:blip r:embed="rId1"/>
          <a:srcRect l="12090" t="38040" r="61680" b="32844"/>
          <a:stretch>
            <a:fillRect/>
          </a:stretch>
        </p:blipFill>
        <p:spPr>
          <a:xfrm>
            <a:off x="838200" y="1473200"/>
            <a:ext cx="3965575" cy="2474595"/>
          </a:xfrm>
          <a:prstGeom prst="rect">
            <a:avLst/>
          </a:prstGeom>
        </p:spPr>
      </p:pic>
      <p:sp>
        <p:nvSpPr>
          <p:cNvPr id="6" name="Content Placeholder 3"/>
          <p:cNvSpPr>
            <a:spLocks noGrp="1"/>
          </p:cNvSpPr>
          <p:nvPr/>
        </p:nvSpPr>
        <p:spPr>
          <a:xfrm>
            <a:off x="7642860" y="2348230"/>
            <a:ext cx="3039110" cy="15068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Output:</a:t>
            </a:r>
            <a:endParaRPr lang="en-US"/>
          </a:p>
          <a:p>
            <a:pPr marL="0" indent="0">
              <a:buNone/>
            </a:pPr>
            <a:r>
              <a:rPr lang="en-US"/>
              <a:t>2</a:t>
            </a:r>
            <a:endParaRPr lang="en-US"/>
          </a:p>
          <a:p>
            <a:pPr marL="0" indent="0">
              <a:buNone/>
            </a:pPr>
            <a:r>
              <a:rPr lang="en-US"/>
              <a:t>3</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1195" y="365125"/>
            <a:ext cx="10682605" cy="677545"/>
          </a:xfrm>
        </p:spPr>
        <p:txBody>
          <a:bodyPr>
            <a:normAutofit fontScale="90000"/>
          </a:bodyPr>
          <a:p>
            <a:r>
              <a:rPr lang="en-US"/>
              <a:t>Class &amp; Object Creation</a:t>
            </a:r>
            <a:endParaRPr lang="en-US"/>
          </a:p>
        </p:txBody>
      </p:sp>
      <p:pic>
        <p:nvPicPr>
          <p:cNvPr id="5" name="Content Placeholder 4"/>
          <p:cNvPicPr>
            <a:picLocks noChangeAspect="1"/>
          </p:cNvPicPr>
          <p:nvPr>
            <p:ph sz="half" idx="1"/>
          </p:nvPr>
        </p:nvPicPr>
        <p:blipFill>
          <a:blip r:embed="rId1"/>
          <a:srcRect l="12097" t="21757" r="42078" b="9957"/>
          <a:stretch>
            <a:fillRect/>
          </a:stretch>
        </p:blipFill>
        <p:spPr>
          <a:xfrm>
            <a:off x="671830" y="1042670"/>
            <a:ext cx="4880610" cy="4816475"/>
          </a:xfrm>
          <a:prstGeom prst="rect">
            <a:avLst/>
          </a:prstGeom>
        </p:spPr>
      </p:pic>
      <p:pic>
        <p:nvPicPr>
          <p:cNvPr id="6" name="Content Placeholder 5"/>
          <p:cNvPicPr>
            <a:picLocks noChangeAspect="1"/>
          </p:cNvPicPr>
          <p:nvPr>
            <p:ph sz="half" idx="2"/>
          </p:nvPr>
        </p:nvPicPr>
        <p:blipFill>
          <a:blip r:embed="rId2"/>
          <a:srcRect l="12265" t="50309" r="45197" b="11128"/>
          <a:stretch>
            <a:fillRect/>
          </a:stretch>
        </p:blipFill>
        <p:spPr>
          <a:xfrm>
            <a:off x="6134735" y="1334135"/>
            <a:ext cx="5803265" cy="4233545"/>
          </a:xfrm>
          <a:prstGeom prst="rect">
            <a:avLst/>
          </a:prstGeom>
        </p:spPr>
      </p:pic>
      <p:sp>
        <p:nvSpPr>
          <p:cNvPr id="8" name="Content Placeholder 3"/>
          <p:cNvSpPr>
            <a:spLocks noGrp="1"/>
          </p:cNvSpPr>
          <p:nvPr/>
        </p:nvSpPr>
        <p:spPr>
          <a:xfrm>
            <a:off x="6134735" y="6006465"/>
            <a:ext cx="1379220" cy="5080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test.pl</a:t>
            </a:r>
            <a:endParaRPr lang="en-US"/>
          </a:p>
        </p:txBody>
      </p:sp>
      <p:sp>
        <p:nvSpPr>
          <p:cNvPr id="9" name="Content Placeholder 3"/>
          <p:cNvSpPr>
            <a:spLocks noGrp="1"/>
          </p:cNvSpPr>
          <p:nvPr/>
        </p:nvSpPr>
        <p:spPr>
          <a:xfrm>
            <a:off x="671830" y="6006465"/>
            <a:ext cx="1711325" cy="5080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Area.pm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94410"/>
          </a:xfrm>
        </p:spPr>
        <p:txBody>
          <a:bodyPr>
            <a:normAutofit/>
          </a:bodyPr>
          <a:p>
            <a:r>
              <a:rPr lang="en-US"/>
              <a:t>Destructors</a:t>
            </a:r>
            <a:endParaRPr lang="en-US"/>
          </a:p>
        </p:txBody>
      </p:sp>
      <p:sp>
        <p:nvSpPr>
          <p:cNvPr id="3" name="Content Placeholder 2"/>
          <p:cNvSpPr>
            <a:spLocks noGrp="1"/>
          </p:cNvSpPr>
          <p:nvPr>
            <p:ph sz="half" idx="1"/>
          </p:nvPr>
        </p:nvSpPr>
        <p:spPr>
          <a:xfrm>
            <a:off x="838200" y="1478915"/>
            <a:ext cx="10702925" cy="3476625"/>
          </a:xfrm>
        </p:spPr>
        <p:txBody>
          <a:bodyPr/>
          <a:p>
            <a:r>
              <a:rPr lang="en-US"/>
              <a:t>Perl automatically calls the destructor method when all the references to an object go out of scope.</a:t>
            </a:r>
            <a:endParaRPr lang="en-US"/>
          </a:p>
          <a:p>
            <a:r>
              <a:rPr lang="en-US"/>
              <a:t>Destructor methods are of use if the class creates threads or temporary files that need to be cleaned up if the object gets destroyed.</a:t>
            </a:r>
            <a:endParaRPr lang="en-US"/>
          </a:p>
          <a:p>
            <a:r>
              <a:rPr lang="en-US"/>
              <a:t>Perl contains a special method name, ‘DESTROY’ for the destructor, that must be used at the time of destructor declaration.</a:t>
            </a:r>
            <a:endParaRPr lang="en-US"/>
          </a:p>
        </p:txBody>
      </p:sp>
      <p:sp>
        <p:nvSpPr>
          <p:cNvPr id="5" name="Content Placeholder 2"/>
          <p:cNvSpPr>
            <a:spLocks noGrp="1"/>
          </p:cNvSpPr>
          <p:nvPr/>
        </p:nvSpPr>
        <p:spPr>
          <a:xfrm>
            <a:off x="838200" y="3917315"/>
            <a:ext cx="10703560" cy="27508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p:txBody>
      </p:sp>
      <p:pic>
        <p:nvPicPr>
          <p:cNvPr id="9" name="Content Placeholder 8"/>
          <p:cNvPicPr>
            <a:picLocks noChangeAspect="1"/>
          </p:cNvPicPr>
          <p:nvPr>
            <p:ph sz="half" idx="2"/>
          </p:nvPr>
        </p:nvPicPr>
        <p:blipFill>
          <a:blip r:embed="rId1"/>
          <a:srcRect l="12158" t="48241" r="60858" b="33660"/>
          <a:stretch>
            <a:fillRect/>
          </a:stretch>
        </p:blipFill>
        <p:spPr>
          <a:xfrm>
            <a:off x="1134110" y="4404360"/>
            <a:ext cx="4711065" cy="17760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Object-oriented programming</a:t>
            </a:r>
            <a:endParaRPr lang="en-US"/>
          </a:p>
        </p:txBody>
      </p:sp>
      <p:sp>
        <p:nvSpPr>
          <p:cNvPr id="3" name="Content Placeholder 2"/>
          <p:cNvSpPr>
            <a:spLocks noGrp="1"/>
          </p:cNvSpPr>
          <p:nvPr>
            <p:ph idx="1"/>
          </p:nvPr>
        </p:nvSpPr>
        <p:spPr/>
        <p:txBody>
          <a:bodyPr>
            <a:normAutofit fontScale="80000"/>
          </a:bodyPr>
          <a:p>
            <a:r>
              <a:rPr lang="en-US"/>
              <a:t>The main aim of OOP is to bind together the data and the functions that operate on them so that no other part of the code can access this data except that function.</a:t>
            </a:r>
            <a:endParaRPr lang="en-US"/>
          </a:p>
          <a:p>
            <a:pPr marL="0" indent="0">
              <a:buNone/>
            </a:pPr>
            <a:r>
              <a:rPr lang="en-US" b="1"/>
              <a:t>OOPs Concepts:</a:t>
            </a:r>
            <a:endParaRPr lang="en-US" b="1"/>
          </a:p>
          <a:p>
            <a:r>
              <a:rPr lang="en-US"/>
              <a:t>Class</a:t>
            </a:r>
            <a:endParaRPr lang="en-US"/>
          </a:p>
          <a:p>
            <a:r>
              <a:rPr lang="en-US"/>
              <a:t>Object</a:t>
            </a:r>
            <a:endParaRPr lang="en-US"/>
          </a:p>
          <a:p>
            <a:r>
              <a:rPr lang="en-US"/>
              <a:t>Method</a:t>
            </a:r>
            <a:endParaRPr lang="en-US"/>
          </a:p>
          <a:p>
            <a:r>
              <a:rPr lang="en-US"/>
              <a:t>Polymorphism</a:t>
            </a:r>
            <a:endParaRPr lang="en-US"/>
          </a:p>
          <a:p>
            <a:r>
              <a:rPr lang="en-US"/>
              <a:t>Inheritance</a:t>
            </a:r>
            <a:endParaRPr lang="en-US"/>
          </a:p>
          <a:p>
            <a:r>
              <a:rPr lang="en-US"/>
              <a:t>Encapsulation</a:t>
            </a:r>
            <a:endParaRPr lang="en-US"/>
          </a:p>
          <a:p>
            <a:r>
              <a:rPr lang="en-US"/>
              <a:t>Abstraction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98195"/>
          </a:xfrm>
        </p:spPr>
        <p:txBody>
          <a:bodyPr/>
          <a:p>
            <a:r>
              <a:rPr lang="en-US"/>
              <a:t>Method Overriding in OOPs</a:t>
            </a:r>
            <a:endParaRPr lang="en-US"/>
          </a:p>
        </p:txBody>
      </p:sp>
      <p:sp>
        <p:nvSpPr>
          <p:cNvPr id="3" name="Content Placeholder 2"/>
          <p:cNvSpPr>
            <a:spLocks noGrp="1"/>
          </p:cNvSpPr>
          <p:nvPr>
            <p:ph sz="half" idx="1"/>
          </p:nvPr>
        </p:nvSpPr>
        <p:spPr>
          <a:xfrm>
            <a:off x="838200" y="1163320"/>
            <a:ext cx="10417175" cy="5270500"/>
          </a:xfrm>
        </p:spPr>
        <p:txBody>
          <a:bodyPr>
            <a:normAutofit fontScale="80000"/>
          </a:bodyPr>
          <a:p>
            <a:r>
              <a:rPr lang="en-US"/>
              <a:t>In any object-oriented programming language, Overriding is a feature that allows a subclass or child class to provide a specific implementation of a method that is already provided by one of its super-classes or parent classes.</a:t>
            </a:r>
            <a:endParaRPr lang="en-US"/>
          </a:p>
          <a:p>
            <a:r>
              <a:rPr lang="en-US"/>
              <a:t>When a method in a subclass has the same name, same parameters or signature and same return type(or sub-type) as a method in its super-class, then the method in the subclass is said to override the method in the super-class.</a:t>
            </a:r>
            <a:endParaRPr lang="en-US"/>
          </a:p>
          <a:p>
            <a:r>
              <a:rPr lang="en-US" b="1"/>
              <a:t>Method Overriding</a:t>
            </a:r>
            <a:r>
              <a:rPr lang="en-US"/>
              <a:t> means that the code comprises of two or more </a:t>
            </a:r>
            <a:r>
              <a:rPr lang="en-US" b="1"/>
              <a:t>methods with the same name</a:t>
            </a:r>
            <a:r>
              <a:rPr lang="en-US"/>
              <a:t> but each of them has a special task and that to differ from each other.</a:t>
            </a:r>
            <a:endParaRPr lang="en-US"/>
          </a:p>
          <a:p>
            <a:r>
              <a:rPr lang="en-US"/>
              <a:t>Thus taking the literal meaning of the name itself it means that one method has to override another.</a:t>
            </a:r>
            <a:endParaRPr lang="en-US"/>
          </a:p>
          <a:p>
            <a:r>
              <a:rPr lang="en-US"/>
              <a:t>This concept stands for redefining a base class method in its derived class with the exact same method signature.</a:t>
            </a:r>
            <a:endParaRPr lang="en-US"/>
          </a:p>
          <a:p>
            <a:r>
              <a:rPr lang="en-US"/>
              <a:t>Method overriding is one of the ways by which Perl achieves </a:t>
            </a:r>
            <a:r>
              <a:rPr lang="en-US" b="1"/>
              <a:t>Run Time Polymorphism</a:t>
            </a:r>
            <a:r>
              <a:rPr lang="en-US"/>
              <a:t>.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7545"/>
          </a:xfrm>
        </p:spPr>
        <p:txBody>
          <a:bodyPr>
            <a:normAutofit fontScale="90000"/>
          </a:bodyPr>
          <a:p>
            <a:r>
              <a:rPr lang="en-US">
                <a:sym typeface="+mn-ea"/>
              </a:rPr>
              <a:t>Method Overriding Cont..</a:t>
            </a:r>
            <a:endParaRPr lang="en-US"/>
          </a:p>
        </p:txBody>
      </p:sp>
      <p:pic>
        <p:nvPicPr>
          <p:cNvPr id="5" name="Content Placeholder 4"/>
          <p:cNvPicPr>
            <a:picLocks noChangeAspect="1"/>
          </p:cNvPicPr>
          <p:nvPr>
            <p:ph sz="half" idx="1"/>
          </p:nvPr>
        </p:nvPicPr>
        <p:blipFill>
          <a:blip r:embed="rId1"/>
          <a:stretch>
            <a:fillRect/>
          </a:stretch>
        </p:blipFill>
        <p:spPr>
          <a:xfrm>
            <a:off x="2910205" y="1191895"/>
            <a:ext cx="6370955" cy="49853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788400" y="1150620"/>
            <a:ext cx="3047365" cy="556260"/>
          </a:xfrm>
        </p:spPr>
        <p:txBody>
          <a:bodyPr>
            <a:normAutofit/>
          </a:bodyPr>
          <a:p>
            <a:r>
              <a:rPr lang="en-US" sz="2220" b="1"/>
              <a:t>Creation of Derived Class</a:t>
            </a:r>
            <a:endParaRPr lang="en-US" sz="2220" b="1"/>
          </a:p>
        </p:txBody>
      </p:sp>
      <p:pic>
        <p:nvPicPr>
          <p:cNvPr id="5" name="Content Placeholder 4"/>
          <p:cNvPicPr>
            <a:picLocks noChangeAspect="1"/>
          </p:cNvPicPr>
          <p:nvPr>
            <p:ph sz="half" idx="1"/>
          </p:nvPr>
        </p:nvPicPr>
        <p:blipFill>
          <a:blip r:embed="rId1"/>
          <a:srcRect l="8559" t="17811" r="68536" b="5489"/>
          <a:stretch>
            <a:fillRect/>
          </a:stretch>
        </p:blipFill>
        <p:spPr>
          <a:xfrm>
            <a:off x="360680" y="290830"/>
            <a:ext cx="5342255" cy="6459220"/>
          </a:xfrm>
          <a:prstGeom prst="rect">
            <a:avLst/>
          </a:prstGeom>
        </p:spPr>
      </p:pic>
      <p:sp>
        <p:nvSpPr>
          <p:cNvPr id="3" name="Title 1"/>
          <p:cNvSpPr>
            <a:spLocks noGrp="1"/>
          </p:cNvSpPr>
          <p:nvPr/>
        </p:nvSpPr>
        <p:spPr>
          <a:xfrm>
            <a:off x="2954655" y="457835"/>
            <a:ext cx="2748280" cy="6927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20" b="1"/>
              <a:t>Creation of Base Class</a:t>
            </a:r>
            <a:endParaRPr lang="en-US" sz="2220" b="1"/>
          </a:p>
        </p:txBody>
      </p:sp>
      <p:sp>
        <p:nvSpPr>
          <p:cNvPr id="6" name="Content Placeholder 2"/>
          <p:cNvSpPr>
            <a:spLocks noGrp="1"/>
          </p:cNvSpPr>
          <p:nvPr/>
        </p:nvSpPr>
        <p:spPr>
          <a:xfrm>
            <a:off x="7296150" y="1388745"/>
            <a:ext cx="3959225" cy="5045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pic>
        <p:nvPicPr>
          <p:cNvPr id="7" name="Content Placeholder 6"/>
          <p:cNvPicPr>
            <a:picLocks noChangeAspect="1"/>
          </p:cNvPicPr>
          <p:nvPr>
            <p:ph sz="half" idx="2"/>
          </p:nvPr>
        </p:nvPicPr>
        <p:blipFill>
          <a:blip r:embed="rId2"/>
          <a:srcRect l="11435" t="20209" r="60564" b="5980"/>
          <a:stretch>
            <a:fillRect/>
          </a:stretch>
        </p:blipFill>
        <p:spPr>
          <a:xfrm>
            <a:off x="7017385" y="290830"/>
            <a:ext cx="4818380" cy="6406515"/>
          </a:xfrm>
          <a:prstGeom prst="rect">
            <a:avLst/>
          </a:prstGeom>
        </p:spPr>
      </p:pic>
      <p:sp>
        <p:nvSpPr>
          <p:cNvPr id="8" name="Title 1"/>
          <p:cNvSpPr>
            <a:spLocks noGrp="1"/>
          </p:cNvSpPr>
          <p:nvPr/>
        </p:nvSpPr>
        <p:spPr>
          <a:xfrm>
            <a:off x="8785860" y="605790"/>
            <a:ext cx="3049905" cy="69278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20" b="1"/>
              <a:t>Creation of Derived Class</a:t>
            </a:r>
            <a:endParaRPr lang="en-US" sz="222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4955"/>
            <a:ext cx="10515600" cy="572135"/>
          </a:xfrm>
        </p:spPr>
        <p:txBody>
          <a:bodyPr>
            <a:normAutofit fontScale="90000"/>
          </a:bodyPr>
          <a:p>
            <a:r>
              <a:rPr lang="en-US" sz="3555"/>
              <a:t>Objects to illustrate the process of Method Overriding</a:t>
            </a:r>
            <a:endParaRPr lang="en-US" sz="3555"/>
          </a:p>
        </p:txBody>
      </p:sp>
      <p:sp>
        <p:nvSpPr>
          <p:cNvPr id="4" name="Content Placeholder 3"/>
          <p:cNvSpPr>
            <a:spLocks noGrp="1"/>
          </p:cNvSpPr>
          <p:nvPr>
            <p:ph sz="half" idx="2"/>
          </p:nvPr>
        </p:nvSpPr>
        <p:spPr>
          <a:xfrm>
            <a:off x="6187440" y="965835"/>
            <a:ext cx="5166360" cy="1544955"/>
          </a:xfrm>
        </p:spPr>
        <p:txBody>
          <a:bodyPr/>
          <a:p>
            <a:pPr marL="0" indent="0">
              <a:buNone/>
            </a:pPr>
            <a:r>
              <a:rPr lang="en-US"/>
              <a:t>Output:</a:t>
            </a:r>
            <a:endParaRPr lang="en-US"/>
          </a:p>
          <a:p>
            <a:pPr marL="0" indent="0">
              <a:buNone/>
            </a:pPr>
            <a:r>
              <a:rPr lang="en-US"/>
              <a:t>The mileage by your vehicle is: 15</a:t>
            </a:r>
            <a:endParaRPr lang="en-US"/>
          </a:p>
          <a:p>
            <a:pPr marL="0" indent="0">
              <a:buNone/>
            </a:pPr>
            <a:r>
              <a:rPr lang="en-US"/>
              <a:t>The mileage by your car is: 10</a:t>
            </a:r>
            <a:endParaRPr lang="en-US"/>
          </a:p>
        </p:txBody>
      </p:sp>
      <p:pic>
        <p:nvPicPr>
          <p:cNvPr id="5" name="Content Placeholder 4"/>
          <p:cNvPicPr>
            <a:picLocks noChangeAspect="1"/>
          </p:cNvPicPr>
          <p:nvPr>
            <p:ph sz="half" idx="1"/>
          </p:nvPr>
        </p:nvPicPr>
        <p:blipFill>
          <a:blip r:embed="rId1"/>
          <a:srcRect l="12962" t="32563" r="64260" b="23327"/>
          <a:stretch>
            <a:fillRect/>
          </a:stretch>
        </p:blipFill>
        <p:spPr>
          <a:xfrm>
            <a:off x="838200" y="847090"/>
            <a:ext cx="4481195" cy="4404995"/>
          </a:xfrm>
          <a:prstGeom prst="rect">
            <a:avLst/>
          </a:prstGeom>
        </p:spPr>
      </p:pic>
      <p:sp>
        <p:nvSpPr>
          <p:cNvPr id="6" name="Content Placeholder 3"/>
          <p:cNvSpPr>
            <a:spLocks noGrp="1"/>
          </p:cNvSpPr>
          <p:nvPr/>
        </p:nvSpPr>
        <p:spPr>
          <a:xfrm>
            <a:off x="838200" y="5106670"/>
            <a:ext cx="4879340" cy="594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Why Method Overriding?</a:t>
            </a:r>
            <a:endParaRPr lang="en-US"/>
          </a:p>
        </p:txBody>
      </p:sp>
      <p:sp>
        <p:nvSpPr>
          <p:cNvPr id="8" name="Content Placeholder 3"/>
          <p:cNvSpPr>
            <a:spLocks noGrp="1"/>
          </p:cNvSpPr>
          <p:nvPr/>
        </p:nvSpPr>
        <p:spPr>
          <a:xfrm>
            <a:off x="837565" y="5581015"/>
            <a:ext cx="10340975" cy="1130935"/>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ym typeface="+mn-ea"/>
              </a:rPr>
              <a:t>It allows a general class to specify methods that will be common to all of its derivatives while allowing subclasses to define the specific implementation of some or all of those methods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1020"/>
          </a:xfrm>
        </p:spPr>
        <p:txBody>
          <a:bodyPr>
            <a:normAutofit fontScale="90000"/>
          </a:bodyPr>
          <a:p>
            <a:r>
              <a:rPr lang="en-US"/>
              <a:t>Inheritance in OOPs</a:t>
            </a:r>
            <a:endParaRPr lang="en-US"/>
          </a:p>
        </p:txBody>
      </p:sp>
      <p:sp>
        <p:nvSpPr>
          <p:cNvPr id="3" name="Content Placeholder 2"/>
          <p:cNvSpPr>
            <a:spLocks noGrp="1"/>
          </p:cNvSpPr>
          <p:nvPr>
            <p:ph sz="half" idx="1"/>
          </p:nvPr>
        </p:nvSpPr>
        <p:spPr>
          <a:xfrm>
            <a:off x="838200" y="905510"/>
            <a:ext cx="10515600" cy="5271770"/>
          </a:xfrm>
        </p:spPr>
        <p:txBody>
          <a:bodyPr>
            <a:normAutofit lnSpcReduction="10000"/>
          </a:bodyPr>
          <a:p>
            <a:r>
              <a:rPr lang="en-US"/>
              <a:t>Inheritance is the ability of any class to extract and use features of other classes. </a:t>
            </a:r>
            <a:endParaRPr lang="en-US"/>
          </a:p>
          <a:p>
            <a:r>
              <a:rPr lang="en-US"/>
              <a:t>It is the process by which new classes called the </a:t>
            </a:r>
            <a:r>
              <a:rPr lang="en-US" b="1"/>
              <a:t>derived classes</a:t>
            </a:r>
            <a:r>
              <a:rPr lang="en-US"/>
              <a:t> are created from existing classes called </a:t>
            </a:r>
            <a:r>
              <a:rPr lang="en-US" b="1"/>
              <a:t>Base classes</a:t>
            </a:r>
            <a:r>
              <a:rPr lang="en-US"/>
              <a:t>.</a:t>
            </a:r>
            <a:endParaRPr lang="en-US"/>
          </a:p>
          <a:p>
            <a:r>
              <a:rPr lang="en-US"/>
              <a:t>The basic concept here is that the programmer is able to use the features of one class into another without declaring or defining the same thing again and again in different classes.</a:t>
            </a:r>
            <a:endParaRPr lang="en-US"/>
          </a:p>
          <a:p>
            <a:r>
              <a:rPr lang="en-US"/>
              <a:t>The most basic concept of inheritance is Creating or Deriving a new class using another class as a base.</a:t>
            </a:r>
            <a:endParaRPr lang="en-US"/>
          </a:p>
          <a:p>
            <a:r>
              <a:rPr lang="en-US" b="1"/>
              <a:t>Sub Class:</a:t>
            </a:r>
            <a:r>
              <a:rPr lang="en-US"/>
              <a:t> The class that inherits properties from another class is called Sub class or </a:t>
            </a:r>
            <a:r>
              <a:rPr lang="en-US" b="1"/>
              <a:t>Derived Class.</a:t>
            </a:r>
            <a:endParaRPr lang="en-US" b="1"/>
          </a:p>
          <a:p>
            <a:r>
              <a:rPr lang="en-US" b="1"/>
              <a:t>Super Class</a:t>
            </a:r>
            <a:r>
              <a:rPr lang="en-US"/>
              <a:t>: The class whose properties are inherited by sub class is called Base Class or </a:t>
            </a:r>
            <a:r>
              <a:rPr lang="en-US" b="1"/>
              <a:t>Super class</a:t>
            </a:r>
            <a:endParaRPr lang="en-US"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1810"/>
          </a:xfrm>
        </p:spPr>
        <p:txBody>
          <a:bodyPr>
            <a:normAutofit fontScale="90000"/>
          </a:bodyPr>
          <a:p>
            <a:r>
              <a:rPr lang="en-US">
                <a:sym typeface="+mn-ea"/>
              </a:rPr>
              <a:t>Inheritance Cont..</a:t>
            </a:r>
            <a:endParaRPr lang="en-US"/>
          </a:p>
        </p:txBody>
      </p:sp>
      <p:pic>
        <p:nvPicPr>
          <p:cNvPr id="5" name="Content Placeholder 4"/>
          <p:cNvPicPr>
            <a:picLocks noChangeAspect="1"/>
          </p:cNvPicPr>
          <p:nvPr>
            <p:ph sz="half" idx="1"/>
          </p:nvPr>
        </p:nvPicPr>
        <p:blipFill>
          <a:blip r:embed="rId1"/>
          <a:stretch>
            <a:fillRect/>
          </a:stretch>
        </p:blipFill>
        <p:spPr>
          <a:xfrm>
            <a:off x="733425" y="876935"/>
            <a:ext cx="5181600" cy="2402840"/>
          </a:xfrm>
          <a:prstGeom prst="rect">
            <a:avLst/>
          </a:prstGeom>
          <a:ln>
            <a:solidFill>
              <a:srgbClr val="FFC000"/>
            </a:solidFill>
          </a:ln>
        </p:spPr>
      </p:pic>
      <p:pic>
        <p:nvPicPr>
          <p:cNvPr id="6" name="Content Placeholder 5"/>
          <p:cNvPicPr>
            <a:picLocks noChangeAspect="1"/>
          </p:cNvPicPr>
          <p:nvPr>
            <p:ph sz="half" idx="2"/>
          </p:nvPr>
        </p:nvPicPr>
        <p:blipFill>
          <a:blip r:embed="rId2"/>
          <a:stretch>
            <a:fillRect/>
          </a:stretch>
        </p:blipFill>
        <p:spPr>
          <a:xfrm>
            <a:off x="6172200" y="876935"/>
            <a:ext cx="5181600" cy="2773680"/>
          </a:xfrm>
          <a:prstGeom prst="rect">
            <a:avLst/>
          </a:prstGeom>
          <a:ln>
            <a:solidFill>
              <a:srgbClr val="00B0F0"/>
            </a:solidFill>
          </a:ln>
        </p:spPr>
      </p:pic>
      <p:sp>
        <p:nvSpPr>
          <p:cNvPr id="7" name="Content Placeholder 3"/>
          <p:cNvSpPr>
            <a:spLocks noGrp="1"/>
          </p:cNvSpPr>
          <p:nvPr/>
        </p:nvSpPr>
        <p:spPr>
          <a:xfrm>
            <a:off x="733425" y="3455670"/>
            <a:ext cx="4925060" cy="580390"/>
          </a:xfrm>
          <a:prstGeom prst="rect">
            <a:avLst/>
          </a:prstGeom>
          <a:ln>
            <a:solidFill>
              <a:srgbClr val="FFC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Without Inheritance</a:t>
            </a:r>
            <a:endParaRPr lang="en-US"/>
          </a:p>
        </p:txBody>
      </p:sp>
      <p:sp>
        <p:nvSpPr>
          <p:cNvPr id="8" name="Content Placeholder 3"/>
          <p:cNvSpPr>
            <a:spLocks noGrp="1"/>
          </p:cNvSpPr>
          <p:nvPr/>
        </p:nvSpPr>
        <p:spPr>
          <a:xfrm>
            <a:off x="6172200" y="3741420"/>
            <a:ext cx="4864100" cy="580390"/>
          </a:xfrm>
          <a:prstGeom prst="rect">
            <a:avLst/>
          </a:prstGeom>
          <a:ln>
            <a:solidFill>
              <a:srgbClr val="00B0F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ym typeface="+mn-ea"/>
              </a:rPr>
              <a:t>With Inheritance</a:t>
            </a:r>
            <a:endParaRPr lang="en-US"/>
          </a:p>
        </p:txBody>
      </p:sp>
      <p:sp>
        <p:nvSpPr>
          <p:cNvPr id="9" name="Content Placeholder 2"/>
          <p:cNvSpPr>
            <a:spLocks noGrp="1"/>
          </p:cNvSpPr>
          <p:nvPr/>
        </p:nvSpPr>
        <p:spPr>
          <a:xfrm>
            <a:off x="733425" y="4321810"/>
            <a:ext cx="10620375" cy="1855470"/>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There can be multiple derived classes from a single base class, such type of inheritance is called </a:t>
            </a:r>
            <a:r>
              <a:rPr lang="en-US" b="1"/>
              <a:t>Hierarchical Inheritance</a:t>
            </a:r>
            <a:r>
              <a:rPr lang="en-US"/>
              <a:t>.These derived classes share a single Parent class or Base class. </a:t>
            </a:r>
            <a:endParaRPr lang="en-US"/>
          </a:p>
          <a:p>
            <a:r>
              <a:rPr lang="en-US"/>
              <a:t>If a derived class shares multiple Parent classes and inherit its features from multiple parent classes then such kind of inheritance is called </a:t>
            </a:r>
            <a:r>
              <a:rPr lang="en-US" b="1"/>
              <a:t>Multiple Inheritance.</a:t>
            </a:r>
            <a:endParaRPr lang="en-US"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21995"/>
          </a:xfrm>
        </p:spPr>
        <p:txBody>
          <a:bodyPr>
            <a:normAutofit fontScale="90000"/>
          </a:bodyPr>
          <a:p>
            <a:r>
              <a:rPr lang="en-US"/>
              <a:t>Polymorphism in OOPs</a:t>
            </a:r>
            <a:endParaRPr lang="en-US"/>
          </a:p>
        </p:txBody>
      </p:sp>
      <p:sp>
        <p:nvSpPr>
          <p:cNvPr id="3" name="Content Placeholder 2"/>
          <p:cNvSpPr>
            <a:spLocks noGrp="1"/>
          </p:cNvSpPr>
          <p:nvPr>
            <p:ph sz="half" idx="1"/>
          </p:nvPr>
        </p:nvSpPr>
        <p:spPr>
          <a:xfrm>
            <a:off x="748030" y="1177290"/>
            <a:ext cx="10900410" cy="3023870"/>
          </a:xfrm>
        </p:spPr>
        <p:txBody>
          <a:bodyPr>
            <a:normAutofit lnSpcReduction="20000"/>
          </a:bodyPr>
          <a:p>
            <a:r>
              <a:rPr lang="en-US"/>
              <a:t>Polymorphism is the ability of any data to be processed in more than one form. </a:t>
            </a:r>
            <a:endParaRPr lang="en-US"/>
          </a:p>
          <a:p>
            <a:r>
              <a:rPr lang="en-US"/>
              <a:t>The word itself indicates the meaning as poly </a:t>
            </a:r>
            <a:r>
              <a:rPr lang="en-US" b="1"/>
              <a:t>means </a:t>
            </a:r>
            <a:r>
              <a:rPr lang="en-US"/>
              <a:t>many and morphism means </a:t>
            </a:r>
            <a:r>
              <a:rPr lang="en-US" b="1"/>
              <a:t>types</a:t>
            </a:r>
            <a:r>
              <a:rPr lang="en-US"/>
              <a:t>.</a:t>
            </a:r>
            <a:endParaRPr lang="en-US"/>
          </a:p>
          <a:p>
            <a:r>
              <a:rPr lang="en-US"/>
              <a:t>It is the ability of an object or reference to take many forms in different instances. </a:t>
            </a:r>
            <a:endParaRPr lang="en-US"/>
          </a:p>
          <a:p>
            <a:r>
              <a:rPr lang="en-US"/>
              <a:t>It implements the concept of function overloading, function overriding and virtual functions.</a:t>
            </a:r>
            <a:endParaRPr lang="en-US"/>
          </a:p>
        </p:txBody>
      </p:sp>
      <p:pic>
        <p:nvPicPr>
          <p:cNvPr id="5" name="Content Placeholder 4"/>
          <p:cNvPicPr>
            <a:picLocks noChangeAspect="1"/>
          </p:cNvPicPr>
          <p:nvPr>
            <p:ph sz="half" idx="2"/>
          </p:nvPr>
        </p:nvPicPr>
        <p:blipFill>
          <a:blip r:embed="rId1"/>
          <a:stretch>
            <a:fillRect/>
          </a:stretch>
        </p:blipFill>
        <p:spPr>
          <a:xfrm>
            <a:off x="3505200" y="4020185"/>
            <a:ext cx="5181600" cy="27127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84275" y="365125"/>
            <a:ext cx="10169525" cy="918210"/>
          </a:xfrm>
        </p:spPr>
        <p:txBody>
          <a:bodyPr/>
          <a:p>
            <a:r>
              <a:rPr lang="en-US">
                <a:sym typeface="+mn-ea"/>
              </a:rPr>
              <a:t>Polymorphism</a:t>
            </a:r>
            <a:endParaRPr lang="en-US"/>
          </a:p>
        </p:txBody>
      </p:sp>
      <p:sp>
        <p:nvSpPr>
          <p:cNvPr id="6" name="Content Placeholder 5"/>
          <p:cNvSpPr/>
          <p:nvPr>
            <p:ph sz="half" idx="1"/>
          </p:nvPr>
        </p:nvSpPr>
        <p:spPr>
          <a:xfrm>
            <a:off x="838200" y="1282700"/>
            <a:ext cx="10342245" cy="4185285"/>
          </a:xfrm>
        </p:spPr>
        <p:txBody>
          <a:bodyPr>
            <a:normAutofit lnSpcReduction="20000"/>
          </a:bodyPr>
          <a:p>
            <a:endParaRPr lang="en-US"/>
          </a:p>
          <a:p>
            <a:r>
              <a:rPr lang="en-US"/>
              <a:t>This means that polymorphism is the method in an object-oriented programming language that does different things depending on the class of the object which calls it. </a:t>
            </a:r>
            <a:endParaRPr lang="en-US"/>
          </a:p>
          <a:p>
            <a:r>
              <a:rPr lang="en-US"/>
              <a:t>For example, $square-&gt;area() will return the area of a square, but $triangle-&gt;area() might return the area of a triangle. </a:t>
            </a:r>
            <a:endParaRPr lang="en-US"/>
          </a:p>
          <a:p>
            <a:r>
              <a:rPr lang="en-US"/>
              <a:t>On the other hand, $object-&gt;area() would have to calculate the area according to which class $object was called.</a:t>
            </a:r>
            <a:endParaRPr lang="en-US"/>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1655"/>
          </a:xfrm>
        </p:spPr>
        <p:txBody>
          <a:bodyPr>
            <a:normAutofit fontScale="90000"/>
          </a:bodyPr>
          <a:p>
            <a:r>
              <a:rPr lang="en-US"/>
              <a:t>Encapsulation in OOPs</a:t>
            </a:r>
            <a:endParaRPr lang="en-US"/>
          </a:p>
        </p:txBody>
      </p:sp>
      <p:sp>
        <p:nvSpPr>
          <p:cNvPr id="3" name="Content Placeholder 2"/>
          <p:cNvSpPr>
            <a:spLocks noGrp="1"/>
          </p:cNvSpPr>
          <p:nvPr>
            <p:ph sz="half" idx="1"/>
          </p:nvPr>
        </p:nvSpPr>
        <p:spPr>
          <a:xfrm>
            <a:off x="838200" y="1026795"/>
            <a:ext cx="10688320" cy="5255895"/>
          </a:xfrm>
        </p:spPr>
        <p:txBody>
          <a:bodyPr/>
          <a:p>
            <a:r>
              <a:rPr lang="en-US"/>
              <a:t>Encapsulation in Perl is the process of wrapping up of data to protect it from the outside sources which need not have access to that part of the code.</a:t>
            </a:r>
            <a:endParaRPr lang="en-US"/>
          </a:p>
          <a:p>
            <a:r>
              <a:rPr lang="en-US"/>
              <a:t>It is used to bind the data and the subroutines that are used to manipulate that data.</a:t>
            </a:r>
            <a:endParaRPr lang="en-US"/>
          </a:p>
          <a:p>
            <a:r>
              <a:rPr lang="en-US"/>
              <a:t>As in encapsulation, the </a:t>
            </a:r>
            <a:r>
              <a:rPr lang="en-US" b="1"/>
              <a:t>data in a class is hidden</a:t>
            </a:r>
            <a:r>
              <a:rPr lang="en-US"/>
              <a:t> from other classes, so it is also known as </a:t>
            </a:r>
            <a:r>
              <a:rPr lang="en-US" b="1"/>
              <a:t>data-hiding</a:t>
            </a:r>
            <a:r>
              <a:rPr lang="en-US"/>
              <a:t>.</a:t>
            </a:r>
            <a:endParaRPr lang="en-US"/>
          </a:p>
          <a:p>
            <a:r>
              <a:rPr lang="en-US" u="sng"/>
              <a:t>Encapsulation can be achieved by</a:t>
            </a:r>
            <a:r>
              <a:rPr lang="en-US"/>
              <a:t>: Declaring all the variables in the class as local and fetching methods of the class by importing packages to set and get the values of variables.</a:t>
            </a:r>
            <a:endParaRPr lang="en-US"/>
          </a:p>
          <a:p>
            <a:pPr marL="0" indent="0">
              <a:buNone/>
            </a:pPr>
            <a:endParaRPr lang="en-US"/>
          </a:p>
        </p:txBody>
      </p:sp>
      <p:pic>
        <p:nvPicPr>
          <p:cNvPr id="5" name="Picture 4"/>
          <p:cNvPicPr>
            <a:picLocks noChangeAspect="1"/>
          </p:cNvPicPr>
          <p:nvPr/>
        </p:nvPicPr>
        <p:blipFill>
          <a:blip r:embed="rId1"/>
          <a:srcRect t="15496" b="17600"/>
          <a:stretch>
            <a:fillRect/>
          </a:stretch>
        </p:blipFill>
        <p:spPr>
          <a:xfrm>
            <a:off x="4676775" y="5424170"/>
            <a:ext cx="2143125" cy="14338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1335" y="108585"/>
            <a:ext cx="10515600" cy="450850"/>
          </a:xfrm>
        </p:spPr>
        <p:txBody>
          <a:bodyPr>
            <a:normAutofit fontScale="90000"/>
          </a:bodyPr>
          <a:p>
            <a:r>
              <a:rPr lang="en-US"/>
              <a:t>Encapsulation Example</a:t>
            </a:r>
            <a:endParaRPr lang="en-US"/>
          </a:p>
        </p:txBody>
      </p:sp>
      <p:sp>
        <p:nvSpPr>
          <p:cNvPr id="4" name="Content Placeholder 3"/>
          <p:cNvSpPr>
            <a:spLocks noGrp="1"/>
          </p:cNvSpPr>
          <p:nvPr>
            <p:ph sz="half" idx="2"/>
          </p:nvPr>
        </p:nvSpPr>
        <p:spPr>
          <a:xfrm>
            <a:off x="5991225" y="744855"/>
            <a:ext cx="5181600" cy="4351338"/>
          </a:xfrm>
        </p:spPr>
        <p:txBody>
          <a:bodyPr/>
          <a:p>
            <a:pPr marL="0" indent="0">
              <a:buNone/>
            </a:pPr>
            <a:r>
              <a:rPr lang="en-US"/>
              <a:t>Output:</a:t>
            </a:r>
            <a:endParaRPr lang="en-US"/>
          </a:p>
          <a:p>
            <a:pPr marL="0" indent="0">
              <a:buNone/>
            </a:pPr>
            <a:r>
              <a:rPr lang="en-US"/>
              <a:t>Name is: Rahul</a:t>
            </a:r>
            <a:endParaRPr lang="en-US"/>
          </a:p>
          <a:p>
            <a:pPr marL="0" indent="0">
              <a:buNone/>
            </a:pPr>
            <a:r>
              <a:rPr lang="en-US"/>
              <a:t>Age is: 25</a:t>
            </a:r>
            <a:endParaRPr lang="en-US"/>
          </a:p>
          <a:p>
            <a:pPr marL="0" indent="0">
              <a:buNone/>
            </a:pPr>
            <a:r>
              <a:rPr lang="en-US"/>
              <a:t>Roll_no is: 12</a:t>
            </a:r>
            <a:endParaRPr lang="en-US"/>
          </a:p>
        </p:txBody>
      </p:sp>
      <p:pic>
        <p:nvPicPr>
          <p:cNvPr id="5" name="Content Placeholder 4"/>
          <p:cNvPicPr>
            <a:picLocks noChangeAspect="1"/>
          </p:cNvPicPr>
          <p:nvPr>
            <p:ph sz="half" idx="1"/>
          </p:nvPr>
        </p:nvPicPr>
        <p:blipFill>
          <a:blip r:embed="rId1"/>
          <a:srcRect l="8366" t="24012" r="68431" b="5953"/>
          <a:stretch>
            <a:fillRect/>
          </a:stretch>
        </p:blipFill>
        <p:spPr>
          <a:xfrm>
            <a:off x="521335" y="744855"/>
            <a:ext cx="4683125" cy="6007735"/>
          </a:xfrm>
          <a:prstGeom prst="rect">
            <a:avLst/>
          </a:prstGeom>
        </p:spPr>
      </p:pic>
      <p:sp>
        <p:nvSpPr>
          <p:cNvPr id="6" name="Content Placeholder 3"/>
          <p:cNvSpPr>
            <a:spLocks noGrp="1"/>
          </p:cNvSpPr>
          <p:nvPr/>
        </p:nvSpPr>
        <p:spPr>
          <a:xfrm>
            <a:off x="5991860" y="3135630"/>
            <a:ext cx="5307965" cy="3616960"/>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If there is a need to access the data of the class for any modifications or just to print the data of the class then it can not be done directly. </a:t>
            </a:r>
            <a:endParaRPr lang="en-US"/>
          </a:p>
          <a:p>
            <a:r>
              <a:rPr lang="en-US"/>
              <a:t>There is a need to create an object of that class and then access the data using the get_details() method. </a:t>
            </a:r>
            <a:endParaRPr lang="en-US"/>
          </a:p>
          <a:p>
            <a:r>
              <a:rPr lang="en-US"/>
              <a:t>This process is termed as </a:t>
            </a:r>
            <a:r>
              <a:rPr lang="en-US" b="1"/>
              <a:t>Data Encapsulation.</a:t>
            </a:r>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6275"/>
          </a:xfrm>
        </p:spPr>
        <p:txBody>
          <a:bodyPr>
            <a:normAutofit fontScale="90000"/>
          </a:bodyPr>
          <a:p>
            <a:r>
              <a:rPr lang="en-US"/>
              <a:t>what is a class?</a:t>
            </a:r>
            <a:endParaRPr lang="en-US"/>
          </a:p>
        </p:txBody>
      </p:sp>
      <p:sp>
        <p:nvSpPr>
          <p:cNvPr id="3" name="Content Placeholder 2"/>
          <p:cNvSpPr>
            <a:spLocks noGrp="1"/>
          </p:cNvSpPr>
          <p:nvPr>
            <p:ph idx="1"/>
          </p:nvPr>
        </p:nvSpPr>
        <p:spPr>
          <a:xfrm>
            <a:off x="562610" y="1282700"/>
            <a:ext cx="10109200" cy="4148455"/>
          </a:xfrm>
        </p:spPr>
        <p:txBody>
          <a:bodyPr/>
          <a:p>
            <a:r>
              <a:rPr lang="en-US"/>
              <a:t>A class is an expanded concept of data structures.</a:t>
            </a:r>
            <a:endParaRPr lang="en-US"/>
          </a:p>
          <a:p>
            <a:r>
              <a:rPr lang="en-US"/>
              <a:t> It defines a prototype blueprint of objects comprising of data. </a:t>
            </a:r>
            <a:endParaRPr lang="en-US"/>
          </a:p>
          <a:p>
            <a:r>
              <a:rPr lang="en-US"/>
              <a:t>And an object is an instance of a class. A class comprises of the data members and data functions and it is a pre-defined data type made as per the user’s requirements which can be accessed and used by creating an instance of that class.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55065" y="636905"/>
            <a:ext cx="10515600" cy="873125"/>
          </a:xfrm>
        </p:spPr>
        <p:txBody>
          <a:bodyPr>
            <a:normAutofit/>
          </a:bodyPr>
          <a:p>
            <a:r>
              <a:rPr lang="en-US">
                <a:sym typeface="+mn-ea"/>
              </a:rPr>
              <a:t>Advantages of Encapsulation:</a:t>
            </a:r>
            <a:endParaRPr lang="en-US"/>
          </a:p>
        </p:txBody>
      </p:sp>
      <p:sp>
        <p:nvSpPr>
          <p:cNvPr id="3" name="Content Placeholder 2"/>
          <p:cNvSpPr>
            <a:spLocks noGrp="1"/>
          </p:cNvSpPr>
          <p:nvPr>
            <p:ph sz="half" idx="1"/>
          </p:nvPr>
        </p:nvSpPr>
        <p:spPr>
          <a:xfrm>
            <a:off x="838200" y="1916430"/>
            <a:ext cx="10516235" cy="4260850"/>
          </a:xfrm>
        </p:spPr>
        <p:txBody>
          <a:bodyPr>
            <a:normAutofit fontScale="80000"/>
          </a:bodyPr>
          <a:p>
            <a:r>
              <a:rPr lang="en-US"/>
              <a:t>Data Hiding: The user will have no idea about the inner implementation of the class. It will not be visible to the user that how the class is stored values in the variables. He only knows that we are passing the values to accessors and variables are getting initialized to that value.</a:t>
            </a:r>
            <a:endParaRPr lang="en-US"/>
          </a:p>
          <a:p>
            <a:r>
              <a:rPr lang="en-US"/>
              <a:t>Increased Flexibility: We can make the variables of the class as read-only or write-only depending on our requirement. If we wish to make the variables as read-only then we have to only use Get Accessor in the code. If we wish to make the variables as write-only then we have to only use Set Accessor.</a:t>
            </a:r>
            <a:endParaRPr lang="en-US"/>
          </a:p>
          <a:p>
            <a:r>
              <a:rPr lang="en-US"/>
              <a:t>Reusability: Encapsulation also improves the re-usability and easy to change with new requirements.</a:t>
            </a:r>
            <a:endParaRPr lang="en-US"/>
          </a:p>
          <a:p>
            <a:r>
              <a:rPr lang="en-US"/>
              <a:t>Testing code is easy: Encapsulated code is easy to test for unit testing.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Class Example:</a:t>
            </a:r>
            <a:endParaRPr lang="en-US"/>
          </a:p>
        </p:txBody>
      </p:sp>
      <p:sp>
        <p:nvSpPr>
          <p:cNvPr id="3" name="Content Placeholder 2"/>
          <p:cNvSpPr>
            <a:spLocks noGrp="1"/>
          </p:cNvSpPr>
          <p:nvPr>
            <p:ph sz="half" idx="1"/>
          </p:nvPr>
        </p:nvSpPr>
        <p:spPr>
          <a:xfrm>
            <a:off x="838200" y="1508760"/>
            <a:ext cx="10784840" cy="3016885"/>
          </a:xfrm>
        </p:spPr>
        <p:txBody>
          <a:bodyPr>
            <a:normAutofit lnSpcReduction="10000"/>
          </a:bodyPr>
          <a:p>
            <a:r>
              <a:rPr lang="en-US"/>
              <a:t>Consider a class of School. There may be schools with different names and structure but all of them share some common characteristics like students, teachers, staff, etc.</a:t>
            </a:r>
            <a:endParaRPr lang="en-US"/>
          </a:p>
          <a:p>
            <a:r>
              <a:rPr lang="en-US"/>
              <a:t> So here school is the class with teachers, students, and Parents as the data members </a:t>
            </a:r>
            <a:endParaRPr lang="en-US"/>
          </a:p>
          <a:p>
            <a:r>
              <a:rPr lang="en-US"/>
              <a:t>and the member functions can be calculate_students_marks(), calculate_teachers_salary() and Parents_Database().</a:t>
            </a:r>
            <a:endParaRPr lang="en-US"/>
          </a:p>
        </p:txBody>
      </p:sp>
      <p:sp>
        <p:nvSpPr>
          <p:cNvPr id="4" name="Content Placeholder 2"/>
          <p:cNvSpPr>
            <a:spLocks noGrp="1"/>
          </p:cNvSpPr>
          <p:nvPr/>
        </p:nvSpPr>
        <p:spPr>
          <a:xfrm>
            <a:off x="837565" y="3841115"/>
            <a:ext cx="10643235" cy="2463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pic>
        <p:nvPicPr>
          <p:cNvPr id="6" name="Content Placeholder 5"/>
          <p:cNvPicPr>
            <a:picLocks noChangeAspect="1"/>
          </p:cNvPicPr>
          <p:nvPr>
            <p:ph sz="half" idx="2"/>
          </p:nvPr>
        </p:nvPicPr>
        <p:blipFill>
          <a:blip r:embed="rId1"/>
          <a:stretch>
            <a:fillRect/>
          </a:stretch>
        </p:blipFill>
        <p:spPr>
          <a:xfrm>
            <a:off x="3362960" y="4525010"/>
            <a:ext cx="5181600" cy="21596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6275"/>
          </a:xfrm>
        </p:spPr>
        <p:txBody>
          <a:bodyPr>
            <a:normAutofit fontScale="90000"/>
          </a:bodyPr>
          <a:p>
            <a:r>
              <a:rPr lang="en-US"/>
              <a:t>What is an Object?</a:t>
            </a:r>
            <a:endParaRPr lang="en-US"/>
          </a:p>
        </p:txBody>
      </p:sp>
      <p:sp>
        <p:nvSpPr>
          <p:cNvPr id="3" name="Content Placeholder 2"/>
          <p:cNvSpPr>
            <a:spLocks noGrp="1"/>
          </p:cNvSpPr>
          <p:nvPr>
            <p:ph sz="half" idx="1"/>
          </p:nvPr>
        </p:nvSpPr>
        <p:spPr>
          <a:xfrm>
            <a:off x="838200" y="1176020"/>
            <a:ext cx="10848975" cy="5048885"/>
          </a:xfrm>
        </p:spPr>
        <p:txBody>
          <a:bodyPr/>
          <a:p>
            <a:r>
              <a:rPr lang="en-US"/>
              <a:t>Perl is an Objected Oriented, dynamic and interpreter based programming language.</a:t>
            </a:r>
            <a:endParaRPr lang="en-US"/>
          </a:p>
          <a:p>
            <a:r>
              <a:rPr lang="en-US"/>
              <a:t> In object-oriented programming, we have three main aspects, which are, object, class, and methods.</a:t>
            </a:r>
            <a:endParaRPr lang="en-US"/>
          </a:p>
          <a:p>
            <a:r>
              <a:rPr lang="en-US"/>
              <a:t> An object is a data type which can be specifically called as an </a:t>
            </a:r>
            <a:r>
              <a:rPr lang="en-US" b="1"/>
              <a:t>instance of the class</a:t>
            </a:r>
            <a:r>
              <a:rPr lang="en-US"/>
              <a:t> to which it belongs. </a:t>
            </a:r>
            <a:endParaRPr lang="en-US"/>
          </a:p>
          <a:p>
            <a:r>
              <a:rPr lang="en-US"/>
              <a:t>It can be a collection of data variables of different data types and as well as a collection of different data structures. Methods are functions which work on these objects of the class.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7855"/>
          </a:xfrm>
        </p:spPr>
        <p:txBody>
          <a:bodyPr>
            <a:normAutofit fontScale="90000"/>
          </a:bodyPr>
          <a:p>
            <a:r>
              <a:rPr lang="en-US"/>
              <a:t>Creating Class and Using Objects</a:t>
            </a:r>
            <a:endParaRPr lang="en-US"/>
          </a:p>
        </p:txBody>
      </p:sp>
      <p:sp>
        <p:nvSpPr>
          <p:cNvPr id="3" name="Content Placeholder 2"/>
          <p:cNvSpPr>
            <a:spLocks noGrp="1"/>
          </p:cNvSpPr>
          <p:nvPr>
            <p:ph sz="half" idx="1"/>
          </p:nvPr>
        </p:nvSpPr>
        <p:spPr>
          <a:xfrm>
            <a:off x="838200" y="1239520"/>
            <a:ext cx="10516235" cy="4968875"/>
          </a:xfrm>
        </p:spPr>
        <p:txBody>
          <a:bodyPr/>
          <a:p>
            <a:r>
              <a:rPr lang="en-US"/>
              <a:t>A class in Perl can be created by using the keyword </a:t>
            </a:r>
            <a:r>
              <a:rPr lang="en-US" b="1"/>
              <a:t>package </a:t>
            </a:r>
            <a:r>
              <a:rPr lang="en-US"/>
              <a:t>but to create an object, a constructor is called. </a:t>
            </a:r>
            <a:endParaRPr lang="en-US"/>
          </a:p>
          <a:p>
            <a:r>
              <a:rPr lang="en-US"/>
              <a:t>A constructor is defined in a class as a method.</a:t>
            </a:r>
            <a:endParaRPr lang="en-US"/>
          </a:p>
          <a:p>
            <a:pPr marL="0" indent="0">
              <a:buNone/>
            </a:pPr>
            <a:r>
              <a:rPr lang="en-US" b="1"/>
              <a:t>Creating an instance of a class:</a:t>
            </a:r>
            <a:endParaRPr lang="en-US" b="1"/>
          </a:p>
          <a:p>
            <a:r>
              <a:rPr lang="en-US"/>
              <a:t>A class name and a constructor name can be as per user’s requirement. </a:t>
            </a:r>
            <a:endParaRPr lang="en-US"/>
          </a:p>
          <a:p>
            <a:r>
              <a:rPr lang="en-US"/>
              <a:t>Most of the programmers prefer to use ‘new’ as a constructor name for their programs as it is easy to remember and is more feasible to use than any other complex constructor name.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6545" y="681990"/>
            <a:ext cx="6576695" cy="647700"/>
          </a:xfrm>
        </p:spPr>
        <p:txBody>
          <a:bodyPr>
            <a:normAutofit fontScale="90000"/>
          </a:bodyPr>
          <a:p>
            <a:r>
              <a:rPr lang="en-US"/>
              <a:t>Creating an instance of a class</a:t>
            </a:r>
            <a:endParaRPr lang="en-US"/>
          </a:p>
        </p:txBody>
      </p:sp>
      <p:sp>
        <p:nvSpPr>
          <p:cNvPr id="4" name="Content Placeholder 3"/>
          <p:cNvSpPr>
            <a:spLocks noGrp="1"/>
          </p:cNvSpPr>
          <p:nvPr>
            <p:ph sz="half" idx="2"/>
          </p:nvPr>
        </p:nvSpPr>
        <p:spPr/>
        <p:txBody>
          <a:bodyPr/>
          <a:p>
            <a:r>
              <a:rPr lang="en-US"/>
              <a:t>In the  example code, a function named </a:t>
            </a:r>
            <a:r>
              <a:rPr lang="en-US" b="1"/>
              <a:t>bless </a:t>
            </a:r>
            <a:r>
              <a:rPr lang="en-US"/>
              <a:t>is used. </a:t>
            </a:r>
            <a:endParaRPr lang="en-US"/>
          </a:p>
          <a:p>
            <a:r>
              <a:rPr lang="en-US"/>
              <a:t>This function is used to attach an object to a class which is passed to it as an argument.</a:t>
            </a:r>
            <a:endParaRPr lang="en-US"/>
          </a:p>
          <a:p>
            <a:r>
              <a:rPr lang="en-US"/>
              <a:t>This program name should match with class name it should end with .pm extension</a:t>
            </a:r>
            <a:endParaRPr lang="en-US"/>
          </a:p>
          <a:p>
            <a:r>
              <a:rPr lang="en-US"/>
              <a:t>Ex:  student.pm </a:t>
            </a:r>
            <a:endParaRPr lang="en-US"/>
          </a:p>
        </p:txBody>
      </p:sp>
      <p:pic>
        <p:nvPicPr>
          <p:cNvPr id="5" name="Content Placeholder 4"/>
          <p:cNvPicPr>
            <a:picLocks noChangeAspect="1"/>
          </p:cNvPicPr>
          <p:nvPr>
            <p:ph sz="half" idx="1"/>
          </p:nvPr>
        </p:nvPicPr>
        <p:blipFill>
          <a:blip r:embed="rId1"/>
          <a:srcRect l="11102" t="39874" r="48659" b="21757"/>
          <a:stretch>
            <a:fillRect/>
          </a:stretch>
        </p:blipFill>
        <p:spPr>
          <a:xfrm>
            <a:off x="296545" y="1720215"/>
            <a:ext cx="5605780" cy="40741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1985" y="915035"/>
            <a:ext cx="10727055" cy="933450"/>
          </a:xfrm>
        </p:spPr>
        <p:txBody>
          <a:bodyPr/>
          <a:p>
            <a:r>
              <a:rPr lang="en-US"/>
              <a:t>Creating an Object </a:t>
            </a:r>
            <a:endParaRPr lang="en-US"/>
          </a:p>
        </p:txBody>
      </p:sp>
      <p:sp>
        <p:nvSpPr>
          <p:cNvPr id="4" name="Content Placeholder 3"/>
          <p:cNvSpPr>
            <a:spLocks noGrp="1"/>
          </p:cNvSpPr>
          <p:nvPr>
            <p:ph sz="half" idx="2"/>
          </p:nvPr>
        </p:nvSpPr>
        <p:spPr>
          <a:xfrm>
            <a:off x="514985" y="4164330"/>
            <a:ext cx="3808095" cy="1395095"/>
          </a:xfrm>
        </p:spPr>
        <p:txBody>
          <a:bodyPr>
            <a:normAutofit lnSpcReduction="20000"/>
          </a:bodyPr>
          <a:p>
            <a:pPr marL="0" indent="0">
              <a:buNone/>
            </a:pPr>
            <a:r>
              <a:rPr lang="en-US"/>
              <a:t>Output:</a:t>
            </a:r>
            <a:endParaRPr lang="en-US"/>
          </a:p>
          <a:p>
            <a:pPr marL="0" indent="0">
              <a:buNone/>
            </a:pPr>
            <a:r>
              <a:rPr lang="en-US"/>
              <a:t>Geeks</a:t>
            </a:r>
            <a:endParaRPr lang="en-US"/>
          </a:p>
          <a:p>
            <a:pPr marL="0" indent="0">
              <a:buNone/>
            </a:pPr>
            <a:r>
              <a:rPr lang="en-US"/>
              <a:t>forGeeks</a:t>
            </a:r>
            <a:endParaRPr lang="en-US"/>
          </a:p>
        </p:txBody>
      </p:sp>
      <p:pic>
        <p:nvPicPr>
          <p:cNvPr id="5" name="Content Placeholder 4"/>
          <p:cNvPicPr>
            <a:picLocks noChangeAspect="1"/>
          </p:cNvPicPr>
          <p:nvPr>
            <p:ph sz="half" idx="1"/>
          </p:nvPr>
        </p:nvPicPr>
        <p:blipFill>
          <a:blip r:embed="rId1"/>
          <a:srcRect l="10772" t="51275" r="56495" b="30041"/>
          <a:stretch>
            <a:fillRect/>
          </a:stretch>
        </p:blipFill>
        <p:spPr>
          <a:xfrm>
            <a:off x="514985" y="1848485"/>
            <a:ext cx="5482590" cy="20516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3590"/>
          </a:xfrm>
        </p:spPr>
        <p:txBody>
          <a:bodyPr/>
          <a:p>
            <a:r>
              <a:rPr lang="en-US"/>
              <a:t>Methods</a:t>
            </a:r>
            <a:endParaRPr lang="en-US"/>
          </a:p>
        </p:txBody>
      </p:sp>
      <p:sp>
        <p:nvSpPr>
          <p:cNvPr id="3" name="Content Placeholder 2"/>
          <p:cNvSpPr>
            <a:spLocks noGrp="1"/>
          </p:cNvSpPr>
          <p:nvPr>
            <p:ph sz="half" idx="1"/>
          </p:nvPr>
        </p:nvSpPr>
        <p:spPr>
          <a:xfrm>
            <a:off x="838200" y="1149350"/>
            <a:ext cx="10515600" cy="5027930"/>
          </a:xfrm>
        </p:spPr>
        <p:txBody>
          <a:bodyPr/>
          <a:p>
            <a:r>
              <a:rPr lang="en-US"/>
              <a:t>Methods are used to access and modify the data of an object.</a:t>
            </a:r>
            <a:endParaRPr lang="en-US"/>
          </a:p>
          <a:p>
            <a:r>
              <a:rPr lang="en-US"/>
              <a:t>These are the entities which are invoked with the use of objects of a class or a package itself. </a:t>
            </a:r>
            <a:endParaRPr lang="en-US"/>
          </a:p>
          <a:p>
            <a:r>
              <a:rPr lang="en-US"/>
              <a:t> Methods are basically a subroutine in Perl, there is no special identity of a method. </a:t>
            </a:r>
            <a:endParaRPr lang="en-US"/>
          </a:p>
          <a:p>
            <a:r>
              <a:rPr lang="en-US"/>
              <a:t>OOPs uses these methods to manipulate the object’s data and not interact with the object directly, this is done to maintain the security of data to prevent the programmer from changing the data of an object directly.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10593</Words>
  <Application>WPS Presentation</Application>
  <PresentationFormat>Widescreen</PresentationFormat>
  <Paragraphs>219</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SimSun</vt:lpstr>
      <vt:lpstr>Wingdings</vt:lpstr>
      <vt:lpstr>Calibri Light</vt:lpstr>
      <vt:lpstr>Calibri</vt:lpstr>
      <vt:lpstr>Microsoft YaHei</vt:lpstr>
      <vt:lpstr>Arial Unicode MS</vt:lpstr>
      <vt:lpstr>Office Theme</vt:lpstr>
      <vt:lpstr>oops in perl</vt:lpstr>
      <vt:lpstr>Object-oriented programming</vt:lpstr>
      <vt:lpstr>what is a class?</vt:lpstr>
      <vt:lpstr>Class Example:</vt:lpstr>
      <vt:lpstr>What is an Object?</vt:lpstr>
      <vt:lpstr>Class Creation</vt:lpstr>
      <vt:lpstr>PowerPoint 演示文稿</vt:lpstr>
      <vt:lpstr>PowerPoint 演示文稿</vt:lpstr>
      <vt:lpstr>Methods</vt:lpstr>
      <vt:lpstr>Types of Methods in Perl:</vt:lpstr>
      <vt:lpstr>Types of Methods in Perl Cont..:</vt:lpstr>
      <vt:lpstr>get-set Methods:</vt:lpstr>
      <vt:lpstr>get-set Methods Example :</vt:lpstr>
      <vt:lpstr>Constructors and Destructors</vt:lpstr>
      <vt:lpstr>Constructor:</vt:lpstr>
      <vt:lpstr>Constructor</vt:lpstr>
      <vt:lpstr>Accessing attributes of a class</vt:lpstr>
      <vt:lpstr>Class &amp; Object Creation</vt:lpstr>
      <vt:lpstr>Destructors</vt:lpstr>
      <vt:lpstr>Method Overriding in OOPs</vt:lpstr>
      <vt:lpstr>Method Overriding Cont..</vt:lpstr>
      <vt:lpstr>Creation of Base Class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in perl</dc:title>
  <dc:creator>user</dc:creator>
  <cp:lastModifiedBy>user</cp:lastModifiedBy>
  <cp:revision>102</cp:revision>
  <dcterms:created xsi:type="dcterms:W3CDTF">2021-01-21T13:34:00Z</dcterms:created>
  <dcterms:modified xsi:type="dcterms:W3CDTF">2021-01-24T17:58:30Z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