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9" r:id="rId19"/>
    <p:sldId id="300" r:id="rId20"/>
    <p:sldId id="301" r:id="rId21"/>
    <p:sldId id="302" r:id="rId22"/>
    <p:sldId id="303" r:id="rId23"/>
    <p:sldId id="304" r:id="rId24"/>
    <p:sldId id="305" r:id="rId25"/>
    <p:sldId id="306" r:id="rId26"/>
    <p:sldId id="307" r:id="rId27"/>
    <p:sldId id="273" r:id="rId28"/>
    <p:sldId id="274" r:id="rId29"/>
    <p:sldId id="275" r:id="rId30"/>
    <p:sldId id="276" r:id="rId31"/>
    <p:sldId id="277" r:id="rId32"/>
    <p:sldId id="278" r:id="rId33"/>
    <p:sldId id="280" r:id="rId34"/>
    <p:sldId id="279"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A157F71-86DB-488B-A544-546CED42F573}" type="datetimeFigureOut">
              <a:rPr lang="en-US" smtClean="0"/>
              <a:pPr/>
              <a:t>1/15/2021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3BFCEA-335A-4692-94F9-67CD30A1A0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157F71-86DB-488B-A544-546CED42F57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FCEA-335A-4692-94F9-67CD30A1A0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157F71-86DB-488B-A544-546CED42F573}"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FCEA-335A-4692-94F9-67CD30A1A0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A157F71-86DB-488B-A544-546CED42F573}" type="datetimeFigureOut">
              <a:rPr lang="en-US" smtClean="0"/>
              <a:pPr/>
              <a:t>1/15/2021</a:t>
            </a:fld>
            <a:endParaRPr lang="en-US"/>
          </a:p>
        </p:txBody>
      </p:sp>
      <p:sp>
        <p:nvSpPr>
          <p:cNvPr id="9" name="Slide Number Placeholder 8"/>
          <p:cNvSpPr>
            <a:spLocks noGrp="1"/>
          </p:cNvSpPr>
          <p:nvPr>
            <p:ph type="sldNum" sz="quarter" idx="15"/>
          </p:nvPr>
        </p:nvSpPr>
        <p:spPr/>
        <p:txBody>
          <a:bodyPr rtlCol="0"/>
          <a:lstStyle/>
          <a:p>
            <a:fld id="{943BFCEA-335A-4692-94F9-67CD30A1A08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A157F71-86DB-488B-A544-546CED42F573}" type="datetimeFigureOut">
              <a:rPr lang="en-US" smtClean="0"/>
              <a:pPr/>
              <a:t>1/15/2021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3BFCEA-335A-4692-94F9-67CD30A1A0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A157F71-86DB-488B-A544-546CED42F573}"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FCEA-335A-4692-94F9-67CD30A1A08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157F71-86DB-488B-A544-546CED42F573}" type="datetimeFigureOut">
              <a:rPr lang="en-US" smtClean="0"/>
              <a:pPr/>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BFCEA-335A-4692-94F9-67CD30A1A08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A157F71-86DB-488B-A544-546CED42F573}" type="datetimeFigureOut">
              <a:rPr lang="en-US" smtClean="0"/>
              <a:pPr/>
              <a:t>1/15/2021</a:t>
            </a:fld>
            <a:endParaRPr lang="en-US"/>
          </a:p>
        </p:txBody>
      </p:sp>
      <p:sp>
        <p:nvSpPr>
          <p:cNvPr id="7" name="Slide Number Placeholder 6"/>
          <p:cNvSpPr>
            <a:spLocks noGrp="1"/>
          </p:cNvSpPr>
          <p:nvPr>
            <p:ph type="sldNum" sz="quarter" idx="11"/>
          </p:nvPr>
        </p:nvSpPr>
        <p:spPr/>
        <p:txBody>
          <a:bodyPr rtlCol="0"/>
          <a:lstStyle/>
          <a:p>
            <a:fld id="{943BFCEA-335A-4692-94F9-67CD30A1A08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57F71-86DB-488B-A544-546CED42F573}" type="datetimeFigureOut">
              <a:rPr lang="en-US" smtClean="0"/>
              <a:pPr/>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BFCEA-335A-4692-94F9-67CD30A1A0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A157F71-86DB-488B-A544-546CED42F573}" type="datetimeFigureOut">
              <a:rPr lang="en-US" smtClean="0"/>
              <a:pPr/>
              <a:t>1/15/2021</a:t>
            </a:fld>
            <a:endParaRPr lang="en-US"/>
          </a:p>
        </p:txBody>
      </p:sp>
      <p:sp>
        <p:nvSpPr>
          <p:cNvPr id="22" name="Slide Number Placeholder 21"/>
          <p:cNvSpPr>
            <a:spLocks noGrp="1"/>
          </p:cNvSpPr>
          <p:nvPr>
            <p:ph type="sldNum" sz="quarter" idx="15"/>
          </p:nvPr>
        </p:nvSpPr>
        <p:spPr/>
        <p:txBody>
          <a:bodyPr rtlCol="0"/>
          <a:lstStyle/>
          <a:p>
            <a:fld id="{943BFCEA-335A-4692-94F9-67CD30A1A08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157F71-86DB-488B-A544-546CED42F573}" type="datetimeFigureOut">
              <a:rPr lang="en-US" smtClean="0"/>
              <a:pPr/>
              <a:t>1/15/2021</a:t>
            </a:fld>
            <a:endParaRPr lang="en-US"/>
          </a:p>
        </p:txBody>
      </p:sp>
      <p:sp>
        <p:nvSpPr>
          <p:cNvPr id="18" name="Slide Number Placeholder 17"/>
          <p:cNvSpPr>
            <a:spLocks noGrp="1"/>
          </p:cNvSpPr>
          <p:nvPr>
            <p:ph type="sldNum" sz="quarter" idx="11"/>
          </p:nvPr>
        </p:nvSpPr>
        <p:spPr/>
        <p:txBody>
          <a:bodyPr rtlCol="0"/>
          <a:lstStyle/>
          <a:p>
            <a:fld id="{943BFCEA-335A-4692-94F9-67CD30A1A08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157F71-86DB-488B-A544-546CED42F573}" type="datetimeFigureOut">
              <a:rPr lang="en-US" smtClean="0"/>
              <a:pPr/>
              <a:t>1/15/2021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3BFCEA-335A-4692-94F9-67CD30A1A0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packages-in-per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geeksforgeeks.org/introduction-to-per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86838"/>
            <a:ext cx="6172200" cy="1894362"/>
          </a:xfrm>
        </p:spPr>
        <p:txBody>
          <a:bodyPr/>
          <a:lstStyle/>
          <a:p>
            <a:r>
              <a:rPr lang="en-US" dirty="0" smtClean="0"/>
              <a:t>Perl OOPS</a:t>
            </a:r>
            <a:endParaRPr lang="en-US" dirty="0"/>
          </a:p>
        </p:txBody>
      </p:sp>
      <p:sp>
        <p:nvSpPr>
          <p:cNvPr id="3" name="Subtitle 2"/>
          <p:cNvSpPr>
            <a:spLocks noGrp="1"/>
          </p:cNvSpPr>
          <p:nvPr>
            <p:ph type="subTitle" idx="1"/>
          </p:nvPr>
        </p:nvSpPr>
        <p:spPr>
          <a:xfrm>
            <a:off x="2743200" y="4038600"/>
            <a:ext cx="6172200" cy="1371600"/>
          </a:xfrm>
        </p:spPr>
        <p:txBody>
          <a:bodyPr/>
          <a:lstStyle/>
          <a:p>
            <a:r>
              <a:rPr lang="en-US" dirty="0" smtClean="0"/>
              <a:t>By: Santhoshi Manasa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pPr>
              <a:buNone/>
            </a:pPr>
            <a:r>
              <a:rPr lang="en-IN" dirty="0" smtClean="0">
                <a:solidFill>
                  <a:schemeClr val="accent2">
                    <a:lumMod val="75000"/>
                  </a:schemeClr>
                </a:solidFill>
              </a:rPr>
              <a:t># Attaching object with class </a:t>
            </a:r>
          </a:p>
          <a:p>
            <a:pPr>
              <a:buNone/>
            </a:pPr>
            <a:r>
              <a:rPr lang="en-IN" dirty="0" smtClean="0">
                <a:solidFill>
                  <a:schemeClr val="accent2">
                    <a:lumMod val="75000"/>
                  </a:schemeClr>
                </a:solidFill>
              </a:rPr>
              <a:t>	bless $self, $class;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returning the instance of class Employee </a:t>
            </a:r>
          </a:p>
          <a:p>
            <a:pPr>
              <a:buNone/>
            </a:pPr>
            <a:r>
              <a:rPr lang="en-IN" dirty="0" smtClean="0">
                <a:solidFill>
                  <a:schemeClr val="accent2">
                    <a:lumMod val="75000"/>
                  </a:schemeClr>
                </a:solidFill>
              </a:rPr>
              <a:t>	return $self;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Object creation of the class </a:t>
            </a:r>
          </a:p>
          <a:p>
            <a:pPr>
              <a:buNone/>
            </a:pPr>
            <a:r>
              <a:rPr lang="en-IN" dirty="0" smtClean="0">
                <a:solidFill>
                  <a:schemeClr val="accent2">
                    <a:lumMod val="75000"/>
                  </a:schemeClr>
                </a:solidFill>
              </a:rPr>
              <a:t>my $object = new Employee(1, "Geeks", "forGeeks");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object here is a hash to a reference </a:t>
            </a:r>
          </a:p>
          <a:p>
            <a:pPr>
              <a:buNone/>
            </a:pPr>
            <a:r>
              <a:rPr lang="en-IN" dirty="0" smtClean="0">
                <a:solidFill>
                  <a:schemeClr val="accent2">
                    <a:lumMod val="75000"/>
                  </a:schemeClr>
                </a:solidFill>
              </a:rPr>
              <a:t>print("$object-&gt;{_firstName} \n");			 </a:t>
            </a:r>
          </a:p>
          <a:p>
            <a:pPr>
              <a:buNone/>
            </a:pPr>
            <a:r>
              <a:rPr lang="en-IN" dirty="0" smtClean="0">
                <a:solidFill>
                  <a:schemeClr val="accent2">
                    <a:lumMod val="75000"/>
                  </a:schemeClr>
                </a:solidFill>
              </a:rPr>
              <a:t>print("$object-&gt;{_serialNum} \n");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Output:</a:t>
            </a:r>
          </a:p>
          <a:p>
            <a:pPr>
              <a:buNone/>
            </a:pPr>
            <a:r>
              <a:rPr lang="en-US" dirty="0" smtClean="0">
                <a:solidFill>
                  <a:schemeClr val="accent2">
                    <a:lumMod val="75000"/>
                  </a:schemeClr>
                </a:solidFill>
              </a:rPr>
              <a:t>Geeks </a:t>
            </a:r>
          </a:p>
          <a:p>
            <a:pPr>
              <a:buNone/>
            </a:pPr>
            <a:r>
              <a:rPr lang="en-US" dirty="0" smtClean="0">
                <a:solidFill>
                  <a:schemeClr val="accent2">
                    <a:lumMod val="75000"/>
                  </a:schemeClr>
                </a:solidFill>
              </a:rPr>
              <a:t>1</a:t>
            </a:r>
            <a:endParaRPr lang="en-IN" dirty="0" smtClean="0">
              <a:solidFill>
                <a:schemeClr val="accent2">
                  <a:lumMod val="75000"/>
                </a:schemeClr>
              </a:solidFill>
            </a:endParaRPr>
          </a:p>
          <a:p>
            <a:pPr>
              <a:buNone/>
            </a:pPr>
            <a:endParaRPr lang="en-US" dirty="0">
              <a:solidFill>
                <a:schemeClr val="accent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r>
              <a:rPr lang="en-IN" dirty="0" smtClean="0"/>
              <a:t>In the constructor we are defining a simple </a:t>
            </a:r>
            <a:r>
              <a:rPr lang="en-IN" b="1" dirty="0" smtClean="0"/>
              <a:t>hash reference</a:t>
            </a:r>
            <a:r>
              <a:rPr lang="en-IN" dirty="0" smtClean="0"/>
              <a:t> $self to design our object.</a:t>
            </a:r>
          </a:p>
          <a:p>
            <a:r>
              <a:rPr lang="en-IN" dirty="0" smtClean="0"/>
              <a:t>The </a:t>
            </a:r>
            <a:r>
              <a:rPr lang="en-IN" b="1" dirty="0" smtClean="0">
                <a:solidFill>
                  <a:schemeClr val="accent1">
                    <a:lumMod val="75000"/>
                  </a:schemeClr>
                </a:solidFill>
              </a:rPr>
              <a:t>my</a:t>
            </a:r>
            <a:r>
              <a:rPr lang="en-IN" dirty="0" smtClean="0"/>
              <a:t> keyword is an access specifier which is localizing $class and $self to be within the enclosed block. It acts like a static.</a:t>
            </a:r>
          </a:p>
          <a:p>
            <a:r>
              <a:rPr lang="en-IN" b="1" dirty="0" smtClean="0">
                <a:solidFill>
                  <a:schemeClr val="accent1">
                    <a:lumMod val="75000"/>
                  </a:schemeClr>
                </a:solidFill>
              </a:rPr>
              <a:t> shift</a:t>
            </a:r>
            <a:r>
              <a:rPr lang="en-IN" dirty="0" smtClean="0"/>
              <a:t> keyword takes the package name from the default array </a:t>
            </a:r>
            <a:r>
              <a:rPr lang="en-IN" b="1" dirty="0" smtClean="0"/>
              <a:t>“@_”</a:t>
            </a:r>
            <a:r>
              <a:rPr lang="en-IN" dirty="0" smtClean="0"/>
              <a:t> and pass it on to the bless function.</a:t>
            </a:r>
          </a:p>
          <a:p>
            <a:r>
              <a:rPr lang="en-IN" b="1" dirty="0" smtClean="0">
                <a:solidFill>
                  <a:schemeClr val="accent1">
                    <a:lumMod val="75000"/>
                  </a:schemeClr>
                </a:solidFill>
              </a:rPr>
              <a:t>bless</a:t>
            </a:r>
            <a:r>
              <a:rPr lang="en-IN" dirty="0" smtClean="0"/>
              <a:t> function is used to return a reference which ultimately becomes an object.</a:t>
            </a:r>
            <a:br>
              <a:rPr lang="en-IN" dirty="0" smtClean="0"/>
            </a:br>
            <a:r>
              <a:rPr lang="en-IN" dirty="0" smtClean="0"/>
              <a:t>And in the end, the constructor will finally return the instance of the class</a:t>
            </a:r>
          </a:p>
          <a:p>
            <a:r>
              <a:rPr lang="en-IN" b="1" dirty="0" smtClean="0">
                <a:solidFill>
                  <a:schemeClr val="accent1">
                    <a:lumMod val="75000"/>
                  </a:schemeClr>
                </a:solidFill>
              </a:rPr>
              <a:t>$object</a:t>
            </a:r>
            <a:r>
              <a:rPr lang="en-IN" dirty="0" smtClean="0"/>
              <a:t> is a scalar variable which is a reference to the hash defined in the constructor.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a:bodyPr>
          <a:lstStyle/>
          <a:p>
            <a:r>
              <a:rPr lang="en-IN" dirty="0" smtClean="0"/>
              <a:t>Methods are used to access and modify the data of an object. These are the entities which are invoked with the use of objects of a class or a package itself. </a:t>
            </a:r>
          </a:p>
          <a:p>
            <a:r>
              <a:rPr lang="en-IN" dirty="0" smtClean="0"/>
              <a:t>Methods are basically a subroutine in Perl, there is no special identity of a method. Syntax of a method is the same as that of a subroutine.</a:t>
            </a:r>
          </a:p>
          <a:p>
            <a:pPr fontAlgn="base">
              <a:buNone/>
            </a:pPr>
            <a:r>
              <a:rPr lang="en-IN" b="1" dirty="0" smtClean="0"/>
              <a:t>	</a:t>
            </a:r>
          </a:p>
          <a:p>
            <a:pPr fontAlgn="base">
              <a:buNone/>
            </a:pPr>
            <a:r>
              <a:rPr lang="en-IN" b="1" dirty="0" smtClean="0"/>
              <a:t>	Types of Methods in Perl:</a:t>
            </a:r>
          </a:p>
          <a:p>
            <a:pPr fontAlgn="base"/>
            <a:r>
              <a:rPr lang="en-IN" dirty="0" smtClean="0"/>
              <a:t>Based on the arguments passed, methods can be classified into two types- </a:t>
            </a:r>
            <a:r>
              <a:rPr lang="en-IN" b="1" dirty="0" smtClean="0"/>
              <a:t>static</a:t>
            </a:r>
            <a:r>
              <a:rPr lang="en-IN" dirty="0" smtClean="0"/>
              <a:t> method and </a:t>
            </a:r>
            <a:r>
              <a:rPr lang="en-IN" b="1" dirty="0" smtClean="0"/>
              <a:t>virtual</a:t>
            </a:r>
            <a:r>
              <a:rPr lang="en-IN" dirty="0" smtClean="0"/>
              <a:t> method.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a:buNone/>
            </a:pPr>
            <a:r>
              <a:rPr lang="en-US" sz="3200" b="1" dirty="0" smtClean="0"/>
              <a:t>static -</a:t>
            </a:r>
          </a:p>
          <a:p>
            <a:r>
              <a:rPr lang="en-IN" dirty="0" smtClean="0"/>
              <a:t>A </a:t>
            </a:r>
            <a:r>
              <a:rPr lang="en-IN" b="1" dirty="0" smtClean="0"/>
              <a:t>static</a:t>
            </a:r>
            <a:r>
              <a:rPr lang="en-IN" dirty="0" smtClean="0"/>
              <a:t> method is one in which the first argument passed to the method is the class name.</a:t>
            </a:r>
          </a:p>
          <a:p>
            <a:r>
              <a:rPr lang="en-IN" dirty="0" smtClean="0"/>
              <a:t>Functionalities of a static method are applied to the whole class because it takes the name of the class as an argument. </a:t>
            </a:r>
          </a:p>
          <a:p>
            <a:r>
              <a:rPr lang="en-IN" dirty="0" smtClean="0"/>
              <a:t>These methods are also called </a:t>
            </a:r>
            <a:r>
              <a:rPr lang="en-IN" b="1" dirty="0" smtClean="0"/>
              <a:t>class methods</a:t>
            </a:r>
            <a:r>
              <a:rPr lang="en-IN" dirty="0" smtClean="0"/>
              <a:t>.</a:t>
            </a:r>
          </a:p>
          <a:p>
            <a:r>
              <a:rPr lang="en-IN" dirty="0" smtClean="0"/>
              <a:t>Since most of the methods are in the same class and hence, there is no need to pass the class name as an argument.</a:t>
            </a:r>
          </a:p>
          <a:p>
            <a:r>
              <a:rPr lang="en-IN" dirty="0" smtClean="0"/>
              <a:t>Ex:  Constructors of a class are considered to be static methods.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a:buNone/>
            </a:pPr>
            <a:r>
              <a:rPr lang="en-US" sz="2800" b="1" dirty="0" smtClean="0"/>
              <a:t>Virtual – </a:t>
            </a:r>
          </a:p>
          <a:p>
            <a:r>
              <a:rPr lang="en-IN" dirty="0" smtClean="0"/>
              <a:t>A </a:t>
            </a:r>
            <a:r>
              <a:rPr lang="en-IN" b="1" dirty="0" smtClean="0"/>
              <a:t>virtual</a:t>
            </a:r>
            <a:r>
              <a:rPr lang="en-IN" dirty="0" smtClean="0"/>
              <a:t> method is one in which the reference to the object is passed as the first argument to the function.</a:t>
            </a:r>
          </a:p>
          <a:p>
            <a:r>
              <a:rPr lang="en-IN" dirty="0" smtClean="0"/>
              <a:t>In a virtual function, the first argument is shifted to a local variable and then this value is used as a reference.</a:t>
            </a:r>
          </a:p>
          <a:p>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a:buNone/>
            </a:pPr>
            <a:r>
              <a:rPr lang="en-US" b="1" dirty="0" smtClean="0"/>
              <a:t>get-set Methods:</a:t>
            </a:r>
          </a:p>
          <a:p>
            <a:r>
              <a:rPr lang="en-IN" dirty="0" smtClean="0"/>
              <a:t>Methods are used to provide security to the object’s data and hence used with either the object’s reference or the value is stored in some other variable and then used. </a:t>
            </a:r>
          </a:p>
          <a:p>
            <a:r>
              <a:rPr lang="en-IN" b="1" dirty="0" smtClean="0"/>
              <a:t>get-set</a:t>
            </a:r>
            <a:r>
              <a:rPr lang="en-IN" dirty="0" smtClean="0"/>
              <a:t> methods are used in the OOPs to provide this data security to the objects. </a:t>
            </a:r>
          </a:p>
          <a:p>
            <a:r>
              <a:rPr lang="en-IN" b="1" dirty="0" smtClean="0"/>
              <a:t>get-method</a:t>
            </a:r>
            <a:r>
              <a:rPr lang="en-IN" dirty="0" smtClean="0"/>
              <a:t> helps to get the current value of the object </a:t>
            </a:r>
          </a:p>
          <a:p>
            <a:r>
              <a:rPr lang="en-IN" b="1" dirty="0" smtClean="0"/>
              <a:t>set value</a:t>
            </a:r>
            <a:r>
              <a:rPr lang="en-IN" dirty="0" smtClean="0"/>
              <a:t> method is used to set a new value to the object.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70000" lnSpcReduction="20000"/>
          </a:bodyPr>
          <a:lstStyle/>
          <a:p>
            <a:pPr>
              <a:buNone/>
            </a:pPr>
            <a:r>
              <a:rPr lang="en-IN" dirty="0" smtClean="0">
                <a:solidFill>
                  <a:schemeClr val="accent2">
                    <a:lumMod val="75000"/>
                  </a:schemeClr>
                </a:solidFill>
              </a:rPr>
              <a:t># Declaration and definition of Base class </a:t>
            </a:r>
          </a:p>
          <a:p>
            <a:pPr>
              <a:buNone/>
            </a:pPr>
            <a:r>
              <a:rPr lang="en-IN" dirty="0" smtClean="0">
                <a:solidFill>
                  <a:schemeClr val="accent2">
                    <a:lumMod val="75000"/>
                  </a:schemeClr>
                </a:solidFill>
              </a:rPr>
              <a:t>use strict; </a:t>
            </a:r>
          </a:p>
          <a:p>
            <a:pPr>
              <a:buNone/>
            </a:pPr>
            <a:r>
              <a:rPr lang="en-IN" dirty="0" smtClean="0">
                <a:solidFill>
                  <a:schemeClr val="accent2">
                    <a:lumMod val="75000"/>
                  </a:schemeClr>
                </a:solidFill>
              </a:rPr>
              <a:t>use warnings;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Creating parent class </a:t>
            </a:r>
          </a:p>
          <a:p>
            <a:pPr>
              <a:buNone/>
            </a:pPr>
            <a:r>
              <a:rPr lang="en-IN" dirty="0" smtClean="0">
                <a:solidFill>
                  <a:schemeClr val="accent2">
                    <a:lumMod val="75000"/>
                  </a:schemeClr>
                </a:solidFill>
              </a:rPr>
              <a:t>package vehicle;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Setter method </a:t>
            </a:r>
          </a:p>
          <a:p>
            <a:pPr>
              <a:buNone/>
            </a:pPr>
            <a:r>
              <a:rPr lang="en-IN" dirty="0" smtClean="0">
                <a:solidFill>
                  <a:schemeClr val="accent2">
                    <a:lumMod val="75000"/>
                  </a:schemeClr>
                </a:solidFill>
              </a:rPr>
              <a:t>sub </a:t>
            </a:r>
            <a:r>
              <a:rPr lang="en-IN" dirty="0" err="1" smtClean="0">
                <a:solidFill>
                  <a:schemeClr val="accent2">
                    <a:lumMod val="75000"/>
                  </a:schemeClr>
                </a:solidFill>
              </a:rPr>
              <a:t>set_mileage</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shift will take package name 'vehicle' </a:t>
            </a:r>
          </a:p>
          <a:p>
            <a:pPr>
              <a:buNone/>
            </a:pPr>
            <a:r>
              <a:rPr lang="en-IN" dirty="0" smtClean="0">
                <a:solidFill>
                  <a:schemeClr val="accent2">
                    <a:lumMod val="75000"/>
                  </a:schemeClr>
                </a:solidFill>
              </a:rPr>
              <a:t>	# and assign it to variable 'class' </a:t>
            </a:r>
          </a:p>
          <a:p>
            <a:pPr>
              <a:buNone/>
            </a:pPr>
            <a:r>
              <a:rPr lang="en-IN" dirty="0" smtClean="0">
                <a:solidFill>
                  <a:schemeClr val="accent2">
                    <a:lumMod val="75000"/>
                  </a:schemeClr>
                </a:solidFill>
              </a:rPr>
              <a:t>	my $class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 </a:t>
            </a:r>
          </a:p>
          <a:p>
            <a:pPr>
              <a:buNone/>
            </a:pPr>
            <a:r>
              <a:rPr lang="en-IN" dirty="0" smtClean="0">
                <a:solidFill>
                  <a:schemeClr val="accent2">
                    <a:lumMod val="75000"/>
                  </a:schemeClr>
                </a:solidFill>
              </a:rPr>
              <a:t>				'distance'=&gt; shift, </a:t>
            </a:r>
          </a:p>
          <a:p>
            <a:pPr>
              <a:buNone/>
            </a:pPr>
            <a:r>
              <a:rPr lang="en-IN" dirty="0" smtClean="0">
                <a:solidFill>
                  <a:schemeClr val="accent2">
                    <a:lumMod val="75000"/>
                  </a:schemeClr>
                </a:solidFill>
              </a:rPr>
              <a:t>				'</a:t>
            </a:r>
            <a:r>
              <a:rPr lang="en-IN" dirty="0" err="1" smtClean="0">
                <a:solidFill>
                  <a:schemeClr val="accent2">
                    <a:lumMod val="75000"/>
                  </a:schemeClr>
                </a:solidFill>
              </a:rPr>
              <a:t>petrol_consumed</a:t>
            </a:r>
            <a:r>
              <a:rPr lang="en-IN" dirty="0" smtClean="0">
                <a:solidFill>
                  <a:schemeClr val="accent2">
                    <a:lumMod val="75000"/>
                  </a:schemeClr>
                </a:solidFill>
              </a:rPr>
              <a:t>'=&gt; shift</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endParaRPr lang="en-US" dirty="0">
              <a:solidFill>
                <a:schemeClr val="accent2">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fontScale="55000" lnSpcReduction="20000"/>
          </a:bodyPr>
          <a:lstStyle/>
          <a:p>
            <a:pPr>
              <a:buNone/>
            </a:pPr>
            <a:r>
              <a:rPr lang="en-IN" dirty="0" smtClean="0">
                <a:solidFill>
                  <a:schemeClr val="accent2">
                    <a:lumMod val="75000"/>
                  </a:schemeClr>
                </a:solidFill>
              </a:rPr>
              <a:t># Bless function to bind object to class </a:t>
            </a:r>
          </a:p>
          <a:p>
            <a:pPr>
              <a:buNone/>
            </a:pPr>
            <a:r>
              <a:rPr lang="en-IN" dirty="0" smtClean="0">
                <a:solidFill>
                  <a:schemeClr val="accent2">
                    <a:lumMod val="75000"/>
                  </a:schemeClr>
                </a:solidFill>
              </a:rPr>
              <a:t>	bless $self, $class;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returning object from constructor </a:t>
            </a:r>
          </a:p>
          <a:p>
            <a:pPr>
              <a:buNone/>
            </a:pPr>
            <a:r>
              <a:rPr lang="en-IN" dirty="0" smtClean="0">
                <a:solidFill>
                  <a:schemeClr val="accent2">
                    <a:lumMod val="75000"/>
                  </a:schemeClr>
                </a:solidFill>
              </a:rPr>
              <a:t>	return $self;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Getter method </a:t>
            </a:r>
          </a:p>
          <a:p>
            <a:pPr>
              <a:buNone/>
            </a:pPr>
            <a:r>
              <a:rPr lang="en-IN" dirty="0" smtClean="0">
                <a:solidFill>
                  <a:schemeClr val="accent2">
                    <a:lumMod val="75000"/>
                  </a:schemeClr>
                </a:solidFill>
              </a:rPr>
              <a:t>sub </a:t>
            </a:r>
            <a:r>
              <a:rPr lang="en-IN" dirty="0" err="1" smtClean="0">
                <a:solidFill>
                  <a:schemeClr val="accent2">
                    <a:lumMod val="75000"/>
                  </a:schemeClr>
                </a:solidFill>
              </a:rPr>
              <a:t>get_mileage</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Calculating result </a:t>
            </a:r>
          </a:p>
          <a:p>
            <a:pPr>
              <a:buNone/>
            </a:pPr>
            <a:r>
              <a:rPr lang="en-IN" dirty="0" smtClean="0">
                <a:solidFill>
                  <a:schemeClr val="accent2">
                    <a:lumMod val="75000"/>
                  </a:schemeClr>
                </a:solidFill>
              </a:rPr>
              <a:t>	my $result = $self-&gt;{'distance'} / </a:t>
            </a:r>
          </a:p>
          <a:p>
            <a:pPr>
              <a:buNone/>
            </a:pPr>
            <a:r>
              <a:rPr lang="en-IN" dirty="0" smtClean="0">
                <a:solidFill>
                  <a:schemeClr val="accent2">
                    <a:lumMod val="75000"/>
                  </a:schemeClr>
                </a:solidFill>
              </a:rPr>
              <a:t>				$self-&gt;{'</a:t>
            </a:r>
            <a:r>
              <a:rPr lang="en-IN" dirty="0" err="1" smtClean="0">
                <a:solidFill>
                  <a:schemeClr val="accent2">
                    <a:lumMod val="75000"/>
                  </a:schemeClr>
                </a:solidFill>
              </a:rPr>
              <a:t>petrol_consumed</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print "The mileage by your vehicle is: $result\n";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Object creation and method calling </a:t>
            </a:r>
          </a:p>
          <a:p>
            <a:pPr>
              <a:buNone/>
            </a:pPr>
            <a:r>
              <a:rPr lang="en-IN" dirty="0" smtClean="0">
                <a:solidFill>
                  <a:schemeClr val="accent2">
                    <a:lumMod val="75000"/>
                  </a:schemeClr>
                </a:solidFill>
              </a:rPr>
              <a:t>my $ob1 = vehicle -&gt; </a:t>
            </a:r>
            <a:r>
              <a:rPr lang="en-IN" dirty="0" err="1" smtClean="0">
                <a:solidFill>
                  <a:schemeClr val="accent2">
                    <a:lumMod val="75000"/>
                  </a:schemeClr>
                </a:solidFill>
              </a:rPr>
              <a:t>set_mileage</a:t>
            </a:r>
            <a:r>
              <a:rPr lang="en-IN" dirty="0" smtClean="0">
                <a:solidFill>
                  <a:schemeClr val="accent2">
                    <a:lumMod val="75000"/>
                  </a:schemeClr>
                </a:solidFill>
              </a:rPr>
              <a:t>(2550, 170); </a:t>
            </a:r>
          </a:p>
          <a:p>
            <a:pPr>
              <a:buNone/>
            </a:pPr>
            <a:r>
              <a:rPr lang="en-IN" dirty="0" smtClean="0">
                <a:solidFill>
                  <a:schemeClr val="accent2">
                    <a:lumMod val="75000"/>
                  </a:schemeClr>
                </a:solidFill>
              </a:rPr>
              <a:t>$ob1-&gt;</a:t>
            </a:r>
            <a:r>
              <a:rPr lang="en-IN" dirty="0" err="1" smtClean="0">
                <a:solidFill>
                  <a:schemeClr val="accent2">
                    <a:lumMod val="75000"/>
                  </a:schemeClr>
                </a:solidFill>
              </a:rPr>
              <a:t>get_mileage</a:t>
            </a: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Output: The mileage by your vehicle is: 15</a:t>
            </a:r>
            <a:endParaRPr lang="en-US" dirty="0" smtClean="0">
              <a:solidFill>
                <a:schemeClr val="accent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55638"/>
          </a:xfrm>
        </p:spPr>
        <p:txBody>
          <a:bodyPr/>
          <a:lstStyle/>
          <a:p>
            <a:r>
              <a:rPr lang="en-US" dirty="0" smtClean="0"/>
              <a:t>constructors</a:t>
            </a:r>
            <a:endParaRPr lang="en-US" dirty="0"/>
          </a:p>
        </p:txBody>
      </p:sp>
      <p:sp>
        <p:nvSpPr>
          <p:cNvPr id="3" name="Content Placeholder 2"/>
          <p:cNvSpPr>
            <a:spLocks noGrp="1"/>
          </p:cNvSpPr>
          <p:nvPr>
            <p:ph sz="quarter" idx="1"/>
          </p:nvPr>
        </p:nvSpPr>
        <p:spPr/>
        <p:txBody>
          <a:bodyPr/>
          <a:lstStyle/>
          <a:p>
            <a:r>
              <a:rPr lang="en-IN" dirty="0" smtClean="0"/>
              <a:t>Constructors in Perl subroutines returns an object which is an instance of the class. In Perl, the convention is to name the constructor </a:t>
            </a:r>
            <a:r>
              <a:rPr lang="en-IN" b="1" dirty="0" smtClean="0"/>
              <a:t>“new”</a:t>
            </a:r>
            <a:r>
              <a:rPr lang="en-IN" dirty="0" smtClean="0"/>
              <a:t>. </a:t>
            </a:r>
            <a:endParaRPr lang="en-IN" dirty="0" smtClean="0"/>
          </a:p>
          <a:p>
            <a:r>
              <a:rPr lang="en-IN" dirty="0" smtClean="0"/>
              <a:t> It uses Data structures(hashes, arrays, scalars) that have been explicitly associated with that particular class</a:t>
            </a:r>
            <a:r>
              <a:rPr lang="en-IN" dirty="0" smtClean="0"/>
              <a:t>.</a:t>
            </a:r>
          </a:p>
          <a:p>
            <a:r>
              <a:rPr lang="en-IN" dirty="0" smtClean="0"/>
              <a:t>The constructor uses the </a:t>
            </a:r>
            <a:r>
              <a:rPr lang="en-IN" b="1" dirty="0" smtClean="0"/>
              <a:t>“bless”</a:t>
            </a:r>
            <a:r>
              <a:rPr lang="en-IN" dirty="0" smtClean="0"/>
              <a:t> function on a hash reference and the class name (the name of the package).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normAutofit lnSpcReduction="10000"/>
          </a:bodyPr>
          <a:lstStyle/>
          <a:p>
            <a:r>
              <a:rPr lang="en-IN" dirty="0" smtClean="0"/>
              <a:t>Area.pm (</a:t>
            </a:r>
            <a:r>
              <a:rPr lang="en-IN" dirty="0" smtClean="0"/>
              <a:t>Perl class or a module file</a:t>
            </a:r>
            <a:r>
              <a:rPr lang="en-IN" dirty="0" smtClean="0"/>
              <a:t>)</a:t>
            </a:r>
          </a:p>
          <a:p>
            <a:pPr>
              <a:buNone/>
            </a:pPr>
            <a:r>
              <a:rPr lang="en-IN" dirty="0" smtClean="0">
                <a:solidFill>
                  <a:schemeClr val="accent2">
                    <a:lumMod val="75000"/>
                  </a:schemeClr>
                </a:solidFill>
              </a:rPr>
              <a:t>package </a:t>
            </a:r>
            <a:r>
              <a:rPr lang="en-IN" dirty="0" smtClean="0">
                <a:solidFill>
                  <a:schemeClr val="accent2">
                    <a:lumMod val="75000"/>
                  </a:schemeClr>
                </a:solidFill>
              </a:rPr>
              <a:t>Area;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sub new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$class = shift; </a:t>
            </a:r>
          </a:p>
          <a:p>
            <a:pPr>
              <a:buNone/>
            </a:pPr>
            <a:r>
              <a:rPr lang="en-IN" dirty="0" smtClean="0">
                <a:solidFill>
                  <a:schemeClr val="accent2">
                    <a:lumMod val="75000"/>
                  </a:schemeClr>
                </a:solidFill>
              </a:rPr>
              <a:t>	my $self = </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length =&gt; 2, # storing length </a:t>
            </a:r>
          </a:p>
          <a:p>
            <a:pPr>
              <a:buNone/>
            </a:pPr>
            <a:r>
              <a:rPr lang="en-IN" dirty="0" smtClean="0">
                <a:solidFill>
                  <a:schemeClr val="accent2">
                    <a:lumMod val="75000"/>
                  </a:schemeClr>
                </a:solidFill>
              </a:rPr>
              <a:t>		width =&gt; 3, # storing width </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return bless $self, $class;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1;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normAutofit/>
          </a:bodyPr>
          <a:lstStyle/>
          <a:p>
            <a:r>
              <a:rPr lang="en-IN" b="1" dirty="0" smtClean="0"/>
              <a:t>Object-oriented programming</a:t>
            </a:r>
            <a:r>
              <a:rPr lang="en-IN" dirty="0" smtClean="0"/>
              <a:t> (OOP) is a method of structuring a program by bundling related properties and behaviours into individual </a:t>
            </a:r>
            <a:r>
              <a:rPr lang="en-IN" b="1" dirty="0" smtClean="0"/>
              <a:t>objects</a:t>
            </a:r>
            <a:r>
              <a:rPr lang="en-IN" dirty="0" smtClean="0"/>
              <a:t>.</a:t>
            </a:r>
          </a:p>
          <a:p>
            <a:r>
              <a:rPr lang="en-US" dirty="0" smtClean="0"/>
              <a:t>Following are OOPs concepts</a:t>
            </a:r>
          </a:p>
          <a:p>
            <a:pPr lvl="1" fontAlgn="base"/>
            <a:r>
              <a:rPr lang="en-IN" dirty="0" smtClean="0"/>
              <a:t>Class</a:t>
            </a:r>
          </a:p>
          <a:p>
            <a:pPr lvl="1" fontAlgn="base"/>
            <a:r>
              <a:rPr lang="en-IN" dirty="0" smtClean="0"/>
              <a:t>Object</a:t>
            </a:r>
          </a:p>
          <a:p>
            <a:pPr lvl="1" fontAlgn="base"/>
            <a:r>
              <a:rPr lang="en-IN" dirty="0" smtClean="0"/>
              <a:t>Method</a:t>
            </a:r>
          </a:p>
          <a:p>
            <a:pPr lvl="1" fontAlgn="base"/>
            <a:r>
              <a:rPr lang="en-IN" dirty="0" smtClean="0"/>
              <a:t>Polymorphism</a:t>
            </a:r>
          </a:p>
          <a:p>
            <a:pPr lvl="1" fontAlgn="base"/>
            <a:r>
              <a:rPr lang="en-IN" dirty="0" smtClean="0"/>
              <a:t>Inheritance</a:t>
            </a:r>
          </a:p>
          <a:p>
            <a:pPr lvl="1" fontAlgn="base"/>
            <a:r>
              <a:rPr lang="en-IN" dirty="0" smtClean="0"/>
              <a:t>Encapsulation</a:t>
            </a:r>
          </a:p>
          <a:p>
            <a:pPr lvl="1" fontAlgn="base"/>
            <a:r>
              <a:rPr lang="en-IN" dirty="0" smtClean="0"/>
              <a:t>Abstraction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924800" cy="5711952"/>
          </a:xfrm>
        </p:spPr>
        <p:txBody>
          <a:bodyPr/>
          <a:lstStyle/>
          <a:p>
            <a:r>
              <a:rPr lang="en-IN" dirty="0" smtClean="0"/>
              <a:t>When the constructor method is called, the package name ‘Area’ is stored in the default array </a:t>
            </a:r>
            <a:r>
              <a:rPr lang="en-IN" b="1" dirty="0" smtClean="0"/>
              <a:t>“@_”</a:t>
            </a:r>
            <a:r>
              <a:rPr lang="en-IN" dirty="0" smtClean="0"/>
              <a:t>. The </a:t>
            </a:r>
            <a:r>
              <a:rPr lang="en-IN" b="1" dirty="0" smtClean="0"/>
              <a:t>“shift”</a:t>
            </a:r>
            <a:r>
              <a:rPr lang="en-IN" dirty="0" smtClean="0"/>
              <a:t> keyword is used to take the package name from </a:t>
            </a:r>
            <a:r>
              <a:rPr lang="en-IN" b="1" dirty="0" smtClean="0"/>
              <a:t>“@_”</a:t>
            </a:r>
            <a:r>
              <a:rPr lang="en-IN" dirty="0" smtClean="0"/>
              <a:t> and pass it on to the </a:t>
            </a:r>
            <a:r>
              <a:rPr lang="en-IN" b="1" dirty="0" smtClean="0"/>
              <a:t>“bless”</a:t>
            </a:r>
            <a:r>
              <a:rPr lang="en-IN" dirty="0" smtClean="0"/>
              <a:t> function</a:t>
            </a:r>
            <a:r>
              <a:rPr lang="en-IN" dirty="0" smtClean="0"/>
              <a:t>.</a:t>
            </a:r>
          </a:p>
          <a:p>
            <a:r>
              <a:rPr lang="en-IN" dirty="0" smtClean="0"/>
              <a:t>Attributes in Perl are stored as the key, value pairs in the hashed reference</a:t>
            </a:r>
            <a:r>
              <a:rPr lang="en-IN" dirty="0" smtClean="0"/>
              <a:t>.</a:t>
            </a:r>
          </a:p>
          <a:p>
            <a:r>
              <a:rPr lang="en-IN" b="1" dirty="0" smtClean="0"/>
              <a:t>Area</a:t>
            </a:r>
            <a:r>
              <a:rPr lang="en-IN" dirty="0" smtClean="0"/>
              <a:t> class has two attributes </a:t>
            </a:r>
            <a:r>
              <a:rPr lang="en-IN" b="1" dirty="0" smtClean="0"/>
              <a:t>length</a:t>
            </a:r>
            <a:r>
              <a:rPr lang="en-IN" dirty="0" smtClean="0"/>
              <a:t> and </a:t>
            </a:r>
            <a:r>
              <a:rPr lang="en-IN" b="1" dirty="0" smtClean="0"/>
              <a:t>width</a:t>
            </a:r>
            <a:r>
              <a:rPr lang="en-IN" dirty="0" smtClean="0"/>
              <a:t>.</a:t>
            </a:r>
          </a:p>
          <a:p>
            <a:r>
              <a:rPr lang="en-IN" dirty="0" smtClean="0"/>
              <a:t>To </a:t>
            </a:r>
            <a:r>
              <a:rPr lang="en-IN" dirty="0" smtClean="0"/>
              <a:t>get an access to these attributes, another Perl program is designed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lnSpcReduction="10000"/>
          </a:bodyPr>
          <a:lstStyle/>
          <a:p>
            <a:r>
              <a:rPr lang="en-US" dirty="0" smtClean="0"/>
              <a:t>Test.pl</a:t>
            </a:r>
          </a:p>
          <a:p>
            <a:pPr>
              <a:buNone/>
            </a:pPr>
            <a:r>
              <a:rPr lang="en-IN" dirty="0" smtClean="0">
                <a:solidFill>
                  <a:srgbClr val="0070C0"/>
                </a:solidFill>
              </a:rPr>
              <a:t>use </a:t>
            </a:r>
            <a:r>
              <a:rPr lang="en-IN" dirty="0" smtClean="0">
                <a:solidFill>
                  <a:srgbClr val="0070C0"/>
                </a:solidFill>
              </a:rPr>
              <a:t>strict; </a:t>
            </a:r>
          </a:p>
          <a:p>
            <a:pPr>
              <a:buNone/>
            </a:pPr>
            <a:r>
              <a:rPr lang="en-IN" dirty="0" smtClean="0">
                <a:solidFill>
                  <a:srgbClr val="0070C0"/>
                </a:solidFill>
              </a:rPr>
              <a:t>use warnings; </a:t>
            </a:r>
          </a:p>
          <a:p>
            <a:pPr>
              <a:buNone/>
            </a:pPr>
            <a:r>
              <a:rPr lang="en-IN" dirty="0" smtClean="0">
                <a:solidFill>
                  <a:srgbClr val="0070C0"/>
                </a:solidFill>
              </a:rPr>
              <a:t>use Area; </a:t>
            </a:r>
          </a:p>
          <a:p>
            <a:pPr>
              <a:buNone/>
            </a:pPr>
            <a:r>
              <a:rPr lang="en-IN" dirty="0" smtClean="0">
                <a:solidFill>
                  <a:srgbClr val="0070C0"/>
                </a:solidFill>
              </a:rPr>
              <a:t>use feature qw/say/; </a:t>
            </a:r>
          </a:p>
          <a:p>
            <a:pPr>
              <a:buNone/>
            </a:pPr>
            <a:endParaRPr lang="en-IN" dirty="0" smtClean="0">
              <a:solidFill>
                <a:srgbClr val="0070C0"/>
              </a:solidFill>
            </a:endParaRPr>
          </a:p>
          <a:p>
            <a:pPr>
              <a:buNone/>
            </a:pPr>
            <a:r>
              <a:rPr lang="en-IN" dirty="0" smtClean="0">
                <a:solidFill>
                  <a:srgbClr val="0070C0"/>
                </a:solidFill>
              </a:rPr>
              <a:t># creating a new Area object </a:t>
            </a:r>
          </a:p>
          <a:p>
            <a:pPr>
              <a:buNone/>
            </a:pPr>
            <a:r>
              <a:rPr lang="en-IN" dirty="0" smtClean="0">
                <a:solidFill>
                  <a:srgbClr val="0070C0"/>
                </a:solidFill>
              </a:rPr>
              <a:t>my $area = Area-&gt;new; </a:t>
            </a:r>
          </a:p>
          <a:p>
            <a:pPr>
              <a:buNone/>
            </a:pPr>
            <a:endParaRPr lang="en-IN" dirty="0" smtClean="0">
              <a:solidFill>
                <a:srgbClr val="0070C0"/>
              </a:solidFill>
            </a:endParaRPr>
          </a:p>
          <a:p>
            <a:pPr>
              <a:buNone/>
            </a:pPr>
            <a:r>
              <a:rPr lang="en-IN" dirty="0" smtClean="0">
                <a:solidFill>
                  <a:srgbClr val="0070C0"/>
                </a:solidFill>
              </a:rPr>
              <a:t>say $area-&gt;{length}; #print the length </a:t>
            </a:r>
          </a:p>
          <a:p>
            <a:pPr>
              <a:buNone/>
            </a:pPr>
            <a:r>
              <a:rPr lang="en-IN" dirty="0" smtClean="0">
                <a:solidFill>
                  <a:srgbClr val="0070C0"/>
                </a:solidFill>
              </a:rPr>
              <a:t>say $area-&gt;{width}; # print the width </a:t>
            </a:r>
          </a:p>
          <a:p>
            <a:pPr>
              <a:buNone/>
            </a:pPr>
            <a:r>
              <a:rPr lang="en-US" dirty="0" smtClean="0">
                <a:solidFill>
                  <a:srgbClr val="0070C0"/>
                </a:solidFill>
              </a:rPr>
              <a:t>Output:</a:t>
            </a:r>
          </a:p>
          <a:p>
            <a:pPr>
              <a:buNone/>
            </a:pPr>
            <a:r>
              <a:rPr lang="en-US" dirty="0" smtClean="0">
                <a:solidFill>
                  <a:srgbClr val="0070C0"/>
                </a:solidFill>
              </a:rPr>
              <a:t>2</a:t>
            </a:r>
          </a:p>
          <a:p>
            <a:pPr>
              <a:buNone/>
            </a:pPr>
            <a:r>
              <a:rPr lang="en-US" dirty="0" smtClean="0">
                <a:solidFill>
                  <a:srgbClr val="0070C0"/>
                </a:solidFill>
              </a:rPr>
              <a:t>3</a:t>
            </a:r>
            <a:endParaRPr lang="en-US" dirty="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655638"/>
          </a:xfrm>
        </p:spPr>
        <p:txBody>
          <a:bodyPr/>
          <a:lstStyle/>
          <a:p>
            <a:r>
              <a:rPr lang="en-US" dirty="0" smtClean="0"/>
              <a:t>Passing dynamic attributes</a:t>
            </a:r>
            <a:endParaRPr lang="en-US" dirty="0"/>
          </a:p>
        </p:txBody>
      </p:sp>
      <p:sp>
        <p:nvSpPr>
          <p:cNvPr id="3" name="Content Placeholder 2"/>
          <p:cNvSpPr>
            <a:spLocks noGrp="1"/>
          </p:cNvSpPr>
          <p:nvPr>
            <p:ph sz="quarter" idx="1"/>
          </p:nvPr>
        </p:nvSpPr>
        <p:spPr>
          <a:xfrm>
            <a:off x="457200" y="1143000"/>
            <a:ext cx="7467600" cy="5330952"/>
          </a:xfrm>
        </p:spPr>
        <p:txBody>
          <a:bodyPr>
            <a:normAutofit fontScale="85000" lnSpcReduction="20000"/>
          </a:bodyPr>
          <a:lstStyle/>
          <a:p>
            <a:r>
              <a:rPr lang="en-IN" dirty="0" smtClean="0"/>
              <a:t>Area.pm</a:t>
            </a:r>
          </a:p>
          <a:p>
            <a:pPr>
              <a:buNone/>
            </a:pPr>
            <a:r>
              <a:rPr lang="en-IN" dirty="0" smtClean="0">
                <a:solidFill>
                  <a:srgbClr val="0070C0"/>
                </a:solidFill>
              </a:rPr>
              <a:t>package </a:t>
            </a:r>
            <a:r>
              <a:rPr lang="en-IN" dirty="0" smtClean="0">
                <a:solidFill>
                  <a:srgbClr val="0070C0"/>
                </a:solidFill>
              </a:rPr>
              <a:t>Area; </a:t>
            </a:r>
          </a:p>
          <a:p>
            <a:pPr>
              <a:buNone/>
            </a:pPr>
            <a:endParaRPr lang="en-IN" dirty="0" smtClean="0">
              <a:solidFill>
                <a:srgbClr val="0070C0"/>
              </a:solidFill>
            </a:endParaRPr>
          </a:p>
          <a:p>
            <a:pPr>
              <a:buNone/>
            </a:pPr>
            <a:r>
              <a:rPr lang="en-IN" dirty="0" smtClean="0">
                <a:solidFill>
                  <a:srgbClr val="0070C0"/>
                </a:solidFill>
              </a:rPr>
              <a:t>sub new </a:t>
            </a:r>
          </a:p>
          <a:p>
            <a:pPr>
              <a:buNone/>
            </a:pPr>
            <a:r>
              <a:rPr lang="en-IN" dirty="0" smtClean="0">
                <a:solidFill>
                  <a:srgbClr val="0070C0"/>
                </a:solidFill>
              </a:rPr>
              <a:t>{ </a:t>
            </a:r>
          </a:p>
          <a:p>
            <a:pPr>
              <a:buNone/>
            </a:pPr>
            <a:r>
              <a:rPr lang="en-IN" dirty="0" smtClean="0">
                <a:solidFill>
                  <a:srgbClr val="0070C0"/>
                </a:solidFill>
              </a:rPr>
              <a:t>	my ($class, $</a:t>
            </a:r>
            <a:r>
              <a:rPr lang="en-IN" dirty="0" err="1" smtClean="0">
                <a:solidFill>
                  <a:srgbClr val="0070C0"/>
                </a:solidFill>
              </a:rPr>
              <a:t>args</a:t>
            </a:r>
            <a:r>
              <a:rPr lang="en-IN" dirty="0" smtClean="0">
                <a:solidFill>
                  <a:srgbClr val="0070C0"/>
                </a:solidFill>
              </a:rPr>
              <a:t>) = @_; # since the values will be </a:t>
            </a:r>
          </a:p>
          <a:p>
            <a:pPr>
              <a:buNone/>
            </a:pPr>
            <a:r>
              <a:rPr lang="en-IN" dirty="0" smtClean="0">
                <a:solidFill>
                  <a:srgbClr val="0070C0"/>
                </a:solidFill>
              </a:rPr>
              <a:t>							# passed dynamically </a:t>
            </a:r>
          </a:p>
          <a:p>
            <a:pPr>
              <a:buNone/>
            </a:pPr>
            <a:r>
              <a:rPr lang="en-IN" dirty="0" smtClean="0">
                <a:solidFill>
                  <a:srgbClr val="0070C0"/>
                </a:solidFill>
              </a:rPr>
              <a:t>	my $self = </a:t>
            </a:r>
          </a:p>
          <a:p>
            <a:pPr>
              <a:buNone/>
            </a:pPr>
            <a:r>
              <a:rPr lang="en-IN" dirty="0" smtClean="0">
                <a:solidFill>
                  <a:srgbClr val="0070C0"/>
                </a:solidFill>
              </a:rPr>
              <a:t>	{ </a:t>
            </a:r>
          </a:p>
          <a:p>
            <a:pPr>
              <a:buNone/>
            </a:pPr>
            <a:r>
              <a:rPr lang="en-IN" dirty="0" smtClean="0">
                <a:solidFill>
                  <a:srgbClr val="0070C0"/>
                </a:solidFill>
              </a:rPr>
              <a:t>		length =&gt; $</a:t>
            </a:r>
            <a:r>
              <a:rPr lang="en-IN" dirty="0" err="1" smtClean="0">
                <a:solidFill>
                  <a:srgbClr val="0070C0"/>
                </a:solidFill>
              </a:rPr>
              <a:t>args</a:t>
            </a:r>
            <a:r>
              <a:rPr lang="en-IN" dirty="0" smtClean="0">
                <a:solidFill>
                  <a:srgbClr val="0070C0"/>
                </a:solidFill>
              </a:rPr>
              <a:t>-&gt;{length} || 1, # by default the value is 1 (stored) </a:t>
            </a:r>
          </a:p>
          <a:p>
            <a:pPr>
              <a:buNone/>
            </a:pPr>
            <a:r>
              <a:rPr lang="en-IN" dirty="0" smtClean="0">
                <a:solidFill>
                  <a:srgbClr val="0070C0"/>
                </a:solidFill>
              </a:rPr>
              <a:t>		width =&gt; $</a:t>
            </a:r>
            <a:r>
              <a:rPr lang="en-IN" dirty="0" err="1" smtClean="0">
                <a:solidFill>
                  <a:srgbClr val="0070C0"/>
                </a:solidFill>
              </a:rPr>
              <a:t>args</a:t>
            </a:r>
            <a:r>
              <a:rPr lang="en-IN" dirty="0" smtClean="0">
                <a:solidFill>
                  <a:srgbClr val="0070C0"/>
                </a:solidFill>
              </a:rPr>
              <a:t>-&gt;{width} || 1, # by default the value is 1 (stored) </a:t>
            </a:r>
          </a:p>
          <a:p>
            <a:pPr>
              <a:buNone/>
            </a:pPr>
            <a:r>
              <a:rPr lang="en-IN" dirty="0" smtClean="0">
                <a:solidFill>
                  <a:srgbClr val="0070C0"/>
                </a:solidFill>
              </a:rPr>
              <a:t>	}; </a:t>
            </a:r>
          </a:p>
          <a:p>
            <a:pPr>
              <a:buNone/>
            </a:pPr>
            <a:r>
              <a:rPr lang="en-IN" dirty="0" smtClean="0">
                <a:solidFill>
                  <a:srgbClr val="0070C0"/>
                </a:solidFill>
              </a:rPr>
              <a:t>	return bless $self, $class; </a:t>
            </a:r>
          </a:p>
          <a:p>
            <a:pPr>
              <a:buNone/>
            </a:pPr>
            <a:r>
              <a:rPr lang="en-IN" dirty="0" smtClean="0">
                <a:solidFill>
                  <a:srgbClr val="0070C0"/>
                </a:solidFill>
              </a:rPr>
              <a:t>} </a:t>
            </a:r>
          </a:p>
          <a:p>
            <a:pPr>
              <a:buNone/>
            </a:pPr>
            <a:endParaRPr lang="en-US"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we have added the </a:t>
            </a:r>
            <a:r>
              <a:rPr lang="en-IN" dirty="0" err="1" smtClean="0">
                <a:solidFill>
                  <a:schemeClr val="accent2">
                    <a:lumMod val="75000"/>
                  </a:schemeClr>
                </a:solidFill>
              </a:rPr>
              <a:t>get_area</a:t>
            </a:r>
            <a:r>
              <a:rPr lang="en-IN" dirty="0" smtClean="0">
                <a:solidFill>
                  <a:schemeClr val="accent2">
                    <a:lumMod val="75000"/>
                  </a:schemeClr>
                </a:solidFill>
              </a:rPr>
              <a:t> function to </a:t>
            </a:r>
          </a:p>
          <a:p>
            <a:pPr>
              <a:buNone/>
            </a:pPr>
            <a:r>
              <a:rPr lang="en-IN" dirty="0" smtClean="0">
                <a:solidFill>
                  <a:schemeClr val="accent2">
                    <a:lumMod val="75000"/>
                  </a:schemeClr>
                </a:solidFill>
              </a:rPr>
              <a:t># calculate the area as well </a:t>
            </a:r>
          </a:p>
          <a:p>
            <a:pPr>
              <a:buNone/>
            </a:pPr>
            <a:r>
              <a:rPr lang="en-IN" dirty="0" smtClean="0">
                <a:solidFill>
                  <a:schemeClr val="accent2">
                    <a:lumMod val="75000"/>
                  </a:schemeClr>
                </a:solidFill>
              </a:rPr>
              <a:t>sub </a:t>
            </a:r>
            <a:r>
              <a:rPr lang="en-IN" dirty="0" err="1" smtClean="0">
                <a:solidFill>
                  <a:schemeClr val="accent2">
                    <a:lumMod val="75000"/>
                  </a:schemeClr>
                </a:solidFill>
              </a:rPr>
              <a:t>get_area</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getting the area by multiplication </a:t>
            </a:r>
          </a:p>
          <a:p>
            <a:pPr>
              <a:buNone/>
            </a:pPr>
            <a:r>
              <a:rPr lang="en-IN" dirty="0" smtClean="0">
                <a:solidFill>
                  <a:schemeClr val="accent2">
                    <a:lumMod val="75000"/>
                  </a:schemeClr>
                </a:solidFill>
              </a:rPr>
              <a:t>	my $area = $self-&gt;{length} * $self-&gt;{width}; </a:t>
            </a:r>
          </a:p>
          <a:p>
            <a:pPr>
              <a:buNone/>
            </a:pPr>
            <a:r>
              <a:rPr lang="en-IN" dirty="0" smtClean="0">
                <a:solidFill>
                  <a:schemeClr val="accent2">
                    <a:lumMod val="75000"/>
                  </a:schemeClr>
                </a:solidFill>
              </a:rPr>
              <a:t>	return $area;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1; </a:t>
            </a:r>
          </a:p>
          <a:p>
            <a:pPr>
              <a:buNone/>
            </a:pPr>
            <a:endParaRPr lang="en-US" dirty="0">
              <a:solidFill>
                <a:schemeClr val="accent2">
                  <a:lumMod val="7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62500" lnSpcReduction="20000"/>
          </a:bodyPr>
          <a:lstStyle/>
          <a:p>
            <a:r>
              <a:rPr lang="en-US" dirty="0" smtClean="0"/>
              <a:t>Test.pl</a:t>
            </a:r>
          </a:p>
          <a:p>
            <a:pPr>
              <a:buNone/>
            </a:pPr>
            <a:r>
              <a:rPr lang="en-IN" dirty="0" smtClean="0">
                <a:solidFill>
                  <a:schemeClr val="accent2">
                    <a:lumMod val="75000"/>
                  </a:schemeClr>
                </a:solidFill>
              </a:rPr>
              <a:t>use strict; </a:t>
            </a:r>
          </a:p>
          <a:p>
            <a:pPr>
              <a:buNone/>
            </a:pPr>
            <a:r>
              <a:rPr lang="en-IN" dirty="0" smtClean="0">
                <a:solidFill>
                  <a:schemeClr val="accent2">
                    <a:lumMod val="75000"/>
                  </a:schemeClr>
                </a:solidFill>
              </a:rPr>
              <a:t>use warnings; </a:t>
            </a:r>
          </a:p>
          <a:p>
            <a:pPr>
              <a:buNone/>
            </a:pPr>
            <a:r>
              <a:rPr lang="en-IN" dirty="0" smtClean="0">
                <a:solidFill>
                  <a:schemeClr val="accent2">
                    <a:lumMod val="75000"/>
                  </a:schemeClr>
                </a:solidFill>
              </a:rPr>
              <a:t>use feature qw/say/; </a:t>
            </a:r>
          </a:p>
          <a:p>
            <a:pPr>
              <a:buNone/>
            </a:pPr>
            <a:r>
              <a:rPr lang="en-IN" dirty="0" smtClean="0">
                <a:solidFill>
                  <a:schemeClr val="accent2">
                    <a:lumMod val="75000"/>
                  </a:schemeClr>
                </a:solidFill>
              </a:rPr>
              <a:t>use Area;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pass length and width arguments </a:t>
            </a:r>
          </a:p>
          <a:p>
            <a:pPr>
              <a:buNone/>
            </a:pPr>
            <a:r>
              <a:rPr lang="en-IN" dirty="0" smtClean="0">
                <a:solidFill>
                  <a:schemeClr val="accent2">
                    <a:lumMod val="75000"/>
                  </a:schemeClr>
                </a:solidFill>
              </a:rPr>
              <a:t># to the constructor </a:t>
            </a:r>
          </a:p>
          <a:p>
            <a:pPr>
              <a:buNone/>
            </a:pPr>
            <a:r>
              <a:rPr lang="en-IN" dirty="0" smtClean="0">
                <a:solidFill>
                  <a:schemeClr val="accent2">
                    <a:lumMod val="75000"/>
                  </a:schemeClr>
                </a:solidFill>
              </a:rPr>
              <a:t>my $area = Area-&gt;new( </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length =&gt; 2, # passing '2' as </a:t>
            </a:r>
            <a:r>
              <a:rPr lang="en-IN" dirty="0" err="1" smtClean="0">
                <a:solidFill>
                  <a:schemeClr val="accent2">
                    <a:lumMod val="75000"/>
                  </a:schemeClr>
                </a:solidFill>
              </a:rPr>
              <a:t>param</a:t>
            </a:r>
            <a:r>
              <a:rPr lang="en-IN" dirty="0" smtClean="0">
                <a:solidFill>
                  <a:schemeClr val="accent2">
                    <a:lumMod val="75000"/>
                  </a:schemeClr>
                </a:solidFill>
              </a:rPr>
              <a:t> of length </a:t>
            </a:r>
          </a:p>
          <a:p>
            <a:pPr>
              <a:buNone/>
            </a:pPr>
            <a:r>
              <a:rPr lang="en-IN" dirty="0" smtClean="0">
                <a:solidFill>
                  <a:schemeClr val="accent2">
                    <a:lumMod val="75000"/>
                  </a:schemeClr>
                </a:solidFill>
              </a:rPr>
              <a:t>				width =&gt; 2, # passing '2' as </a:t>
            </a:r>
            <a:r>
              <a:rPr lang="en-IN" dirty="0" err="1" smtClean="0">
                <a:solidFill>
                  <a:schemeClr val="accent2">
                    <a:lumMod val="75000"/>
                  </a:schemeClr>
                </a:solidFill>
              </a:rPr>
              <a:t>param</a:t>
            </a:r>
            <a:r>
              <a:rPr lang="en-IN" dirty="0" smtClean="0">
                <a:solidFill>
                  <a:schemeClr val="accent2">
                    <a:lumMod val="75000"/>
                  </a:schemeClr>
                </a:solidFill>
              </a:rPr>
              <a:t> of width </a:t>
            </a:r>
          </a:p>
          <a:p>
            <a:pPr>
              <a:buNone/>
            </a:pPr>
            <a:r>
              <a:rPr lang="en-IN" dirty="0" smtClean="0">
                <a:solidFill>
                  <a:schemeClr val="accent2">
                    <a:lumMod val="75000"/>
                  </a:schemeClr>
                </a:solidFill>
              </a:rPr>
              <a:t>			});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say $area-&gt;</a:t>
            </a:r>
            <a:r>
              <a:rPr lang="en-IN" dirty="0" err="1" smtClean="0">
                <a:solidFill>
                  <a:schemeClr val="accent2">
                    <a:lumMod val="75000"/>
                  </a:schemeClr>
                </a:solidFill>
              </a:rPr>
              <a:t>get_area</a:t>
            </a:r>
            <a:r>
              <a:rPr lang="en-IN" dirty="0" smtClean="0">
                <a:solidFill>
                  <a:schemeClr val="accent2">
                    <a:lumMod val="75000"/>
                  </a:schemeClr>
                </a:solidFill>
              </a:rPr>
              <a:t>; </a:t>
            </a:r>
            <a:endParaRPr lang="en-IN" dirty="0" smtClean="0">
              <a:solidFill>
                <a:schemeClr val="accent2">
                  <a:lumMod val="75000"/>
                </a:schemeClr>
              </a:solidFill>
            </a:endParaRP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Input: </a:t>
            </a:r>
          </a:p>
          <a:p>
            <a:pPr>
              <a:buNone/>
            </a:pPr>
            <a:r>
              <a:rPr lang="en-US" dirty="0" smtClean="0">
                <a:solidFill>
                  <a:schemeClr val="accent2">
                    <a:lumMod val="75000"/>
                  </a:schemeClr>
                </a:solidFill>
              </a:rPr>
              <a:t>length = 2, width = </a:t>
            </a:r>
            <a:r>
              <a:rPr lang="en-US" dirty="0" smtClean="0">
                <a:solidFill>
                  <a:schemeClr val="accent2">
                    <a:lumMod val="75000"/>
                  </a:schemeClr>
                </a:solidFill>
              </a:rPr>
              <a:t>2</a:t>
            </a:r>
          </a:p>
          <a:p>
            <a:pPr>
              <a:buNone/>
            </a:pPr>
            <a:r>
              <a:rPr lang="en-US" dirty="0" smtClean="0">
                <a:solidFill>
                  <a:schemeClr val="accent2">
                    <a:lumMod val="75000"/>
                  </a:schemeClr>
                </a:solidFill>
              </a:rPr>
              <a:t>Output:</a:t>
            </a:r>
          </a:p>
          <a:p>
            <a:pPr>
              <a:buNone/>
            </a:pPr>
            <a:r>
              <a:rPr lang="en-US" dirty="0" smtClean="0">
                <a:solidFill>
                  <a:schemeClr val="accent2">
                    <a:lumMod val="75000"/>
                  </a:schemeClr>
                </a:solidFill>
              </a:rPr>
              <a:t>4</a:t>
            </a:r>
          </a:p>
          <a:p>
            <a:pPr>
              <a:buNone/>
            </a:pPr>
            <a:r>
              <a:rPr lang="en-IN" i="1" dirty="0" smtClean="0"/>
              <a:t>The arguments are contained in the default array variable </a:t>
            </a:r>
            <a:r>
              <a:rPr lang="en-IN" b="1" i="1" dirty="0" smtClean="0"/>
              <a:t>@_</a:t>
            </a:r>
            <a:r>
              <a:rPr lang="en-IN" i="1" dirty="0" smtClean="0"/>
              <a:t> when any </a:t>
            </a:r>
            <a:r>
              <a:rPr lang="en-IN" i="1" dirty="0" smtClean="0"/>
              <a:t>subroutine</a:t>
            </a:r>
          </a:p>
          <a:p>
            <a:pPr>
              <a:buNone/>
            </a:pPr>
            <a:r>
              <a:rPr lang="en-IN" i="1" dirty="0" smtClean="0"/>
              <a:t>is </a:t>
            </a:r>
            <a:r>
              <a:rPr lang="en-IN" i="1" dirty="0" smtClean="0"/>
              <a:t>called</a:t>
            </a:r>
            <a:endParaRPr lang="en-IN" dirty="0" smtClean="0">
              <a:solidFill>
                <a:schemeClr val="accent2">
                  <a:lumMod val="75000"/>
                </a:schemeClr>
              </a:solidFill>
            </a:endParaRP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762"/>
            <a:ext cx="7467600" cy="655638"/>
          </a:xfrm>
        </p:spPr>
        <p:txBody>
          <a:bodyPr/>
          <a:lstStyle/>
          <a:p>
            <a:r>
              <a:rPr lang="en-US" dirty="0" smtClean="0"/>
              <a:t>destructors</a:t>
            </a:r>
            <a:endParaRPr lang="en-US" dirty="0"/>
          </a:p>
        </p:txBody>
      </p:sp>
      <p:sp>
        <p:nvSpPr>
          <p:cNvPr id="3" name="Content Placeholder 2"/>
          <p:cNvSpPr>
            <a:spLocks noGrp="1"/>
          </p:cNvSpPr>
          <p:nvPr>
            <p:ph sz="quarter" idx="1"/>
          </p:nvPr>
        </p:nvSpPr>
        <p:spPr>
          <a:xfrm>
            <a:off x="457200" y="1143000"/>
            <a:ext cx="7467600" cy="5330952"/>
          </a:xfrm>
        </p:spPr>
        <p:txBody>
          <a:bodyPr/>
          <a:lstStyle/>
          <a:p>
            <a:r>
              <a:rPr lang="en-IN" dirty="0" smtClean="0"/>
              <a:t>Perl automatically calls the destructor method when all the references to an object go out of scope. </a:t>
            </a:r>
            <a:endParaRPr lang="en-IN" dirty="0" smtClean="0"/>
          </a:p>
          <a:p>
            <a:r>
              <a:rPr lang="en-IN" dirty="0" smtClean="0"/>
              <a:t>Destructor </a:t>
            </a:r>
            <a:r>
              <a:rPr lang="en-IN" dirty="0" smtClean="0"/>
              <a:t>methods are of use if the class creates threads or temporary files that need to be cleaned up if the object gets destroyed. </a:t>
            </a:r>
            <a:endParaRPr lang="en-IN" dirty="0" smtClean="0"/>
          </a:p>
          <a:p>
            <a:r>
              <a:rPr lang="en-IN" dirty="0" smtClean="0"/>
              <a:t>Perl </a:t>
            </a:r>
            <a:r>
              <a:rPr lang="en-IN" dirty="0" smtClean="0"/>
              <a:t>contains a special method name, ‘</a:t>
            </a:r>
            <a:r>
              <a:rPr lang="en-IN" b="1" dirty="0" smtClean="0"/>
              <a:t>DESTROY</a:t>
            </a:r>
            <a:r>
              <a:rPr lang="en-IN" dirty="0" smtClean="0"/>
              <a:t>’ for the destructor, that must be used at the time of destructor declaration.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a:buNone/>
            </a:pPr>
            <a:r>
              <a:rPr lang="en-IN" dirty="0" smtClean="0">
                <a:solidFill>
                  <a:schemeClr val="accent2">
                    <a:lumMod val="75000"/>
                  </a:schemeClr>
                </a:solidFill>
              </a:rPr>
              <a:t>sub DESTROY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DEFINE Destructors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print "Constructor Destroyed :P"; </a:t>
            </a:r>
          </a:p>
          <a:p>
            <a:pPr>
              <a:buNone/>
            </a:pPr>
            <a:r>
              <a:rPr lang="en-IN" dirty="0" smtClean="0">
                <a:solidFill>
                  <a:schemeClr val="accent2">
                    <a:lumMod val="75000"/>
                  </a:schemeClr>
                </a:solidFill>
              </a:rPr>
              <a:t>} </a:t>
            </a:r>
          </a:p>
          <a:p>
            <a:pPr marL="457200" indent="-457200"/>
            <a:r>
              <a:rPr lang="en-IN" dirty="0" smtClean="0"/>
              <a:t>Once </a:t>
            </a:r>
            <a:r>
              <a:rPr lang="en-IN" dirty="0" smtClean="0"/>
              <a:t>this snippet is added to existing file </a:t>
            </a:r>
            <a:r>
              <a:rPr lang="en-IN" b="1" dirty="0" smtClean="0"/>
              <a:t>Area.pm</a:t>
            </a:r>
            <a:r>
              <a:rPr lang="en-IN" dirty="0" smtClean="0"/>
              <a:t> output will be </a:t>
            </a:r>
          </a:p>
          <a:p>
            <a:pPr marL="457200" indent="-457200">
              <a:buNone/>
            </a:pPr>
            <a:r>
              <a:rPr lang="en-IN" dirty="0" smtClean="0"/>
              <a:t>	</a:t>
            </a:r>
            <a:r>
              <a:rPr lang="en-IN" dirty="0" smtClean="0">
                <a:solidFill>
                  <a:schemeClr val="accent2">
                    <a:lumMod val="75000"/>
                  </a:schemeClr>
                </a:solidFill>
              </a:rPr>
              <a:t>4</a:t>
            </a:r>
          </a:p>
          <a:p>
            <a:pPr marL="457200" indent="-457200">
              <a:buNone/>
            </a:pPr>
            <a:r>
              <a:rPr lang="en-IN" dirty="0" smtClean="0">
                <a:solidFill>
                  <a:schemeClr val="accent2">
                    <a:lumMod val="75000"/>
                  </a:schemeClr>
                </a:solidFill>
              </a:rPr>
              <a:t>	</a:t>
            </a:r>
            <a:r>
              <a:rPr lang="en-IN" dirty="0" smtClean="0">
                <a:solidFill>
                  <a:schemeClr val="accent2">
                    <a:lumMod val="75000"/>
                  </a:schemeClr>
                </a:solidFill>
              </a:rPr>
              <a:t>Constructor </a:t>
            </a:r>
            <a:r>
              <a:rPr lang="en-IN" dirty="0" smtClean="0">
                <a:solidFill>
                  <a:schemeClr val="accent2">
                    <a:lumMod val="75000"/>
                  </a:schemeClr>
                </a:solidFill>
              </a:rPr>
              <a:t>Destroyed :P</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sz="quarter" idx="1"/>
          </p:nvPr>
        </p:nvSpPr>
        <p:spPr/>
        <p:txBody>
          <a:bodyPr/>
          <a:lstStyle/>
          <a:p>
            <a:r>
              <a:rPr lang="en-IN" b="1" dirty="0" smtClean="0"/>
              <a:t>Method Overriding</a:t>
            </a:r>
            <a:r>
              <a:rPr lang="en-IN" dirty="0" smtClean="0"/>
              <a:t> means that the code comprises of two or more methods with the same name but each of them has a special task and that to differ from each other.</a:t>
            </a:r>
          </a:p>
          <a:p>
            <a:r>
              <a:rPr lang="en-IN" dirty="0" smtClean="0"/>
              <a:t>This concept stands for redefining a base class method in its derived class with the exact same method signature.</a:t>
            </a:r>
          </a:p>
          <a:p>
            <a:r>
              <a:rPr lang="en-IN" dirty="0" smtClean="0"/>
              <a:t>The version of a method that is executed will be determined by the object that is used to invoke it.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6000"/>
          </a:xfrm>
        </p:spPr>
        <p:txBody>
          <a:bodyPr>
            <a:normAutofit fontScale="70000" lnSpcReduction="20000"/>
          </a:bodyPr>
          <a:lstStyle/>
          <a:p>
            <a:pPr>
              <a:buNone/>
            </a:pPr>
            <a:r>
              <a:rPr lang="en-IN" b="1" dirty="0" smtClean="0">
                <a:solidFill>
                  <a:schemeClr val="accent2">
                    <a:lumMod val="75000"/>
                  </a:schemeClr>
                </a:solidFill>
              </a:rPr>
              <a:t>BASE CLASS</a:t>
            </a:r>
          </a:p>
          <a:p>
            <a:pPr>
              <a:buNone/>
            </a:pPr>
            <a:endParaRPr lang="en-IN" b="1" dirty="0" smtClean="0">
              <a:solidFill>
                <a:schemeClr val="accent2">
                  <a:lumMod val="75000"/>
                </a:schemeClr>
              </a:solidFill>
            </a:endParaRPr>
          </a:p>
          <a:p>
            <a:pPr>
              <a:buNone/>
            </a:pPr>
            <a:r>
              <a:rPr lang="en-IN" dirty="0" smtClean="0">
                <a:solidFill>
                  <a:schemeClr val="accent2">
                    <a:lumMod val="75000"/>
                  </a:schemeClr>
                </a:solidFill>
              </a:rPr>
              <a:t># Declaration and definition of Base class </a:t>
            </a:r>
          </a:p>
          <a:p>
            <a:pPr>
              <a:buNone/>
            </a:pPr>
            <a:r>
              <a:rPr lang="en-IN" dirty="0" smtClean="0">
                <a:solidFill>
                  <a:schemeClr val="accent2">
                    <a:lumMod val="75000"/>
                  </a:schemeClr>
                </a:solidFill>
              </a:rPr>
              <a:t>use strict; </a:t>
            </a:r>
          </a:p>
          <a:p>
            <a:pPr>
              <a:buNone/>
            </a:pPr>
            <a:r>
              <a:rPr lang="en-IN" dirty="0" smtClean="0">
                <a:solidFill>
                  <a:schemeClr val="accent2">
                    <a:lumMod val="75000"/>
                  </a:schemeClr>
                </a:solidFill>
              </a:rPr>
              <a:t>use warnings;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Creating parent class </a:t>
            </a:r>
          </a:p>
          <a:p>
            <a:pPr>
              <a:buNone/>
            </a:pPr>
            <a:r>
              <a:rPr lang="en-IN" dirty="0" smtClean="0">
                <a:solidFill>
                  <a:schemeClr val="accent2">
                    <a:lumMod val="75000"/>
                  </a:schemeClr>
                </a:solidFill>
              </a:rPr>
              <a:t>package vehicle;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sub new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 shift will take package name 'vehicle' </a:t>
            </a:r>
          </a:p>
          <a:p>
            <a:pPr>
              <a:buNone/>
            </a:pPr>
            <a:r>
              <a:rPr lang="en-IN" dirty="0" smtClean="0">
                <a:solidFill>
                  <a:schemeClr val="accent2">
                    <a:lumMod val="75000"/>
                  </a:schemeClr>
                </a:solidFill>
              </a:rPr>
              <a:t>	# and assign it to variable 'class' </a:t>
            </a:r>
          </a:p>
          <a:p>
            <a:pPr>
              <a:buNone/>
            </a:pPr>
            <a:r>
              <a:rPr lang="en-IN" dirty="0" smtClean="0">
                <a:solidFill>
                  <a:schemeClr val="accent2">
                    <a:lumMod val="75000"/>
                  </a:schemeClr>
                </a:solidFill>
              </a:rPr>
              <a:t>	my $class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 </a:t>
            </a:r>
          </a:p>
          <a:p>
            <a:pPr>
              <a:buNone/>
            </a:pPr>
            <a:r>
              <a:rPr lang="en-IN" dirty="0" smtClean="0">
                <a:solidFill>
                  <a:schemeClr val="accent2">
                    <a:lumMod val="75000"/>
                  </a:schemeClr>
                </a:solidFill>
              </a:rPr>
              <a:t>				'distance'=&gt; shift, </a:t>
            </a:r>
          </a:p>
          <a:p>
            <a:pPr>
              <a:buNone/>
            </a:pPr>
            <a:r>
              <a:rPr lang="en-IN" dirty="0" smtClean="0">
                <a:solidFill>
                  <a:schemeClr val="accent2">
                    <a:lumMod val="75000"/>
                  </a:schemeClr>
                </a:solidFill>
              </a:rPr>
              <a:t>				'</a:t>
            </a:r>
            <a:r>
              <a:rPr lang="en-IN" dirty="0" err="1" smtClean="0">
                <a:solidFill>
                  <a:schemeClr val="accent2">
                    <a:lumMod val="75000"/>
                  </a:schemeClr>
                </a:solidFill>
              </a:rPr>
              <a:t>petrol_consumed</a:t>
            </a:r>
            <a:r>
              <a:rPr lang="en-IN" dirty="0" smtClean="0">
                <a:solidFill>
                  <a:schemeClr val="accent2">
                    <a:lumMod val="75000"/>
                  </a:schemeClr>
                </a:solidFill>
              </a:rPr>
              <a:t>'=&gt; shift</a:t>
            </a:r>
          </a:p>
          <a:p>
            <a:pPr>
              <a:buNone/>
            </a:pPr>
            <a:r>
              <a:rPr lang="en-IN" dirty="0" smtClean="0">
                <a:solidFill>
                  <a:schemeClr val="accent2">
                    <a:lumMod val="75000"/>
                  </a:schemeClr>
                </a:solidFill>
              </a:rPr>
              <a:t>			};</a:t>
            </a:r>
            <a:endParaRPr lang="en-US" dirty="0">
              <a:solidFill>
                <a:schemeClr val="accent2">
                  <a:lumMod val="7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lnSpcReduction="20000"/>
          </a:bodyPr>
          <a:lstStyle/>
          <a:p>
            <a:pPr>
              <a:buNone/>
            </a:pPr>
            <a:r>
              <a:rPr lang="en-IN" dirty="0" smtClean="0">
                <a:solidFill>
                  <a:schemeClr val="accent2">
                    <a:lumMod val="75000"/>
                  </a:schemeClr>
                </a:solidFill>
              </a:rPr>
              <a:t># returning object from constructor </a:t>
            </a:r>
          </a:p>
          <a:p>
            <a:pPr>
              <a:buNone/>
            </a:pPr>
            <a:r>
              <a:rPr lang="en-IN" dirty="0" smtClean="0">
                <a:solidFill>
                  <a:schemeClr val="accent2">
                    <a:lumMod val="75000"/>
                  </a:schemeClr>
                </a:solidFill>
              </a:rPr>
              <a:t>	return $self;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Method for calculating the mileage </a:t>
            </a:r>
          </a:p>
          <a:p>
            <a:pPr>
              <a:buNone/>
            </a:pPr>
            <a:r>
              <a:rPr lang="en-IN" dirty="0" smtClean="0">
                <a:solidFill>
                  <a:schemeClr val="accent2">
                    <a:lumMod val="75000"/>
                  </a:schemeClr>
                </a:solidFill>
              </a:rPr>
              <a:t>sub </a:t>
            </a:r>
            <a:r>
              <a:rPr lang="en-IN" dirty="0" err="1" smtClean="0">
                <a:solidFill>
                  <a:schemeClr val="accent2">
                    <a:lumMod val="75000"/>
                  </a:schemeClr>
                </a:solidFill>
              </a:rPr>
              <a:t>get_mileage</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Calculating result </a:t>
            </a:r>
          </a:p>
          <a:p>
            <a:pPr>
              <a:buNone/>
            </a:pPr>
            <a:r>
              <a:rPr lang="en-IN" dirty="0" smtClean="0">
                <a:solidFill>
                  <a:schemeClr val="accent2">
                    <a:lumMod val="75000"/>
                  </a:schemeClr>
                </a:solidFill>
              </a:rPr>
              <a:t>	my $result = $self-&gt;{'distance'} / </a:t>
            </a:r>
          </a:p>
          <a:p>
            <a:pPr>
              <a:buNone/>
            </a:pPr>
            <a:r>
              <a:rPr lang="en-IN" dirty="0" smtClean="0">
                <a:solidFill>
                  <a:schemeClr val="accent2">
                    <a:lumMod val="75000"/>
                  </a:schemeClr>
                </a:solidFill>
              </a:rPr>
              <a:t>				$self-&gt;{'</a:t>
            </a:r>
            <a:r>
              <a:rPr lang="en-IN" dirty="0" err="1" smtClean="0">
                <a:solidFill>
                  <a:schemeClr val="accent2">
                    <a:lumMod val="75000"/>
                  </a:schemeClr>
                </a:solidFill>
              </a:rPr>
              <a:t>petrol_consumed</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print "The mileage by your vehicle is: $result\n";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endParaRPr lang="en-US" dirty="0" smtClean="0">
              <a:solidFill>
                <a:schemeClr val="accent2">
                  <a:lumMod val="75000"/>
                </a:schemeClr>
              </a:solidFill>
            </a:endParaRPr>
          </a:p>
          <a:p>
            <a:pPr>
              <a:buNone/>
            </a:pPr>
            <a:endParaRPr lang="en-US"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731838"/>
          </a:xfrm>
        </p:spPr>
        <p:txBody>
          <a:bodyPr/>
          <a:lstStyle/>
          <a:p>
            <a:r>
              <a:rPr lang="en-US" dirty="0" smtClean="0"/>
              <a:t>CLASS</a:t>
            </a:r>
            <a:endParaRPr lang="en-US" dirty="0"/>
          </a:p>
        </p:txBody>
      </p:sp>
      <p:sp>
        <p:nvSpPr>
          <p:cNvPr id="3" name="Content Placeholder 2"/>
          <p:cNvSpPr>
            <a:spLocks noGrp="1"/>
          </p:cNvSpPr>
          <p:nvPr>
            <p:ph sz="quarter" idx="1"/>
          </p:nvPr>
        </p:nvSpPr>
        <p:spPr>
          <a:xfrm>
            <a:off x="457200" y="1600200"/>
            <a:ext cx="8229600" cy="4873752"/>
          </a:xfrm>
        </p:spPr>
        <p:txBody>
          <a:bodyPr>
            <a:normAutofit fontScale="85000" lnSpcReduction="10000"/>
          </a:bodyPr>
          <a:lstStyle/>
          <a:p>
            <a:r>
              <a:rPr lang="en-IN" dirty="0" smtClean="0"/>
              <a:t>A class is a user defined blueprint or prototype from which objects are created.  It represents the set of properties or methods that are common to all objects of one type.</a:t>
            </a:r>
            <a:r>
              <a:rPr lang="en-US" dirty="0" smtClean="0"/>
              <a:t>It includes these components</a:t>
            </a:r>
          </a:p>
          <a:p>
            <a:pPr>
              <a:buNone/>
            </a:pPr>
            <a:endParaRPr lang="en-US" dirty="0" smtClean="0"/>
          </a:p>
          <a:p>
            <a:pPr fontAlgn="base"/>
            <a:r>
              <a:rPr lang="en-IN" b="1" dirty="0" smtClean="0"/>
              <a:t>Class name:</a:t>
            </a:r>
            <a:r>
              <a:rPr lang="en-IN" dirty="0" smtClean="0"/>
              <a:t> The name should begin with a initial letter (capitalized by convention).</a:t>
            </a:r>
          </a:p>
          <a:p>
            <a:pPr fontAlgn="base">
              <a:buNone/>
            </a:pPr>
            <a:endParaRPr lang="en-IN" dirty="0" smtClean="0"/>
          </a:p>
          <a:p>
            <a:pPr fontAlgn="base"/>
            <a:r>
              <a:rPr lang="en-IN" b="1" dirty="0" smtClean="0"/>
              <a:t>Superclass(if any):</a:t>
            </a:r>
            <a:r>
              <a:rPr lang="en-IN" dirty="0" smtClean="0"/>
              <a:t> The name of the class’s parent (superclass), if any, preceded by the keyword ‘use’.</a:t>
            </a:r>
          </a:p>
          <a:p>
            <a:pPr fontAlgn="base">
              <a:buNone/>
            </a:pPr>
            <a:endParaRPr lang="en-IN" dirty="0" smtClean="0"/>
          </a:p>
          <a:p>
            <a:pPr fontAlgn="base"/>
            <a:r>
              <a:rPr lang="en-IN" b="1" dirty="0" smtClean="0"/>
              <a:t>Constructors(if any):</a:t>
            </a:r>
            <a:r>
              <a:rPr lang="en-IN" dirty="0" smtClean="0"/>
              <a:t>Constructors in Perl subroutines returns an object which is an instance of the class. In Perl, the convention is to name the constructor “new”.</a:t>
            </a:r>
          </a:p>
          <a:p>
            <a:pPr fontAlgn="base">
              <a:buNone/>
            </a:pPr>
            <a:endParaRPr lang="en-IN" dirty="0" smtClean="0"/>
          </a:p>
          <a:p>
            <a:pPr fontAlgn="base"/>
            <a:r>
              <a:rPr lang="en-IN" b="1" dirty="0" smtClean="0"/>
              <a:t>Body:</a:t>
            </a:r>
            <a:r>
              <a:rPr lang="en-IN" dirty="0" smtClean="0"/>
              <a:t> The class body surrounded by braces, {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lnSpcReduction="10000"/>
          </a:bodyPr>
          <a:lstStyle/>
          <a:p>
            <a:pPr>
              <a:buNone/>
            </a:pPr>
            <a:r>
              <a:rPr lang="en-IN" dirty="0" smtClean="0">
                <a:solidFill>
                  <a:schemeClr val="accent2">
                    <a:lumMod val="75000"/>
                  </a:schemeClr>
                </a:solidFill>
              </a:rPr>
              <a:t># Bless function to bind object to class </a:t>
            </a:r>
          </a:p>
          <a:p>
            <a:pPr>
              <a:buNone/>
            </a:pPr>
            <a:r>
              <a:rPr lang="en-IN" dirty="0" smtClean="0">
                <a:solidFill>
                  <a:schemeClr val="accent2">
                    <a:lumMod val="75000"/>
                  </a:schemeClr>
                </a:solidFill>
              </a:rPr>
              <a:t>	bless $self, $class;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Method for calculating the cost </a:t>
            </a:r>
          </a:p>
          <a:p>
            <a:pPr>
              <a:buNone/>
            </a:pPr>
            <a:r>
              <a:rPr lang="en-IN" dirty="0" smtClean="0">
                <a:solidFill>
                  <a:schemeClr val="accent2">
                    <a:lumMod val="75000"/>
                  </a:schemeClr>
                </a:solidFill>
              </a:rPr>
              <a:t>sub </a:t>
            </a:r>
            <a:r>
              <a:rPr lang="en-IN" dirty="0" err="1" smtClean="0">
                <a:solidFill>
                  <a:schemeClr val="accent2">
                    <a:lumMod val="75000"/>
                  </a:schemeClr>
                </a:solidFill>
              </a:rPr>
              <a:t>get_cost</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Calculating result </a:t>
            </a:r>
          </a:p>
          <a:p>
            <a:pPr>
              <a:buNone/>
            </a:pPr>
            <a:r>
              <a:rPr lang="en-IN" dirty="0" smtClean="0">
                <a:solidFill>
                  <a:schemeClr val="accent2">
                    <a:lumMod val="75000"/>
                  </a:schemeClr>
                </a:solidFill>
              </a:rPr>
              <a:t>	my $result = $self-&gt;{'petrol consumed'} * 70;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print "The cost is: $result\n";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1;</a:t>
            </a:r>
          </a:p>
          <a:p>
            <a:pPr>
              <a:buNone/>
            </a:pPr>
            <a:endParaRPr lang="en-US" dirty="0">
              <a:solidFill>
                <a:schemeClr val="accent2">
                  <a:lumMod val="7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pPr>
              <a:buNone/>
            </a:pPr>
            <a:r>
              <a:rPr lang="en-US" b="1" dirty="0" smtClean="0">
                <a:solidFill>
                  <a:schemeClr val="accent2">
                    <a:lumMod val="75000"/>
                  </a:schemeClr>
                </a:solidFill>
              </a:rPr>
              <a:t>DERIVED CLASS</a:t>
            </a:r>
          </a:p>
          <a:p>
            <a:pPr>
              <a:buNone/>
            </a:pPr>
            <a:r>
              <a:rPr lang="en-IN" dirty="0" smtClean="0">
                <a:solidFill>
                  <a:schemeClr val="accent2">
                    <a:lumMod val="75000"/>
                  </a:schemeClr>
                </a:solidFill>
              </a:rPr>
              <a:t># Declaring and defining derived class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Creating derived class </a:t>
            </a:r>
          </a:p>
          <a:p>
            <a:pPr>
              <a:buNone/>
            </a:pPr>
            <a:r>
              <a:rPr lang="en-IN" dirty="0" smtClean="0">
                <a:solidFill>
                  <a:schemeClr val="accent2">
                    <a:lumMod val="75000"/>
                  </a:schemeClr>
                </a:solidFill>
              </a:rPr>
              <a:t>package car;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use strict; </a:t>
            </a:r>
          </a:p>
          <a:p>
            <a:pPr>
              <a:buNone/>
            </a:pPr>
            <a:r>
              <a:rPr lang="en-IN" dirty="0" smtClean="0">
                <a:solidFill>
                  <a:schemeClr val="accent2">
                    <a:lumMod val="75000"/>
                  </a:schemeClr>
                </a:solidFill>
              </a:rPr>
              <a:t>use warnings;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Using parent class </a:t>
            </a:r>
          </a:p>
          <a:p>
            <a:pPr>
              <a:buNone/>
            </a:pPr>
            <a:r>
              <a:rPr lang="en-IN" dirty="0" smtClean="0">
                <a:solidFill>
                  <a:schemeClr val="accent2">
                    <a:lumMod val="75000"/>
                  </a:schemeClr>
                </a:solidFill>
              </a:rPr>
              <a:t>use parent 'vehicle';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Overriding the method </a:t>
            </a:r>
          </a:p>
          <a:p>
            <a:pPr>
              <a:buNone/>
            </a:pPr>
            <a:r>
              <a:rPr lang="en-IN" dirty="0" smtClean="0">
                <a:solidFill>
                  <a:schemeClr val="accent2">
                    <a:lumMod val="75000"/>
                  </a:schemeClr>
                </a:solidFill>
              </a:rPr>
              <a:t>sub </a:t>
            </a:r>
            <a:r>
              <a:rPr lang="en-IN" dirty="0" err="1" smtClean="0">
                <a:solidFill>
                  <a:schemeClr val="accent2">
                    <a:lumMod val="75000"/>
                  </a:schemeClr>
                </a:solidFill>
              </a:rPr>
              <a:t>get_mileage</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70000" lnSpcReduction="20000"/>
          </a:bodyPr>
          <a:lstStyle/>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Calculating the result </a:t>
            </a:r>
          </a:p>
          <a:p>
            <a:pPr>
              <a:buNone/>
            </a:pPr>
            <a:r>
              <a:rPr lang="en-IN" dirty="0" smtClean="0">
                <a:solidFill>
                  <a:schemeClr val="accent2">
                    <a:lumMod val="75000"/>
                  </a:schemeClr>
                </a:solidFill>
              </a:rPr>
              <a:t>	my $result = $self-&gt;{'distance'} / </a:t>
            </a:r>
          </a:p>
          <a:p>
            <a:pPr>
              <a:buNone/>
            </a:pPr>
            <a:r>
              <a:rPr lang="en-IN" dirty="0" smtClean="0">
                <a:solidFill>
                  <a:schemeClr val="accent2">
                    <a:lumMod val="75000"/>
                  </a:schemeClr>
                </a:solidFill>
              </a:rPr>
              <a:t>				$self-&gt;{'</a:t>
            </a:r>
            <a:r>
              <a:rPr lang="en-IN" dirty="0" err="1" smtClean="0">
                <a:solidFill>
                  <a:schemeClr val="accent2">
                    <a:lumMod val="75000"/>
                  </a:schemeClr>
                </a:solidFill>
              </a:rPr>
              <a:t>petrol_consumed</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print "The mileage by your car is: $result";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Function to get age from user </a:t>
            </a:r>
          </a:p>
          <a:p>
            <a:pPr>
              <a:buNone/>
            </a:pPr>
            <a:r>
              <a:rPr lang="en-IN" dirty="0" smtClean="0">
                <a:solidFill>
                  <a:schemeClr val="accent2">
                    <a:lumMod val="75000"/>
                  </a:schemeClr>
                </a:solidFill>
              </a:rPr>
              <a:t>sub </a:t>
            </a:r>
            <a:r>
              <a:rPr lang="en-IN" dirty="0" err="1" smtClean="0">
                <a:solidFill>
                  <a:schemeClr val="accent2">
                    <a:lumMod val="75000"/>
                  </a:schemeClr>
                </a:solidFill>
              </a:rPr>
              <a:t>get_age</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Taking input from user </a:t>
            </a:r>
          </a:p>
          <a:p>
            <a:pPr>
              <a:buNone/>
            </a:pPr>
            <a:r>
              <a:rPr lang="en-IN" dirty="0" smtClean="0">
                <a:solidFill>
                  <a:schemeClr val="accent2">
                    <a:lumMod val="75000"/>
                  </a:schemeClr>
                </a:solidFill>
              </a:rPr>
              <a:t>	my $age = &lt;&gt;;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Printing the age </a:t>
            </a:r>
          </a:p>
          <a:p>
            <a:pPr>
              <a:buNone/>
            </a:pPr>
            <a:r>
              <a:rPr lang="en-IN" dirty="0" smtClean="0">
                <a:solidFill>
                  <a:schemeClr val="accent2">
                    <a:lumMod val="75000"/>
                  </a:schemeClr>
                </a:solidFill>
              </a:rPr>
              <a:t>	print "Age is: $age\n";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1; </a:t>
            </a:r>
          </a:p>
          <a:p>
            <a:pPr>
              <a:buNone/>
            </a:pPr>
            <a:endParaRPr lang="en-US" dirty="0" smtClean="0">
              <a:solidFill>
                <a:schemeClr val="accent2">
                  <a:lumMod val="75000"/>
                </a:schemeClr>
              </a:solidFill>
            </a:endParaRPr>
          </a:p>
          <a:p>
            <a:pPr>
              <a:buNone/>
            </a:pPr>
            <a:endParaRPr lang="en-US" dirty="0">
              <a:solidFill>
                <a:schemeClr val="accent2">
                  <a:lumMod val="7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lnSpcReduction="10000"/>
          </a:bodyPr>
          <a:lstStyle/>
          <a:p>
            <a:pPr>
              <a:buNone/>
            </a:pPr>
            <a:r>
              <a:rPr lang="en-US" b="1" dirty="0" smtClean="0">
                <a:solidFill>
                  <a:schemeClr val="accent2">
                    <a:lumMod val="75000"/>
                  </a:schemeClr>
                </a:solidFill>
              </a:rPr>
              <a:t>ILLUSTRATION OF OVERRIDING</a:t>
            </a:r>
          </a:p>
          <a:p>
            <a:pPr>
              <a:buNone/>
            </a:pPr>
            <a:r>
              <a:rPr lang="en-IN" b="1" dirty="0" smtClean="0">
                <a:solidFill>
                  <a:schemeClr val="accent2">
                    <a:lumMod val="75000"/>
                  </a:schemeClr>
                </a:solidFill>
              </a:rPr>
              <a:t># Calling the objects and </a:t>
            </a:r>
          </a:p>
          <a:p>
            <a:pPr>
              <a:buNone/>
            </a:pPr>
            <a:r>
              <a:rPr lang="en-IN" b="1" dirty="0" smtClean="0">
                <a:solidFill>
                  <a:schemeClr val="accent2">
                    <a:lumMod val="75000"/>
                  </a:schemeClr>
                </a:solidFill>
              </a:rPr>
              <a:t># the methods of each class </a:t>
            </a:r>
          </a:p>
          <a:p>
            <a:pPr>
              <a:buNone/>
            </a:pPr>
            <a:r>
              <a:rPr lang="en-IN" b="1" dirty="0" smtClean="0">
                <a:solidFill>
                  <a:schemeClr val="accent2">
                    <a:lumMod val="75000"/>
                  </a:schemeClr>
                </a:solidFill>
              </a:rPr>
              <a:t># using the corresponding objects. </a:t>
            </a:r>
          </a:p>
          <a:p>
            <a:pPr>
              <a:buNone/>
            </a:pPr>
            <a:endParaRPr lang="en-IN" b="1" dirty="0" smtClean="0">
              <a:solidFill>
                <a:schemeClr val="accent2">
                  <a:lumMod val="75000"/>
                </a:schemeClr>
              </a:solidFill>
            </a:endParaRPr>
          </a:p>
          <a:p>
            <a:pPr>
              <a:buNone/>
            </a:pPr>
            <a:r>
              <a:rPr lang="en-IN" b="1" dirty="0" smtClean="0">
                <a:solidFill>
                  <a:schemeClr val="accent2">
                    <a:lumMod val="75000"/>
                  </a:schemeClr>
                </a:solidFill>
              </a:rPr>
              <a:t>use strict; </a:t>
            </a:r>
          </a:p>
          <a:p>
            <a:pPr>
              <a:buNone/>
            </a:pPr>
            <a:r>
              <a:rPr lang="en-IN" b="1" dirty="0" smtClean="0">
                <a:solidFill>
                  <a:schemeClr val="accent2">
                    <a:lumMod val="75000"/>
                  </a:schemeClr>
                </a:solidFill>
              </a:rPr>
              <a:t>use warnings; </a:t>
            </a:r>
          </a:p>
          <a:p>
            <a:pPr>
              <a:buNone/>
            </a:pPr>
            <a:endParaRPr lang="en-IN" b="1" dirty="0" smtClean="0">
              <a:solidFill>
                <a:schemeClr val="accent2">
                  <a:lumMod val="75000"/>
                </a:schemeClr>
              </a:solidFill>
            </a:endParaRPr>
          </a:p>
          <a:p>
            <a:pPr>
              <a:buNone/>
            </a:pPr>
            <a:r>
              <a:rPr lang="en-IN" b="1" dirty="0" smtClean="0">
                <a:solidFill>
                  <a:schemeClr val="accent2">
                    <a:lumMod val="75000"/>
                  </a:schemeClr>
                </a:solidFill>
              </a:rPr>
              <a:t># Using the derived class as parent </a:t>
            </a:r>
          </a:p>
          <a:p>
            <a:pPr>
              <a:buNone/>
            </a:pPr>
            <a:r>
              <a:rPr lang="en-IN" b="1" dirty="0" smtClean="0">
                <a:solidFill>
                  <a:schemeClr val="accent2">
                    <a:lumMod val="75000"/>
                  </a:schemeClr>
                </a:solidFill>
              </a:rPr>
              <a:t>use car; </a:t>
            </a:r>
          </a:p>
          <a:p>
            <a:pPr>
              <a:buNone/>
            </a:pPr>
            <a:endParaRPr lang="en-IN" b="1" dirty="0" smtClean="0">
              <a:solidFill>
                <a:schemeClr val="accent2">
                  <a:lumMod val="75000"/>
                </a:schemeClr>
              </a:solidFill>
            </a:endParaRPr>
          </a:p>
          <a:p>
            <a:pPr>
              <a:buNone/>
            </a:pPr>
            <a:r>
              <a:rPr lang="en-IN" b="1" dirty="0" smtClean="0">
                <a:solidFill>
                  <a:schemeClr val="accent2">
                    <a:lumMod val="75000"/>
                  </a:schemeClr>
                </a:solidFill>
              </a:rPr>
              <a:t># Object creation and initialization </a:t>
            </a:r>
          </a:p>
          <a:p>
            <a:pPr>
              <a:buNone/>
            </a:pPr>
            <a:r>
              <a:rPr lang="en-IN" b="1" dirty="0" smtClean="0">
                <a:solidFill>
                  <a:schemeClr val="accent2">
                    <a:lumMod val="75000"/>
                  </a:schemeClr>
                </a:solidFill>
              </a:rPr>
              <a:t>my $ob1 = vehicle -&gt; new(2550, 170); </a:t>
            </a:r>
          </a:p>
          <a:p>
            <a:pPr>
              <a:buNone/>
            </a:pPr>
            <a:r>
              <a:rPr lang="en-IN" b="1" dirty="0" smtClean="0">
                <a:solidFill>
                  <a:schemeClr val="accent2">
                    <a:lumMod val="75000"/>
                  </a:schemeClr>
                </a:solidFill>
              </a:rPr>
              <a:t>my $ob2 = car -&gt; new(2500, 250); </a:t>
            </a:r>
          </a:p>
          <a:p>
            <a:pPr>
              <a:buNone/>
            </a:pPr>
            <a:endParaRPr lang="en-IN" b="1" dirty="0" smtClean="0">
              <a:solidFill>
                <a:schemeClr val="accent2">
                  <a:lumMod val="75000"/>
                </a:schemeClr>
              </a:solidFill>
            </a:endParaRPr>
          </a:p>
          <a:p>
            <a:pPr>
              <a:buNone/>
            </a:pPr>
            <a:endParaRPr lang="en-IN" b="1" dirty="0" smtClean="0">
              <a:solidFill>
                <a:schemeClr val="accent2">
                  <a:lumMod val="75000"/>
                </a:schemeClr>
              </a:solidFill>
            </a:endParaRPr>
          </a:p>
          <a:p>
            <a:pPr>
              <a:buNone/>
            </a:pPr>
            <a:endParaRPr lang="en-US" b="1" dirty="0">
              <a:solidFill>
                <a:schemeClr val="accent2">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buNone/>
            </a:pPr>
            <a:r>
              <a:rPr lang="en-IN" b="1" dirty="0" smtClean="0">
                <a:solidFill>
                  <a:schemeClr val="accent2">
                    <a:lumMod val="75000"/>
                  </a:schemeClr>
                </a:solidFill>
              </a:rPr>
              <a:t># Calling methods using Overriding </a:t>
            </a:r>
          </a:p>
          <a:p>
            <a:pPr>
              <a:buNone/>
            </a:pPr>
            <a:r>
              <a:rPr lang="en-IN" b="1" dirty="0" smtClean="0">
                <a:solidFill>
                  <a:schemeClr val="accent2">
                    <a:lumMod val="75000"/>
                  </a:schemeClr>
                </a:solidFill>
              </a:rPr>
              <a:t>$ob1-&gt;</a:t>
            </a:r>
            <a:r>
              <a:rPr lang="en-IN" b="1" dirty="0" err="1" smtClean="0">
                <a:solidFill>
                  <a:schemeClr val="accent2">
                    <a:lumMod val="75000"/>
                  </a:schemeClr>
                </a:solidFill>
              </a:rPr>
              <a:t>get_mileage</a:t>
            </a:r>
            <a:r>
              <a:rPr lang="en-IN" b="1" dirty="0" smtClean="0">
                <a:solidFill>
                  <a:schemeClr val="accent2">
                    <a:lumMod val="75000"/>
                  </a:schemeClr>
                </a:solidFill>
              </a:rPr>
              <a:t>(); </a:t>
            </a:r>
          </a:p>
          <a:p>
            <a:pPr>
              <a:buNone/>
            </a:pPr>
            <a:r>
              <a:rPr lang="en-IN" b="1" dirty="0" smtClean="0">
                <a:solidFill>
                  <a:schemeClr val="accent2">
                    <a:lumMod val="75000"/>
                  </a:schemeClr>
                </a:solidFill>
              </a:rPr>
              <a:t>$ob2-&gt;</a:t>
            </a:r>
            <a:r>
              <a:rPr lang="en-IN" b="1" dirty="0" err="1" smtClean="0">
                <a:solidFill>
                  <a:schemeClr val="accent2">
                    <a:lumMod val="75000"/>
                  </a:schemeClr>
                </a:solidFill>
              </a:rPr>
              <a:t>get_mileage</a:t>
            </a:r>
            <a:r>
              <a:rPr lang="en-IN" b="1" dirty="0" smtClean="0">
                <a:solidFill>
                  <a:schemeClr val="accent2">
                    <a:lumMod val="75000"/>
                  </a:schemeClr>
                </a:solidFill>
              </a:rPr>
              <a:t>();</a:t>
            </a:r>
          </a:p>
          <a:p>
            <a:pPr>
              <a:buNone/>
            </a:pPr>
            <a:endParaRPr lang="en-IN" b="1" dirty="0" smtClean="0">
              <a:solidFill>
                <a:schemeClr val="accent2">
                  <a:lumMod val="75000"/>
                </a:schemeClr>
              </a:solidFill>
            </a:endParaRPr>
          </a:p>
          <a:p>
            <a:pPr>
              <a:buNone/>
            </a:pPr>
            <a:r>
              <a:rPr lang="en-IN" b="1" dirty="0" smtClean="0">
                <a:solidFill>
                  <a:schemeClr val="accent2">
                    <a:lumMod val="75000"/>
                  </a:schemeClr>
                </a:solidFill>
              </a:rPr>
              <a:t>OUTPUT:</a:t>
            </a:r>
          </a:p>
          <a:p>
            <a:pPr>
              <a:buNone/>
            </a:pPr>
            <a:r>
              <a:rPr lang="en-IN" dirty="0" smtClean="0">
                <a:solidFill>
                  <a:schemeClr val="accent2">
                    <a:lumMod val="75000"/>
                  </a:schemeClr>
                </a:solidFill>
              </a:rPr>
              <a:t>The mileage by your vehicle is: 15</a:t>
            </a:r>
          </a:p>
          <a:p>
            <a:pPr>
              <a:buNone/>
            </a:pPr>
            <a:r>
              <a:rPr lang="en-IN" dirty="0" smtClean="0">
                <a:solidFill>
                  <a:schemeClr val="accent2">
                    <a:lumMod val="75000"/>
                  </a:schemeClr>
                </a:solidFill>
              </a:rPr>
              <a:t>The mileage by your car is: 10</a:t>
            </a:r>
          </a:p>
          <a:p>
            <a:r>
              <a:rPr lang="en-IN" dirty="0" smtClean="0"/>
              <a:t>The execution of the ‘</a:t>
            </a:r>
            <a:r>
              <a:rPr lang="en-IN" dirty="0" err="1" smtClean="0"/>
              <a:t>get_mileage</a:t>
            </a:r>
            <a:r>
              <a:rPr lang="en-IN" dirty="0" smtClean="0"/>
              <a:t>’ method on the object vehicle prints ‘The mileage by your vehicle is: 15’ through the method which was declared in the class vehicle.</a:t>
            </a:r>
          </a:p>
          <a:p>
            <a:r>
              <a:rPr lang="en-IN" dirty="0" smtClean="0"/>
              <a:t>when executing the ‘</a:t>
            </a:r>
            <a:r>
              <a:rPr lang="en-IN" dirty="0" err="1" smtClean="0"/>
              <a:t>get_mileage</a:t>
            </a:r>
            <a:r>
              <a:rPr lang="en-IN" dirty="0" smtClean="0"/>
              <a:t>’ on the object of car we get the output ‘The mileage by your car is: 10’ through the method in the class car.</a:t>
            </a:r>
            <a:endParaRPr lang="en-IN" b="1" dirty="0" smtClean="0">
              <a:solidFill>
                <a:schemeClr val="accent2">
                  <a:lumMod val="75000"/>
                </a:schemeClr>
              </a:solidFill>
            </a:endParaRP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sz="quarter" idx="1"/>
          </p:nvPr>
        </p:nvSpPr>
        <p:spPr/>
        <p:txBody>
          <a:bodyPr/>
          <a:lstStyle/>
          <a:p>
            <a:r>
              <a:rPr lang="en-IN" b="1" dirty="0" smtClean="0"/>
              <a:t>Polymorphism</a:t>
            </a:r>
            <a:r>
              <a:rPr lang="en-IN" dirty="0" smtClean="0"/>
              <a:t> is the ability of any data to be processed in more than one form. </a:t>
            </a:r>
          </a:p>
          <a:p>
            <a:r>
              <a:rPr lang="en-IN" dirty="0" smtClean="0"/>
              <a:t>The word itself indicates the meaning as </a:t>
            </a:r>
            <a:r>
              <a:rPr lang="en-IN" b="1" dirty="0" smtClean="0"/>
              <a:t>poly</a:t>
            </a:r>
            <a:r>
              <a:rPr lang="en-IN" dirty="0" smtClean="0"/>
              <a:t> means </a:t>
            </a:r>
            <a:r>
              <a:rPr lang="en-IN" b="1" dirty="0" smtClean="0"/>
              <a:t>many</a:t>
            </a:r>
            <a:r>
              <a:rPr lang="en-IN" dirty="0" smtClean="0"/>
              <a:t> and </a:t>
            </a:r>
            <a:r>
              <a:rPr lang="en-IN" b="1" dirty="0" err="1" smtClean="0"/>
              <a:t>morphism</a:t>
            </a:r>
            <a:r>
              <a:rPr lang="en-IN" dirty="0" smtClean="0"/>
              <a:t> means </a:t>
            </a:r>
            <a:r>
              <a:rPr lang="en-IN" b="1" dirty="0" smtClean="0"/>
              <a:t>types</a:t>
            </a:r>
            <a:r>
              <a:rPr lang="en-IN" dirty="0" smtClean="0"/>
              <a:t>.</a:t>
            </a:r>
          </a:p>
          <a:p>
            <a:r>
              <a:rPr lang="en-IN" dirty="0" smtClean="0"/>
              <a:t>Real life example of polymorphism, a person at the same time can have different roles to play in life. </a:t>
            </a:r>
          </a:p>
          <a:p>
            <a:r>
              <a:rPr lang="en-IN" dirty="0" smtClean="0"/>
              <a:t>So the same person has to have many features but has to implement each as per the situation and the condition.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r>
              <a:rPr lang="en-IN" b="1" dirty="0" smtClean="0"/>
              <a:t>Polymorphism</a:t>
            </a:r>
            <a:r>
              <a:rPr lang="en-IN" dirty="0" smtClean="0"/>
              <a:t> is the key power of object-oriented programming. It is so important that languages that don’t support polymorphism cannot advertise themselves as Object-Oriented languages.</a:t>
            </a:r>
          </a:p>
          <a:p>
            <a:r>
              <a:rPr lang="en-IN" dirty="0" smtClean="0"/>
              <a:t>It is the ability of an object or reference to take many forms in different instances.</a:t>
            </a:r>
          </a:p>
          <a:p>
            <a:r>
              <a:rPr lang="en-IN" dirty="0" smtClean="0"/>
              <a:t>It implements the concept of function overloading, function overriding and virtual functions.</a:t>
            </a:r>
          </a:p>
          <a:p>
            <a:r>
              <a:rPr lang="en-IN" dirty="0" smtClean="0"/>
              <a:t>Polymorphism is a property through which any message can be sent to objects of multiple classes, and every object has the tendency to respond in an appropriate way depending on the class properties.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62500" lnSpcReduction="20000"/>
          </a:bodyPr>
          <a:lstStyle/>
          <a:p>
            <a:pPr>
              <a:buNone/>
            </a:pPr>
            <a:r>
              <a:rPr lang="en-IN" dirty="0" smtClean="0">
                <a:solidFill>
                  <a:schemeClr val="accent2">
                    <a:lumMod val="75000"/>
                  </a:schemeClr>
                </a:solidFill>
              </a:rPr>
              <a:t>use warnings;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Creating class using package </a:t>
            </a:r>
          </a:p>
          <a:p>
            <a:pPr>
              <a:buNone/>
            </a:pPr>
            <a:r>
              <a:rPr lang="en-IN" dirty="0" smtClean="0">
                <a:solidFill>
                  <a:schemeClr val="accent2">
                    <a:lumMod val="75000"/>
                  </a:schemeClr>
                </a:solidFill>
              </a:rPr>
              <a:t>package A;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Constructor creation </a:t>
            </a:r>
          </a:p>
          <a:p>
            <a:pPr>
              <a:buNone/>
            </a:pPr>
            <a:r>
              <a:rPr lang="en-IN" dirty="0" smtClean="0">
                <a:solidFill>
                  <a:schemeClr val="accent2">
                    <a:lumMod val="75000"/>
                  </a:schemeClr>
                </a:solidFill>
              </a:rPr>
              <a:t>sub new </a:t>
            </a: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 shift will take package name 'vehicle' </a:t>
            </a:r>
          </a:p>
          <a:p>
            <a:pPr>
              <a:buNone/>
            </a:pPr>
            <a:r>
              <a:rPr lang="en-IN" dirty="0" smtClean="0">
                <a:solidFill>
                  <a:schemeClr val="accent2">
                    <a:lumMod val="75000"/>
                  </a:schemeClr>
                </a:solidFill>
              </a:rPr>
              <a:t>	# and assign it to variable 'class' </a:t>
            </a:r>
          </a:p>
          <a:p>
            <a:pPr>
              <a:buNone/>
            </a:pPr>
            <a:r>
              <a:rPr lang="en-IN" dirty="0" smtClean="0">
                <a:solidFill>
                  <a:schemeClr val="accent2">
                    <a:lumMod val="75000"/>
                  </a:schemeClr>
                </a:solidFill>
              </a:rPr>
              <a:t>	my $class = shift; </a:t>
            </a:r>
          </a:p>
          <a:p>
            <a:pPr>
              <a:buNone/>
            </a:pPr>
            <a:r>
              <a:rPr lang="en-IN" dirty="0" smtClean="0">
                <a:solidFill>
                  <a:schemeClr val="accent2">
                    <a:lumMod val="75000"/>
                  </a:schemeClr>
                </a:solidFill>
              </a:rPr>
              <a:t>	my $self = { </a:t>
            </a:r>
          </a:p>
          <a:p>
            <a:pPr>
              <a:buNone/>
            </a:pPr>
            <a:r>
              <a:rPr lang="en-IN" dirty="0" smtClean="0">
                <a:solidFill>
                  <a:schemeClr val="accent2">
                    <a:lumMod val="75000"/>
                  </a:schemeClr>
                </a:solidFill>
              </a:rPr>
              <a:t>				'name' =&gt; shift, </a:t>
            </a:r>
          </a:p>
          <a:p>
            <a:pPr>
              <a:buNone/>
            </a:pPr>
            <a:r>
              <a:rPr lang="en-IN" dirty="0" smtClean="0">
                <a:solidFill>
                  <a:schemeClr val="accent2">
                    <a:lumMod val="75000"/>
                  </a:schemeClr>
                </a:solidFill>
              </a:rPr>
              <a:t>				'</a:t>
            </a:r>
            <a:r>
              <a:rPr lang="en-IN" dirty="0" err="1" smtClean="0">
                <a:solidFill>
                  <a:schemeClr val="accent2">
                    <a:lumMod val="75000"/>
                  </a:schemeClr>
                </a:solidFill>
              </a:rPr>
              <a:t>roll_no</a:t>
            </a:r>
            <a:r>
              <a:rPr lang="en-IN" dirty="0" smtClean="0">
                <a:solidFill>
                  <a:schemeClr val="accent2">
                    <a:lumMod val="75000"/>
                  </a:schemeClr>
                </a:solidFill>
              </a:rPr>
              <a:t>' =&gt; shift</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sub </a:t>
            </a:r>
            <a:r>
              <a:rPr lang="en-IN" dirty="0" err="1" smtClean="0">
                <a:solidFill>
                  <a:schemeClr val="accent2">
                    <a:lumMod val="75000"/>
                  </a:schemeClr>
                </a:solidFill>
              </a:rPr>
              <a:t>poly_example</a:t>
            </a:r>
            <a:r>
              <a:rPr lang="en-IN" dirty="0" smtClean="0">
                <a:solidFill>
                  <a:schemeClr val="accent2">
                    <a:lumMod val="75000"/>
                  </a:schemeClr>
                </a:solidFill>
              </a:rPr>
              <a:t> </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print("This corresponds to class A\n"); </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70000" lnSpcReduction="20000"/>
          </a:bodyPr>
          <a:lstStyle/>
          <a:p>
            <a:pPr>
              <a:buNone/>
            </a:pPr>
            <a:endParaRPr lang="en-IN" dirty="0" smtClean="0"/>
          </a:p>
          <a:p>
            <a:pPr>
              <a:buNone/>
            </a:pPr>
            <a:r>
              <a:rPr lang="en-IN" dirty="0" smtClean="0">
                <a:solidFill>
                  <a:schemeClr val="accent2">
                    <a:lumMod val="75000"/>
                  </a:schemeClr>
                </a:solidFill>
              </a:rPr>
              <a:t>package B;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The @ISA array contains a list </a:t>
            </a:r>
          </a:p>
          <a:p>
            <a:pPr>
              <a:buNone/>
            </a:pPr>
            <a:r>
              <a:rPr lang="en-IN" dirty="0" smtClean="0">
                <a:solidFill>
                  <a:schemeClr val="accent2">
                    <a:lumMod val="75000"/>
                  </a:schemeClr>
                </a:solidFill>
              </a:rPr>
              <a:t># of that class's parent classes, if any </a:t>
            </a:r>
          </a:p>
          <a:p>
            <a:pPr>
              <a:buNone/>
            </a:pPr>
            <a:r>
              <a:rPr lang="en-IN" dirty="0" smtClean="0">
                <a:solidFill>
                  <a:schemeClr val="accent2">
                    <a:lumMod val="75000"/>
                  </a:schemeClr>
                </a:solidFill>
              </a:rPr>
              <a:t>my @ISA = (A);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sub </a:t>
            </a:r>
            <a:r>
              <a:rPr lang="en-IN" dirty="0" err="1" smtClean="0">
                <a:solidFill>
                  <a:schemeClr val="accent2">
                    <a:lumMod val="75000"/>
                  </a:schemeClr>
                </a:solidFill>
              </a:rPr>
              <a:t>poly_example</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print("This corresponds to class B\n");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package main;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B-&gt;</a:t>
            </a:r>
            <a:r>
              <a:rPr lang="en-IN" dirty="0" err="1" smtClean="0">
                <a:solidFill>
                  <a:schemeClr val="accent2">
                    <a:lumMod val="75000"/>
                  </a:schemeClr>
                </a:solidFill>
              </a:rPr>
              <a:t>poly_example</a:t>
            </a:r>
            <a:r>
              <a:rPr lang="en-IN" dirty="0" smtClean="0">
                <a:solidFill>
                  <a:schemeClr val="accent2">
                    <a:lumMod val="75000"/>
                  </a:schemeClr>
                </a:solidFill>
              </a:rPr>
              <a:t>(); </a:t>
            </a:r>
          </a:p>
          <a:p>
            <a:pPr>
              <a:buNone/>
            </a:pPr>
            <a:r>
              <a:rPr lang="en-IN" dirty="0" smtClean="0">
                <a:solidFill>
                  <a:schemeClr val="accent2">
                    <a:lumMod val="75000"/>
                  </a:schemeClr>
                </a:solidFill>
              </a:rPr>
              <a:t>A-&gt;</a:t>
            </a:r>
            <a:r>
              <a:rPr lang="en-IN" dirty="0" err="1" smtClean="0">
                <a:solidFill>
                  <a:schemeClr val="accent2">
                    <a:lumMod val="75000"/>
                  </a:schemeClr>
                </a:solidFill>
              </a:rPr>
              <a:t>poly_example</a:t>
            </a:r>
            <a:r>
              <a:rPr lang="en-IN" dirty="0" smtClean="0">
                <a:solidFill>
                  <a:schemeClr val="accent2">
                    <a:lumMod val="75000"/>
                  </a:schemeClr>
                </a:solidFill>
              </a:rPr>
              <a:t>();</a:t>
            </a:r>
          </a:p>
          <a:p>
            <a:pPr>
              <a:buNone/>
            </a:pPr>
            <a:r>
              <a:rPr lang="en-IN" dirty="0" smtClean="0">
                <a:solidFill>
                  <a:schemeClr val="accent2">
                    <a:lumMod val="75000"/>
                  </a:schemeClr>
                </a:solidFill>
              </a:rPr>
              <a:t>OUTPUT:</a:t>
            </a:r>
          </a:p>
          <a:p>
            <a:pPr>
              <a:buNone/>
            </a:pPr>
            <a:r>
              <a:rPr lang="en-IN" dirty="0" smtClean="0">
                <a:solidFill>
                  <a:schemeClr val="accent2">
                    <a:lumMod val="75000"/>
                  </a:schemeClr>
                </a:solidFill>
              </a:rPr>
              <a:t>This corresponds to class B</a:t>
            </a:r>
          </a:p>
          <a:p>
            <a:pPr>
              <a:buNone/>
            </a:pPr>
            <a:r>
              <a:rPr lang="en-IN" dirty="0" smtClean="0">
                <a:solidFill>
                  <a:schemeClr val="accent2">
                    <a:lumMod val="75000"/>
                  </a:schemeClr>
                </a:solidFill>
              </a:rPr>
              <a:t>This corresponds to class A</a:t>
            </a:r>
          </a:p>
          <a:p>
            <a:pPr>
              <a:buNone/>
            </a:pPr>
            <a:endParaRPr lang="en-US" dirty="0" smtClean="0">
              <a:solidFill>
                <a:schemeClr val="accent2">
                  <a:lumMod val="75000"/>
                </a:schemeClr>
              </a:solidFill>
            </a:endParaRP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r>
              <a:rPr lang="en-IN" dirty="0" smtClean="0"/>
              <a:t>For the first output, the method </a:t>
            </a:r>
            <a:r>
              <a:rPr lang="en-IN" dirty="0" err="1" smtClean="0"/>
              <a:t>poly_example</a:t>
            </a:r>
            <a:r>
              <a:rPr lang="en-IN" dirty="0" smtClean="0"/>
              <a:t>() defined in class B overrides the definition that was inherited from class A and vice-versa for the second output. </a:t>
            </a:r>
          </a:p>
          <a:p>
            <a:r>
              <a:rPr lang="en-IN" dirty="0" smtClean="0"/>
              <a:t>This enables to add or extend the functionality of any pre-existing package without re-writing the entire definition of the whole class again and again.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r>
              <a:rPr lang="en-IN" dirty="0" smtClean="0"/>
              <a:t>A class comprises of the data members and data functions </a:t>
            </a:r>
          </a:p>
          <a:p>
            <a:r>
              <a:rPr lang="en-IN" dirty="0" smtClean="0"/>
              <a:t>It is a pre-defined data type made as per the user’s requirements.</a:t>
            </a:r>
          </a:p>
          <a:p>
            <a:r>
              <a:rPr lang="en-IN" dirty="0" smtClean="0"/>
              <a:t>It can be accessed and used by creating an instance of that class.</a:t>
            </a:r>
          </a:p>
          <a:p>
            <a:r>
              <a:rPr lang="en-IN" dirty="0" smtClean="0"/>
              <a:t>Data members are the data variables and member functions are the functions used to manipulate these variables.</a:t>
            </a:r>
          </a:p>
          <a:p>
            <a:r>
              <a:rPr lang="en-IN" dirty="0" smtClean="0"/>
              <a:t>These data members and member functions define the properties and behaviour of the objects in a Class.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r>
              <a:rPr lang="en-US" dirty="0" smtClean="0"/>
              <a:t>inheritance</a:t>
            </a:r>
            <a:endParaRPr lang="en-US" dirty="0"/>
          </a:p>
        </p:txBody>
      </p:sp>
      <p:sp>
        <p:nvSpPr>
          <p:cNvPr id="3" name="Content Placeholder 2"/>
          <p:cNvSpPr>
            <a:spLocks noGrp="1"/>
          </p:cNvSpPr>
          <p:nvPr>
            <p:ph sz="quarter" idx="1"/>
          </p:nvPr>
        </p:nvSpPr>
        <p:spPr/>
        <p:txBody>
          <a:bodyPr/>
          <a:lstStyle/>
          <a:p>
            <a:r>
              <a:rPr lang="en-IN" dirty="0" smtClean="0"/>
              <a:t>Inheritance is the ability of any class to extract and use features of other classes. </a:t>
            </a:r>
            <a:endParaRPr lang="en-IN" dirty="0" smtClean="0"/>
          </a:p>
          <a:p>
            <a:r>
              <a:rPr lang="en-IN" dirty="0" smtClean="0"/>
              <a:t>It </a:t>
            </a:r>
            <a:r>
              <a:rPr lang="en-IN" dirty="0" smtClean="0"/>
              <a:t>is the process by which new classes called the </a:t>
            </a:r>
            <a:r>
              <a:rPr lang="en-IN" i="1" dirty="0" smtClean="0"/>
              <a:t>derived classes</a:t>
            </a:r>
            <a:r>
              <a:rPr lang="en-IN" dirty="0" smtClean="0"/>
              <a:t> are created from existing classes called </a:t>
            </a:r>
            <a:r>
              <a:rPr lang="en-IN" i="1" dirty="0" smtClean="0"/>
              <a:t>Base classes</a:t>
            </a:r>
            <a:r>
              <a:rPr lang="en-IN" dirty="0" smtClean="0"/>
              <a:t>. </a:t>
            </a:r>
            <a:endParaRPr lang="en-IN" dirty="0" smtClean="0"/>
          </a:p>
          <a:p>
            <a:r>
              <a:rPr lang="en-IN" dirty="0" smtClean="0"/>
              <a:t>The basic concept here is that the programmer is able to use the features of one class into another without declaring or defining the same </a:t>
            </a:r>
            <a:r>
              <a:rPr lang="en-IN" dirty="0" smtClean="0"/>
              <a:t>thing</a:t>
            </a:r>
          </a:p>
          <a:p>
            <a:r>
              <a:rPr lang="en-IN" dirty="0" smtClean="0"/>
              <a:t>There are two types of classes derived/sub class and base/super class.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a:buNone/>
            </a:pPr>
            <a:r>
              <a:rPr lang="en-IN" b="1" dirty="0" smtClean="0"/>
              <a:t>	</a:t>
            </a:r>
          </a:p>
          <a:p>
            <a:pPr>
              <a:buNone/>
            </a:pPr>
            <a:r>
              <a:rPr lang="en-IN" b="1" dirty="0" smtClean="0"/>
              <a:t>	</a:t>
            </a:r>
            <a:r>
              <a:rPr lang="en-IN" b="1" dirty="0" smtClean="0"/>
              <a:t>Base/Super </a:t>
            </a:r>
            <a:r>
              <a:rPr lang="en-IN" b="1" dirty="0" smtClean="0"/>
              <a:t>Class:</a:t>
            </a:r>
            <a:r>
              <a:rPr lang="en-IN" dirty="0" smtClean="0"/>
              <a:t> </a:t>
            </a:r>
            <a:endParaRPr lang="en-IN" dirty="0" smtClean="0"/>
          </a:p>
          <a:p>
            <a:r>
              <a:rPr lang="en-IN" dirty="0" smtClean="0"/>
              <a:t>The </a:t>
            </a:r>
            <a:r>
              <a:rPr lang="en-IN" dirty="0" smtClean="0"/>
              <a:t>class whose properties are inherited by sub class is called Base Class or Super </a:t>
            </a:r>
            <a:r>
              <a:rPr lang="en-IN" dirty="0" smtClean="0"/>
              <a:t>class.</a:t>
            </a:r>
          </a:p>
          <a:p>
            <a:r>
              <a:rPr lang="en-IN" dirty="0" smtClean="0"/>
              <a:t>There can be multiple derived classes from a single base class, such type of inheritance is called </a:t>
            </a:r>
            <a:r>
              <a:rPr lang="en-IN" b="1" dirty="0" smtClean="0"/>
              <a:t>Hierarchical Inheritance</a:t>
            </a:r>
            <a:r>
              <a:rPr lang="en-IN" dirty="0" smtClean="0"/>
              <a:t>.</a:t>
            </a:r>
          </a:p>
          <a:p>
            <a:r>
              <a:rPr lang="en-IN" dirty="0" smtClean="0"/>
              <a:t>These derived classes share a single Parent class or Base class. </a:t>
            </a:r>
            <a:endParaRPr lang="en-IN" dirty="0" smtClean="0"/>
          </a:p>
          <a:p>
            <a:r>
              <a:rPr lang="en-IN" dirty="0" smtClean="0"/>
              <a:t> If a derived class shares multiple Parent classes and inherit its features from multiple parent classes then such kind of inheritance is called </a:t>
            </a:r>
            <a:r>
              <a:rPr lang="en-IN" b="1" dirty="0" smtClean="0"/>
              <a:t>Multiple Inheritance</a:t>
            </a:r>
            <a:r>
              <a:rPr lang="en-IN" dirty="0" smtClean="0"/>
              <a:t>.</a:t>
            </a:r>
            <a:endParaRPr lang="en-IN"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r>
              <a:rPr lang="en-US" dirty="0" smtClean="0"/>
              <a:t>Hierarchical Inheritance</a:t>
            </a:r>
          </a:p>
          <a:p>
            <a:pPr>
              <a:buNone/>
            </a:pPr>
            <a:r>
              <a:rPr lang="en-US" dirty="0" smtClean="0"/>
              <a:t>	</a:t>
            </a:r>
            <a:endParaRPr lang="en-US" dirty="0" smtClean="0"/>
          </a:p>
          <a:p>
            <a:endParaRPr lang="en-US" dirty="0"/>
          </a:p>
        </p:txBody>
      </p:sp>
      <p:pic>
        <p:nvPicPr>
          <p:cNvPr id="4" name="Picture 3" descr="Inheritance-3.jpg"/>
          <p:cNvPicPr>
            <a:picLocks noChangeAspect="1"/>
          </p:cNvPicPr>
          <p:nvPr/>
        </p:nvPicPr>
        <p:blipFill>
          <a:blip r:embed="rId2" cstate="print"/>
          <a:stretch>
            <a:fillRect/>
          </a:stretch>
        </p:blipFill>
        <p:spPr>
          <a:xfrm>
            <a:off x="1066800" y="1995487"/>
            <a:ext cx="6477000" cy="356711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533400"/>
          </a:xfrm>
        </p:spPr>
        <p:txBody>
          <a:bodyPr>
            <a:normAutofit fontScale="90000"/>
          </a:bodyPr>
          <a:lstStyle/>
          <a:p>
            <a:r>
              <a:rPr lang="en-US" dirty="0" smtClean="0"/>
              <a:t>Example </a:t>
            </a:r>
            <a:endParaRPr lang="en-US" dirty="0"/>
          </a:p>
        </p:txBody>
      </p:sp>
      <p:pic>
        <p:nvPicPr>
          <p:cNvPr id="4" name="Content Placeholder 3" descr="Inheritance-hierarchical.jpg"/>
          <p:cNvPicPr>
            <a:picLocks noGrp="1" noChangeAspect="1"/>
          </p:cNvPicPr>
          <p:nvPr>
            <p:ph sz="quarter" idx="1"/>
          </p:nvPr>
        </p:nvPicPr>
        <p:blipFill>
          <a:blip r:embed="rId2" cstate="print"/>
          <a:stretch>
            <a:fillRect/>
          </a:stretch>
        </p:blipFill>
        <p:spPr>
          <a:xfrm>
            <a:off x="533400" y="1143000"/>
            <a:ext cx="5772150" cy="2286000"/>
          </a:xfrm>
        </p:spPr>
      </p:pic>
      <p:sp>
        <p:nvSpPr>
          <p:cNvPr id="5" name="TextBox 4"/>
          <p:cNvSpPr txBox="1"/>
          <p:nvPr/>
        </p:nvSpPr>
        <p:spPr>
          <a:xfrm>
            <a:off x="609600" y="762000"/>
            <a:ext cx="4572000" cy="369332"/>
          </a:xfrm>
          <a:prstGeom prst="rect">
            <a:avLst/>
          </a:prstGeom>
          <a:noFill/>
        </p:spPr>
        <p:txBody>
          <a:bodyPr wrap="square" rtlCol="0">
            <a:spAutoFit/>
          </a:bodyPr>
          <a:lstStyle/>
          <a:p>
            <a:r>
              <a:rPr lang="en-US" dirty="0" smtClean="0"/>
              <a:t>Without using Inheritance</a:t>
            </a:r>
            <a:endParaRPr lang="en-US" dirty="0"/>
          </a:p>
        </p:txBody>
      </p:sp>
      <p:sp>
        <p:nvSpPr>
          <p:cNvPr id="6" name="TextBox 5"/>
          <p:cNvSpPr txBox="1"/>
          <p:nvPr/>
        </p:nvSpPr>
        <p:spPr>
          <a:xfrm>
            <a:off x="609600" y="3505200"/>
            <a:ext cx="4572000" cy="369332"/>
          </a:xfrm>
          <a:prstGeom prst="rect">
            <a:avLst/>
          </a:prstGeom>
          <a:noFill/>
        </p:spPr>
        <p:txBody>
          <a:bodyPr wrap="square" rtlCol="0">
            <a:spAutoFit/>
          </a:bodyPr>
          <a:lstStyle/>
          <a:p>
            <a:r>
              <a:rPr lang="en-US" dirty="0" smtClean="0"/>
              <a:t>With Hierarchical Inheritance</a:t>
            </a:r>
            <a:endParaRPr lang="en-US" dirty="0"/>
          </a:p>
        </p:txBody>
      </p:sp>
      <p:pic>
        <p:nvPicPr>
          <p:cNvPr id="7" name="Picture 6" descr="Inheritance-2.jpg"/>
          <p:cNvPicPr>
            <a:picLocks noChangeAspect="1"/>
          </p:cNvPicPr>
          <p:nvPr/>
        </p:nvPicPr>
        <p:blipFill>
          <a:blip r:embed="rId3" cstate="print"/>
          <a:stretch>
            <a:fillRect/>
          </a:stretch>
        </p:blipFill>
        <p:spPr>
          <a:xfrm>
            <a:off x="457200" y="3962400"/>
            <a:ext cx="6067425" cy="2743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55638"/>
          </a:xfrm>
        </p:spPr>
        <p:txBody>
          <a:bodyPr/>
          <a:lstStyle/>
          <a:p>
            <a:r>
              <a:rPr lang="en-US" dirty="0" smtClean="0"/>
              <a:t>Multilevel inheritance</a:t>
            </a:r>
            <a:endParaRPr lang="en-US" dirty="0"/>
          </a:p>
        </p:txBody>
      </p:sp>
      <p:sp>
        <p:nvSpPr>
          <p:cNvPr id="3" name="Content Placeholder 2"/>
          <p:cNvSpPr>
            <a:spLocks noGrp="1"/>
          </p:cNvSpPr>
          <p:nvPr>
            <p:ph sz="quarter" idx="1"/>
          </p:nvPr>
        </p:nvSpPr>
        <p:spPr>
          <a:xfrm>
            <a:off x="457200" y="1219200"/>
            <a:ext cx="7467600" cy="5254752"/>
          </a:xfrm>
        </p:spPr>
        <p:txBody>
          <a:bodyPr/>
          <a:lstStyle/>
          <a:p>
            <a:r>
              <a:rPr lang="en-IN" dirty="0" smtClean="0"/>
              <a:t>Multilevel </a:t>
            </a:r>
            <a:r>
              <a:rPr lang="en-IN" dirty="0" smtClean="0"/>
              <a:t>inheritance is one in which there is a chain of the base class and derived classes. </a:t>
            </a:r>
            <a:endParaRPr lang="en-IN" dirty="0" smtClean="0"/>
          </a:p>
          <a:p>
            <a:r>
              <a:rPr lang="en-IN" dirty="0" smtClean="0"/>
              <a:t>In </a:t>
            </a:r>
            <a:r>
              <a:rPr lang="en-IN" dirty="0" smtClean="0"/>
              <a:t>Multilevel Inheritance, a derived class will be inheriting a base class and as well as the derived class also act as the </a:t>
            </a:r>
            <a:r>
              <a:rPr lang="en-IN" dirty="0" smtClean="0"/>
              <a:t>base </a:t>
            </a:r>
            <a:r>
              <a:rPr lang="en-IN" dirty="0" smtClean="0"/>
              <a:t>class to other class. </a:t>
            </a:r>
            <a:endParaRPr lang="en-US" dirty="0"/>
          </a:p>
        </p:txBody>
      </p:sp>
      <p:pic>
        <p:nvPicPr>
          <p:cNvPr id="4" name="Picture 3" descr="Inheritance-4.jpg"/>
          <p:cNvPicPr>
            <a:picLocks noChangeAspect="1"/>
          </p:cNvPicPr>
          <p:nvPr/>
        </p:nvPicPr>
        <p:blipFill>
          <a:blip r:embed="rId2" cstate="print"/>
          <a:stretch>
            <a:fillRect/>
          </a:stretch>
        </p:blipFill>
        <p:spPr>
          <a:xfrm>
            <a:off x="1981200" y="3352800"/>
            <a:ext cx="4962525" cy="32766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inheritance</a:t>
            </a:r>
            <a:endParaRPr lang="en-US" dirty="0"/>
          </a:p>
        </p:txBody>
      </p:sp>
      <p:sp>
        <p:nvSpPr>
          <p:cNvPr id="3" name="Content Placeholder 2"/>
          <p:cNvSpPr>
            <a:spLocks noGrp="1"/>
          </p:cNvSpPr>
          <p:nvPr>
            <p:ph sz="quarter" idx="1"/>
          </p:nvPr>
        </p:nvSpPr>
        <p:spPr/>
        <p:txBody>
          <a:bodyPr>
            <a:normAutofit/>
          </a:bodyPr>
          <a:lstStyle/>
          <a:p>
            <a:r>
              <a:rPr lang="en-IN" dirty="0" smtClean="0"/>
              <a:t>Inheritance in Perl can be implemented with the use of </a:t>
            </a:r>
            <a:r>
              <a:rPr lang="en-IN" dirty="0" smtClean="0">
                <a:hlinkClick r:id="rId2"/>
              </a:rPr>
              <a:t>packages</a:t>
            </a:r>
            <a:r>
              <a:rPr lang="en-IN" dirty="0" smtClean="0"/>
              <a:t>. </a:t>
            </a:r>
            <a:endParaRPr lang="en-IN" dirty="0" smtClean="0"/>
          </a:p>
          <a:p>
            <a:r>
              <a:rPr lang="en-IN" dirty="0" smtClean="0"/>
              <a:t>Packages </a:t>
            </a:r>
            <a:r>
              <a:rPr lang="en-IN" dirty="0" smtClean="0"/>
              <a:t>are used to create a parent class which can be used in the derived classes to inherit the functionalities</a:t>
            </a:r>
            <a:r>
              <a:rPr lang="en-IN" dirty="0" smtClean="0"/>
              <a:t>.</a:t>
            </a:r>
          </a:p>
          <a:p>
            <a:r>
              <a:rPr lang="en-IN" dirty="0" smtClean="0"/>
              <a:t>A Perl module must end with a true value or else it is considered not to have loaded. By convention this value is usually 1 though it can be any true value. A module can end with false to indicate failure but this is rarely used and it would instead die() (exit with an error).</a:t>
            </a:r>
            <a:endParaRPr lang="en-IN" dirty="0" smtClean="0"/>
          </a:p>
          <a:p>
            <a:pPr>
              <a:buNone/>
            </a:pPr>
            <a:endParaRPr lang="en-IN"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019800"/>
          </a:xfrm>
        </p:spPr>
        <p:txBody>
          <a:bodyPr>
            <a:normAutofit fontScale="55000" lnSpcReduction="20000"/>
          </a:bodyPr>
          <a:lstStyle/>
          <a:p>
            <a:pPr fontAlgn="base">
              <a:buNone/>
            </a:pPr>
            <a:r>
              <a:rPr lang="en-IN" dirty="0" smtClean="0">
                <a:solidFill>
                  <a:schemeClr val="accent2">
                    <a:lumMod val="75000"/>
                  </a:schemeClr>
                </a:solidFill>
              </a:rPr>
              <a:t>use strict; </a:t>
            </a:r>
          </a:p>
          <a:p>
            <a:pPr fontAlgn="base">
              <a:buNone/>
            </a:pPr>
            <a:r>
              <a:rPr lang="en-IN" dirty="0" smtClean="0">
                <a:solidFill>
                  <a:schemeClr val="accent2">
                    <a:lumMod val="75000"/>
                  </a:schemeClr>
                </a:solidFill>
              </a:rPr>
              <a:t>use warnings; </a:t>
            </a:r>
          </a:p>
          <a:p>
            <a:pPr fontAlgn="base">
              <a:buNone/>
            </a:pPr>
            <a:r>
              <a:rPr lang="en-IN" dirty="0" smtClean="0">
                <a:solidFill>
                  <a:schemeClr val="accent2">
                    <a:lumMod val="75000"/>
                  </a:schemeClr>
                </a:solidFill>
              </a:rPr>
              <a:t>  </a:t>
            </a:r>
          </a:p>
          <a:p>
            <a:pPr fontAlgn="base">
              <a:buNone/>
            </a:pPr>
            <a:r>
              <a:rPr lang="en-IN" dirty="0" smtClean="0">
                <a:solidFill>
                  <a:schemeClr val="accent2">
                    <a:lumMod val="75000"/>
                  </a:schemeClr>
                </a:solidFill>
              </a:rPr>
              <a:t># Creating parent class </a:t>
            </a:r>
          </a:p>
          <a:p>
            <a:pPr fontAlgn="base">
              <a:buNone/>
            </a:pPr>
            <a:r>
              <a:rPr lang="en-IN" dirty="0" smtClean="0">
                <a:solidFill>
                  <a:schemeClr val="accent2">
                    <a:lumMod val="75000"/>
                  </a:schemeClr>
                </a:solidFill>
              </a:rPr>
              <a:t>package Employee; </a:t>
            </a:r>
          </a:p>
          <a:p>
            <a:pPr fontAlgn="base">
              <a:buNone/>
            </a:pPr>
            <a:r>
              <a:rPr lang="en-IN" dirty="0" smtClean="0">
                <a:solidFill>
                  <a:schemeClr val="accent2">
                    <a:lumMod val="75000"/>
                  </a:schemeClr>
                </a:solidFill>
              </a:rPr>
              <a:t>  </a:t>
            </a:r>
          </a:p>
          <a:p>
            <a:pPr fontAlgn="base">
              <a:buNone/>
            </a:pPr>
            <a:r>
              <a:rPr lang="en-IN" dirty="0" smtClean="0">
                <a:solidFill>
                  <a:schemeClr val="accent2">
                    <a:lumMod val="75000"/>
                  </a:schemeClr>
                </a:solidFill>
              </a:rPr>
              <a:t># Creating constructor </a:t>
            </a:r>
          </a:p>
          <a:p>
            <a:pPr fontAlgn="base">
              <a:buNone/>
            </a:pPr>
            <a:r>
              <a:rPr lang="en-IN" dirty="0" smtClean="0">
                <a:solidFill>
                  <a:schemeClr val="accent2">
                    <a:lumMod val="75000"/>
                  </a:schemeClr>
                </a:solidFill>
              </a:rPr>
              <a:t>sub new </a:t>
            </a:r>
          </a:p>
          <a:p>
            <a:pPr fontAlgn="base">
              <a:buNone/>
            </a:pPr>
            <a:r>
              <a:rPr lang="en-IN" dirty="0" smtClean="0">
                <a:solidFill>
                  <a:schemeClr val="accent2">
                    <a:lumMod val="75000"/>
                  </a:schemeClr>
                </a:solidFill>
              </a:rPr>
              <a:t>{ </a:t>
            </a:r>
          </a:p>
          <a:p>
            <a:pPr fontAlgn="base">
              <a:buNone/>
            </a:pPr>
            <a:r>
              <a:rPr lang="en-IN" dirty="0" smtClean="0">
                <a:solidFill>
                  <a:schemeClr val="accent2">
                    <a:lumMod val="75000"/>
                  </a:schemeClr>
                </a:solidFill>
              </a:rPr>
              <a:t>    # shift will take package name 'employee'  </a:t>
            </a:r>
          </a:p>
          <a:p>
            <a:pPr fontAlgn="base">
              <a:buNone/>
            </a:pPr>
            <a:r>
              <a:rPr lang="en-IN" dirty="0" smtClean="0">
                <a:solidFill>
                  <a:schemeClr val="accent2">
                    <a:lumMod val="75000"/>
                  </a:schemeClr>
                </a:solidFill>
              </a:rPr>
              <a:t>    # and assign it to variable 'class' </a:t>
            </a:r>
          </a:p>
          <a:p>
            <a:pPr fontAlgn="base">
              <a:buNone/>
            </a:pPr>
            <a:r>
              <a:rPr lang="en-IN" dirty="0" smtClean="0">
                <a:solidFill>
                  <a:schemeClr val="accent2">
                    <a:lumMod val="75000"/>
                  </a:schemeClr>
                </a:solidFill>
              </a:rPr>
              <a:t>    my $class = shift; </a:t>
            </a:r>
          </a:p>
          <a:p>
            <a:pPr fontAlgn="base">
              <a:buNone/>
            </a:pPr>
            <a:r>
              <a:rPr lang="en-IN" dirty="0" smtClean="0">
                <a:solidFill>
                  <a:schemeClr val="accent2">
                    <a:lumMod val="75000"/>
                  </a:schemeClr>
                </a:solidFill>
              </a:rPr>
              <a:t>      </a:t>
            </a:r>
          </a:p>
          <a:p>
            <a:pPr fontAlgn="base">
              <a:buNone/>
            </a:pPr>
            <a:r>
              <a:rPr lang="en-IN" dirty="0" smtClean="0">
                <a:solidFill>
                  <a:schemeClr val="accent2">
                    <a:lumMod val="75000"/>
                  </a:schemeClr>
                </a:solidFill>
              </a:rPr>
              <a:t>    my $self = { </a:t>
            </a:r>
          </a:p>
          <a:p>
            <a:pPr fontAlgn="base">
              <a:buNone/>
            </a:pPr>
            <a:r>
              <a:rPr lang="en-IN" dirty="0" smtClean="0">
                <a:solidFill>
                  <a:schemeClr val="accent2">
                    <a:lumMod val="75000"/>
                  </a:schemeClr>
                </a:solidFill>
              </a:rPr>
              <a:t>                'name' =&gt; shift, </a:t>
            </a:r>
          </a:p>
          <a:p>
            <a:pPr fontAlgn="base">
              <a:buNone/>
            </a:pPr>
            <a:r>
              <a:rPr lang="en-IN" dirty="0" smtClean="0">
                <a:solidFill>
                  <a:schemeClr val="accent2">
                    <a:lumMod val="75000"/>
                  </a:schemeClr>
                </a:solidFill>
              </a:rPr>
              <a:t>                '</a:t>
            </a:r>
            <a:r>
              <a:rPr lang="en-IN" dirty="0" err="1" smtClean="0">
                <a:solidFill>
                  <a:schemeClr val="accent2">
                    <a:lumMod val="75000"/>
                  </a:schemeClr>
                </a:solidFill>
              </a:rPr>
              <a:t>employee_id</a:t>
            </a:r>
            <a:r>
              <a:rPr lang="en-IN" dirty="0" smtClean="0">
                <a:solidFill>
                  <a:schemeClr val="accent2">
                    <a:lumMod val="75000"/>
                  </a:schemeClr>
                </a:solidFill>
              </a:rPr>
              <a:t>' =&gt; shift</a:t>
            </a:r>
          </a:p>
          <a:p>
            <a:pPr fontAlgn="base">
              <a:buNone/>
            </a:pPr>
            <a:r>
              <a:rPr lang="en-IN" dirty="0" smtClean="0">
                <a:solidFill>
                  <a:schemeClr val="accent2">
                    <a:lumMod val="75000"/>
                  </a:schemeClr>
                </a:solidFill>
              </a:rPr>
              <a:t>               </a:t>
            </a:r>
            <a:r>
              <a:rPr lang="en-IN" dirty="0" smtClean="0">
                <a:solidFill>
                  <a:schemeClr val="accent2">
                    <a:lumMod val="75000"/>
                  </a:schemeClr>
                </a:solidFill>
              </a:rPr>
              <a:t>};</a:t>
            </a:r>
          </a:p>
          <a:p>
            <a:pPr fontAlgn="base">
              <a:buNone/>
            </a:pPr>
            <a:r>
              <a:rPr lang="en-IN" dirty="0" smtClean="0"/>
              <a:t>  </a:t>
            </a:r>
          </a:p>
          <a:p>
            <a:pPr fontAlgn="base">
              <a:buNone/>
            </a:pPr>
            <a:r>
              <a:rPr lang="en-IN" dirty="0" smtClean="0"/>
              <a:t>   </a:t>
            </a:r>
            <a:r>
              <a:rPr lang="en-IN" dirty="0" smtClean="0">
                <a:solidFill>
                  <a:schemeClr val="accent2">
                    <a:lumMod val="75000"/>
                  </a:schemeClr>
                </a:solidFill>
              </a:rPr>
              <a:t> # Bless function to bind object to class </a:t>
            </a:r>
          </a:p>
          <a:p>
            <a:pPr fontAlgn="base">
              <a:buNone/>
            </a:pPr>
            <a:r>
              <a:rPr lang="en-IN" dirty="0" smtClean="0">
                <a:solidFill>
                  <a:schemeClr val="accent2">
                    <a:lumMod val="75000"/>
                  </a:schemeClr>
                </a:solidFill>
              </a:rPr>
              <a:t>    bless $self, $class; </a:t>
            </a:r>
          </a:p>
          <a:p>
            <a:pPr fontAlgn="base">
              <a:buNone/>
            </a:pPr>
            <a:r>
              <a:rPr lang="en-IN" dirty="0" smtClean="0">
                <a:solidFill>
                  <a:schemeClr val="accent2">
                    <a:lumMod val="75000"/>
                  </a:schemeClr>
                </a:solidFill>
              </a:rPr>
              <a:t>      </a:t>
            </a:r>
          </a:p>
          <a:p>
            <a:pPr fontAlgn="base">
              <a:buNone/>
            </a:pPr>
            <a:r>
              <a:rPr lang="en-IN" dirty="0" smtClean="0">
                <a:solidFill>
                  <a:schemeClr val="accent2">
                    <a:lumMod val="75000"/>
                  </a:schemeClr>
                </a:solidFill>
              </a:rPr>
              <a:t>    # returning object from constructor </a:t>
            </a:r>
          </a:p>
          <a:p>
            <a:pPr fontAlgn="base">
              <a:buNone/>
            </a:pPr>
            <a:r>
              <a:rPr lang="en-IN" dirty="0" smtClean="0">
                <a:solidFill>
                  <a:schemeClr val="accent2">
                    <a:lumMod val="75000"/>
                  </a:schemeClr>
                </a:solidFill>
              </a:rPr>
              <a:t>    return $self; </a:t>
            </a:r>
          </a:p>
          <a:p>
            <a:pPr fontAlgn="base">
              <a:buNone/>
            </a:pPr>
            <a:r>
              <a:rPr lang="en-IN" dirty="0" smtClean="0">
                <a:solidFill>
                  <a:schemeClr val="accent2">
                    <a:lumMod val="75000"/>
                  </a:schemeClr>
                </a:solidFill>
              </a:rPr>
              <a:t>} </a:t>
            </a:r>
          </a:p>
          <a:p>
            <a:pPr fontAlgn="base">
              <a:buNone/>
            </a:pPr>
            <a:r>
              <a:rPr lang="en-IN" dirty="0" smtClean="0">
                <a:solidFill>
                  <a:schemeClr val="accent2">
                    <a:lumMod val="75000"/>
                  </a:schemeClr>
                </a:solidFill>
              </a:rPr>
              <a:t>1</a:t>
            </a:r>
            <a:r>
              <a:rPr lang="en-IN" dirty="0" smtClean="0">
                <a:solidFill>
                  <a:schemeClr val="accent2">
                    <a:lumMod val="75000"/>
                  </a:schemeClr>
                </a:solidFill>
              </a:rPr>
              <a:t>; </a:t>
            </a:r>
            <a:endParaRPr lang="en-US" dirty="0">
              <a:solidFill>
                <a:schemeClr val="accent2">
                  <a:lumMod val="7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001000" cy="5940552"/>
          </a:xfrm>
        </p:spPr>
        <p:txBody>
          <a:bodyPr>
            <a:normAutofit fontScale="92500" lnSpcReduction="10000"/>
          </a:bodyPr>
          <a:lstStyle/>
          <a:p>
            <a:r>
              <a:rPr lang="en-IN" dirty="0" smtClean="0"/>
              <a:t>The </a:t>
            </a:r>
            <a:r>
              <a:rPr lang="en-IN" dirty="0" smtClean="0"/>
              <a:t>code is the definition of the base class. </a:t>
            </a:r>
            <a:endParaRPr lang="en-IN" dirty="0" smtClean="0"/>
          </a:p>
          <a:p>
            <a:r>
              <a:rPr lang="en-IN" dirty="0" smtClean="0"/>
              <a:t>This </a:t>
            </a:r>
            <a:r>
              <a:rPr lang="en-IN" dirty="0" smtClean="0"/>
              <a:t>code for parent class needs to be saved as *.pm, here we will save it as </a:t>
            </a:r>
            <a:r>
              <a:rPr lang="en-IN" b="1" dirty="0" smtClean="0"/>
              <a:t>employee.pm</a:t>
            </a:r>
            <a:r>
              <a:rPr lang="en-IN" dirty="0" smtClean="0"/>
              <a:t>. </a:t>
            </a:r>
            <a:endParaRPr lang="en-IN" dirty="0" smtClean="0"/>
          </a:p>
          <a:p>
            <a:r>
              <a:rPr lang="en-IN" dirty="0" smtClean="0"/>
              <a:t>Following is the derived class </a:t>
            </a:r>
            <a:r>
              <a:rPr lang="en-US" dirty="0" smtClean="0"/>
              <a:t>saved as</a:t>
            </a:r>
            <a:r>
              <a:rPr lang="en-US" dirty="0" smtClean="0"/>
              <a:t> </a:t>
            </a:r>
            <a:r>
              <a:rPr lang="en-US" b="1" dirty="0" smtClean="0"/>
              <a:t>Department.pm</a:t>
            </a:r>
            <a:r>
              <a:rPr lang="en-US" dirty="0" smtClean="0"/>
              <a:t>.</a:t>
            </a:r>
            <a:endParaRPr lang="en-IN" dirty="0" smtClean="0"/>
          </a:p>
          <a:p>
            <a:pPr>
              <a:buNone/>
            </a:pPr>
            <a:r>
              <a:rPr lang="en-IN" dirty="0" smtClean="0"/>
              <a:t>	</a:t>
            </a:r>
            <a:endParaRPr lang="en-IN" dirty="0" smtClean="0"/>
          </a:p>
          <a:p>
            <a:pPr>
              <a:buNone/>
            </a:pPr>
            <a:r>
              <a:rPr lang="en-IN" dirty="0" smtClean="0">
                <a:solidFill>
                  <a:schemeClr val="accent2">
                    <a:lumMod val="75000"/>
                  </a:schemeClr>
                </a:solidFill>
              </a:rPr>
              <a:t># </a:t>
            </a:r>
            <a:r>
              <a:rPr lang="en-IN" dirty="0" smtClean="0">
                <a:solidFill>
                  <a:schemeClr val="accent2">
                    <a:lumMod val="75000"/>
                  </a:schemeClr>
                </a:solidFill>
              </a:rPr>
              <a:t>Creating </a:t>
            </a:r>
            <a:r>
              <a:rPr lang="en-IN" dirty="0" smtClean="0">
                <a:solidFill>
                  <a:schemeClr val="accent2">
                    <a:lumMod val="75000"/>
                  </a:schemeClr>
                </a:solidFill>
              </a:rPr>
              <a:t>derived </a:t>
            </a:r>
            <a:r>
              <a:rPr lang="en-IN" dirty="0" smtClean="0">
                <a:solidFill>
                  <a:schemeClr val="accent2">
                    <a:lumMod val="75000"/>
                  </a:schemeClr>
                </a:solidFill>
              </a:rPr>
              <a:t>class </a:t>
            </a:r>
          </a:p>
          <a:p>
            <a:pPr>
              <a:buNone/>
            </a:pPr>
            <a:r>
              <a:rPr lang="en-IN" dirty="0" smtClean="0">
                <a:solidFill>
                  <a:schemeClr val="accent2">
                    <a:lumMod val="75000"/>
                  </a:schemeClr>
                </a:solidFill>
              </a:rPr>
              <a:t>package Department;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use strict; </a:t>
            </a:r>
          </a:p>
          <a:p>
            <a:pPr>
              <a:buNone/>
            </a:pPr>
            <a:r>
              <a:rPr lang="en-IN" dirty="0" smtClean="0">
                <a:solidFill>
                  <a:schemeClr val="accent2">
                    <a:lumMod val="75000"/>
                  </a:schemeClr>
                </a:solidFill>
              </a:rPr>
              <a:t>use warnings;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Using class employee as parent </a:t>
            </a:r>
          </a:p>
          <a:p>
            <a:pPr>
              <a:buNone/>
            </a:pPr>
            <a:r>
              <a:rPr lang="en-IN" dirty="0" smtClean="0">
                <a:solidFill>
                  <a:schemeClr val="accent2">
                    <a:lumMod val="75000"/>
                  </a:schemeClr>
                </a:solidFill>
              </a:rPr>
              <a:t>use parent 'employee';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1; </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lnSpcReduction="20000"/>
          </a:bodyPr>
          <a:lstStyle/>
          <a:p>
            <a:r>
              <a:rPr lang="en-US" dirty="0" smtClean="0"/>
              <a:t>Derived file(data.pl)</a:t>
            </a:r>
          </a:p>
          <a:p>
            <a:pPr>
              <a:buNone/>
            </a:pPr>
            <a:r>
              <a:rPr lang="en-IN" dirty="0" smtClean="0">
                <a:solidFill>
                  <a:schemeClr val="accent2">
                    <a:lumMod val="75000"/>
                  </a:schemeClr>
                </a:solidFill>
              </a:rPr>
              <a:t>use </a:t>
            </a:r>
            <a:r>
              <a:rPr lang="en-IN" dirty="0" smtClean="0">
                <a:solidFill>
                  <a:schemeClr val="accent2">
                    <a:lumMod val="75000"/>
                  </a:schemeClr>
                </a:solidFill>
              </a:rPr>
              <a:t>strict; </a:t>
            </a:r>
          </a:p>
          <a:p>
            <a:pPr>
              <a:buNone/>
            </a:pPr>
            <a:r>
              <a:rPr lang="en-IN" dirty="0" smtClean="0">
                <a:solidFill>
                  <a:schemeClr val="accent2">
                    <a:lumMod val="75000"/>
                  </a:schemeClr>
                </a:solidFill>
              </a:rPr>
              <a:t>use warnings;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Using Department class as parent </a:t>
            </a:r>
          </a:p>
          <a:p>
            <a:pPr>
              <a:buNone/>
            </a:pPr>
            <a:r>
              <a:rPr lang="en-IN" dirty="0" smtClean="0">
                <a:solidFill>
                  <a:schemeClr val="accent2">
                    <a:lumMod val="75000"/>
                  </a:schemeClr>
                </a:solidFill>
              </a:rPr>
              <a:t>use Department;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Creating object and assigning values </a:t>
            </a:r>
          </a:p>
          <a:p>
            <a:pPr>
              <a:buNone/>
            </a:pPr>
            <a:r>
              <a:rPr lang="en-IN" dirty="0" smtClean="0">
                <a:solidFill>
                  <a:schemeClr val="accent2">
                    <a:lumMod val="75000"/>
                  </a:schemeClr>
                </a:solidFill>
              </a:rPr>
              <a:t>my $a = Department-&gt;new("Shikhar",18017);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 Printing the required fields </a:t>
            </a:r>
          </a:p>
          <a:p>
            <a:pPr>
              <a:buNone/>
            </a:pPr>
            <a:r>
              <a:rPr lang="en-IN" dirty="0" smtClean="0">
                <a:solidFill>
                  <a:schemeClr val="accent2">
                    <a:lumMod val="75000"/>
                  </a:schemeClr>
                </a:solidFill>
              </a:rPr>
              <a:t>print "$a-&gt;{'name'}\n"; </a:t>
            </a:r>
          </a:p>
          <a:p>
            <a:pPr>
              <a:buNone/>
            </a:pPr>
            <a:r>
              <a:rPr lang="en-IN" dirty="0" smtClean="0">
                <a:solidFill>
                  <a:schemeClr val="accent2">
                    <a:lumMod val="75000"/>
                  </a:schemeClr>
                </a:solidFill>
              </a:rPr>
              <a:t>print "$a-&gt;{'</a:t>
            </a:r>
            <a:r>
              <a:rPr lang="en-IN" dirty="0" err="1" smtClean="0">
                <a:solidFill>
                  <a:schemeClr val="accent2">
                    <a:lumMod val="75000"/>
                  </a:schemeClr>
                </a:solidFill>
              </a:rPr>
              <a:t>employee_id</a:t>
            </a:r>
            <a:r>
              <a:rPr lang="en-IN" dirty="0" smtClean="0">
                <a:solidFill>
                  <a:schemeClr val="accent2">
                    <a:lumMod val="75000"/>
                  </a:schemeClr>
                </a:solidFill>
              </a:rPr>
              <a:t>'}\n"; </a:t>
            </a:r>
            <a:endParaRPr lang="en-IN" dirty="0" smtClean="0">
              <a:solidFill>
                <a:schemeClr val="accent2">
                  <a:lumMod val="75000"/>
                </a:schemeClr>
              </a:solidFill>
            </a:endParaRP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Output: </a:t>
            </a:r>
          </a:p>
          <a:p>
            <a:pPr>
              <a:buNone/>
            </a:pPr>
            <a:r>
              <a:rPr lang="en-IN" dirty="0" err="1" smtClean="0">
                <a:solidFill>
                  <a:schemeClr val="accent2">
                    <a:lumMod val="75000"/>
                  </a:schemeClr>
                </a:solidFill>
              </a:rPr>
              <a:t>Shikhar</a:t>
            </a:r>
            <a:r>
              <a:rPr lang="en-IN" dirty="0" smtClean="0">
                <a:solidFill>
                  <a:schemeClr val="accent2">
                    <a:lumMod val="75000"/>
                  </a:schemeClr>
                </a:solidFill>
              </a:rPr>
              <a:t> </a:t>
            </a:r>
          </a:p>
          <a:p>
            <a:pPr>
              <a:buNone/>
            </a:pPr>
            <a:r>
              <a:rPr lang="en-IN" dirty="0" smtClean="0">
                <a:solidFill>
                  <a:schemeClr val="accent2">
                    <a:lumMod val="75000"/>
                  </a:schemeClr>
                </a:solidFill>
              </a:rPr>
              <a:t>18017</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685800"/>
          </a:xfrm>
        </p:spPr>
        <p:txBody>
          <a:bodyPr>
            <a:normAutofit/>
          </a:bodyPr>
          <a:lstStyle/>
          <a:p>
            <a:r>
              <a:rPr lang="en-US" dirty="0" smtClean="0"/>
              <a:t>Encapsulation</a:t>
            </a:r>
            <a:endParaRPr lang="en-US" dirty="0"/>
          </a:p>
        </p:txBody>
      </p:sp>
      <p:sp>
        <p:nvSpPr>
          <p:cNvPr id="3" name="Content Placeholder 2"/>
          <p:cNvSpPr>
            <a:spLocks noGrp="1"/>
          </p:cNvSpPr>
          <p:nvPr>
            <p:ph sz="quarter" idx="1"/>
          </p:nvPr>
        </p:nvSpPr>
        <p:spPr>
          <a:xfrm>
            <a:off x="457200" y="990600"/>
            <a:ext cx="7467600" cy="5715000"/>
          </a:xfrm>
        </p:spPr>
        <p:txBody>
          <a:bodyPr>
            <a:normAutofit lnSpcReduction="10000"/>
          </a:bodyPr>
          <a:lstStyle/>
          <a:p>
            <a:r>
              <a:rPr lang="en-IN" b="1" dirty="0" smtClean="0"/>
              <a:t>Encapsulation</a:t>
            </a:r>
            <a:r>
              <a:rPr lang="en-IN" dirty="0" smtClean="0"/>
              <a:t> in </a:t>
            </a:r>
            <a:r>
              <a:rPr lang="en-IN" dirty="0" smtClean="0">
                <a:hlinkClick r:id="rId2"/>
              </a:rPr>
              <a:t>Perl</a:t>
            </a:r>
            <a:r>
              <a:rPr lang="en-IN" dirty="0" smtClean="0"/>
              <a:t> is the process of wrapping up of data to protect it from the outside sources which need not have access to that part of the code</a:t>
            </a:r>
            <a:r>
              <a:rPr lang="en-IN" dirty="0" smtClean="0"/>
              <a:t>.</a:t>
            </a:r>
          </a:p>
          <a:p>
            <a:pPr fontAlgn="base"/>
            <a:r>
              <a:rPr lang="en-IN" dirty="0" smtClean="0"/>
              <a:t>As in encapsulation, the data in a class is hidden from other classes, so it is also known as </a:t>
            </a:r>
            <a:r>
              <a:rPr lang="en-IN" b="1" dirty="0" smtClean="0"/>
              <a:t>data-hiding</a:t>
            </a:r>
            <a:r>
              <a:rPr lang="en-IN" dirty="0" smtClean="0"/>
              <a:t>.</a:t>
            </a:r>
          </a:p>
          <a:p>
            <a:pPr fontAlgn="base"/>
            <a:r>
              <a:rPr lang="en-IN" b="1" dirty="0" smtClean="0"/>
              <a:t>Encapsulation can be achieved by:</a:t>
            </a:r>
            <a:r>
              <a:rPr lang="en-IN" dirty="0" smtClean="0"/>
              <a:t> Declaring all the variables in the class as local and fetching methods of the class by importing packages to set and get the values of variables</a:t>
            </a:r>
            <a:r>
              <a:rPr lang="en-IN" dirty="0" smtClean="0"/>
              <a:t>.</a:t>
            </a:r>
          </a:p>
          <a:p>
            <a:pPr fontAlgn="base"/>
            <a:r>
              <a:rPr lang="en-IN" dirty="0" smtClean="0"/>
              <a:t>If </a:t>
            </a:r>
            <a:r>
              <a:rPr lang="en-IN" dirty="0" smtClean="0"/>
              <a:t>there is a need to access the data of the class for any modifications or just to print the data of the class then it can not be done directly. There is a need to create an object of that class and then access the data using the </a:t>
            </a:r>
            <a:r>
              <a:rPr lang="en-IN" dirty="0" err="1" smtClean="0"/>
              <a:t>get_details</a:t>
            </a:r>
            <a:r>
              <a:rPr lang="en-IN" dirty="0" smtClean="0"/>
              <a:t>() method</a:t>
            </a:r>
            <a:r>
              <a:rPr lang="en-IN"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Define a Class</a:t>
            </a:r>
            <a:br>
              <a:rPr lang="en-IN" dirty="0" smtClean="0"/>
            </a:br>
            <a:endParaRPr lang="en-US" dirty="0"/>
          </a:p>
        </p:txBody>
      </p:sp>
      <p:sp>
        <p:nvSpPr>
          <p:cNvPr id="3" name="Content Placeholder 2"/>
          <p:cNvSpPr>
            <a:spLocks noGrp="1"/>
          </p:cNvSpPr>
          <p:nvPr>
            <p:ph sz="quarter" idx="1"/>
          </p:nvPr>
        </p:nvSpPr>
        <p:spPr>
          <a:xfrm>
            <a:off x="457200" y="1143000"/>
            <a:ext cx="7467600" cy="5330952"/>
          </a:xfrm>
        </p:spPr>
        <p:txBody>
          <a:bodyPr/>
          <a:lstStyle/>
          <a:p>
            <a:r>
              <a:rPr lang="en-IN" dirty="0" smtClean="0"/>
              <a:t>In Perl, a Class corresponds to a package.</a:t>
            </a:r>
          </a:p>
          <a:p>
            <a:pPr>
              <a:buNone/>
            </a:pPr>
            <a:endParaRPr lang="en-IN" dirty="0" smtClean="0"/>
          </a:p>
          <a:p>
            <a:r>
              <a:rPr lang="en-IN" dirty="0" smtClean="0"/>
              <a:t>To define a class we first build a Package. </a:t>
            </a:r>
          </a:p>
          <a:p>
            <a:pPr>
              <a:buNone/>
            </a:pPr>
            <a:endParaRPr lang="en-IN" dirty="0" smtClean="0"/>
          </a:p>
          <a:p>
            <a:r>
              <a:rPr lang="en-IN" dirty="0" smtClean="0"/>
              <a:t>A Package is a pre-contained unit of user-defined variables and subroutines, which can be used throughout the program.</a:t>
            </a:r>
          </a:p>
          <a:p>
            <a:pPr>
              <a:buNone/>
            </a:pPr>
            <a:r>
              <a:rPr lang="en-IN" dirty="0" smtClean="0"/>
              <a:t>	ex:</a:t>
            </a:r>
          </a:p>
          <a:p>
            <a:pPr>
              <a:buNone/>
            </a:pPr>
            <a:r>
              <a:rPr lang="en-IN" dirty="0" smtClean="0"/>
              <a:t>	</a:t>
            </a:r>
            <a:r>
              <a:rPr lang="en-US" dirty="0" smtClean="0">
                <a:solidFill>
                  <a:schemeClr val="accent5">
                    <a:lumMod val="75000"/>
                  </a:schemeClr>
                </a:solidFill>
              </a:rPr>
              <a:t>package class_name</a:t>
            </a:r>
            <a:endParaRPr lang="en-US" dirty="0">
              <a:solidFill>
                <a:schemeClr val="accent5">
                  <a:lumMod val="7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fontScale="85000" lnSpcReduction="20000"/>
          </a:bodyPr>
          <a:lstStyle/>
          <a:p>
            <a:pPr>
              <a:buNone/>
            </a:pPr>
            <a:r>
              <a:rPr lang="en-IN" dirty="0" smtClean="0">
                <a:solidFill>
                  <a:schemeClr val="accent2">
                    <a:lumMod val="75000"/>
                  </a:schemeClr>
                </a:solidFill>
              </a:rPr>
              <a:t># Declaration and definition of Base class </a:t>
            </a:r>
          </a:p>
          <a:p>
            <a:pPr>
              <a:buNone/>
            </a:pPr>
            <a:r>
              <a:rPr lang="en-IN" dirty="0" smtClean="0">
                <a:solidFill>
                  <a:schemeClr val="accent2">
                    <a:lumMod val="75000"/>
                  </a:schemeClr>
                </a:solidFill>
              </a:rPr>
              <a:t>use strict; </a:t>
            </a:r>
          </a:p>
          <a:p>
            <a:pPr>
              <a:buNone/>
            </a:pPr>
            <a:r>
              <a:rPr lang="en-IN" dirty="0" smtClean="0">
                <a:solidFill>
                  <a:schemeClr val="accent2">
                    <a:lumMod val="75000"/>
                  </a:schemeClr>
                </a:solidFill>
              </a:rPr>
              <a:t>use warnings; </a:t>
            </a: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package Student; </a:t>
            </a:r>
          </a:p>
          <a:p>
            <a:pPr>
              <a:buNone/>
            </a:pPr>
            <a:r>
              <a:rPr lang="en-IN" dirty="0" smtClean="0">
                <a:solidFill>
                  <a:schemeClr val="accent2">
                    <a:lumMod val="75000"/>
                  </a:schemeClr>
                </a:solidFill>
              </a:rPr>
              <a:t>sub new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shift will take package name 'Student' </a:t>
            </a:r>
          </a:p>
          <a:p>
            <a:pPr>
              <a:buNone/>
            </a:pPr>
            <a:r>
              <a:rPr lang="en-IN" dirty="0" smtClean="0">
                <a:solidFill>
                  <a:schemeClr val="accent2">
                    <a:lumMod val="75000"/>
                  </a:schemeClr>
                </a:solidFill>
              </a:rPr>
              <a:t>	# and assign it to variable 'class' </a:t>
            </a:r>
          </a:p>
          <a:p>
            <a:pPr>
              <a:buNone/>
            </a:pPr>
            <a:r>
              <a:rPr lang="en-IN" dirty="0" smtClean="0">
                <a:solidFill>
                  <a:schemeClr val="accent2">
                    <a:lumMod val="75000"/>
                  </a:schemeClr>
                </a:solidFill>
              </a:rPr>
              <a:t>	my $class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 </a:t>
            </a:r>
          </a:p>
          <a:p>
            <a:pPr>
              <a:buNone/>
            </a:pPr>
            <a:r>
              <a:rPr lang="en-IN" dirty="0" smtClean="0">
                <a:solidFill>
                  <a:schemeClr val="accent2">
                    <a:lumMod val="75000"/>
                  </a:schemeClr>
                </a:solidFill>
              </a:rPr>
              <a:t>				'name'=&gt; shift, </a:t>
            </a:r>
          </a:p>
          <a:p>
            <a:pPr>
              <a:buNone/>
            </a:pPr>
            <a:r>
              <a:rPr lang="en-IN" dirty="0" smtClean="0">
                <a:solidFill>
                  <a:schemeClr val="accent2">
                    <a:lumMod val="75000"/>
                  </a:schemeClr>
                </a:solidFill>
              </a:rPr>
              <a:t>				'age'=&gt; shift, </a:t>
            </a:r>
          </a:p>
          <a:p>
            <a:pPr>
              <a:buNone/>
            </a:pPr>
            <a:r>
              <a:rPr lang="en-IN" dirty="0" smtClean="0">
                <a:solidFill>
                  <a:schemeClr val="accent2">
                    <a:lumMod val="75000"/>
                  </a:schemeClr>
                </a:solidFill>
              </a:rPr>
              <a:t>				'</a:t>
            </a:r>
            <a:r>
              <a:rPr lang="en-IN" dirty="0" err="1" smtClean="0">
                <a:solidFill>
                  <a:schemeClr val="accent2">
                    <a:lumMod val="75000"/>
                  </a:schemeClr>
                </a:solidFill>
              </a:rPr>
              <a:t>roll_no</a:t>
            </a:r>
            <a:r>
              <a:rPr lang="en-IN" dirty="0" smtClean="0">
                <a:solidFill>
                  <a:schemeClr val="accent2">
                    <a:lumMod val="75000"/>
                  </a:schemeClr>
                </a:solidFill>
              </a:rPr>
              <a:t>' =&gt; shift</a:t>
            </a:r>
          </a:p>
          <a:p>
            <a:pPr>
              <a:buNone/>
            </a:pPr>
            <a:r>
              <a:rPr lang="en-IN" dirty="0" smtClean="0">
                <a:solidFill>
                  <a:schemeClr val="accent2">
                    <a:lumMod val="75000"/>
                  </a:schemeClr>
                </a:solidFill>
              </a:rPr>
              <a:t>			};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endParaRPr lang="en-US" dirty="0">
              <a:solidFill>
                <a:schemeClr val="accent2">
                  <a:lumMod val="75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55000" lnSpcReduction="20000"/>
          </a:bodyPr>
          <a:lstStyle/>
          <a:p>
            <a:pPr>
              <a:buNone/>
            </a:pPr>
            <a:r>
              <a:rPr lang="en-IN" dirty="0" smtClean="0">
                <a:solidFill>
                  <a:schemeClr val="accent2">
                    <a:lumMod val="75000"/>
                  </a:schemeClr>
                </a:solidFill>
              </a:rPr>
              <a:t># Bless function to bind object to class </a:t>
            </a:r>
          </a:p>
          <a:p>
            <a:pPr>
              <a:buNone/>
            </a:pPr>
            <a:r>
              <a:rPr lang="en-IN" dirty="0" smtClean="0">
                <a:solidFill>
                  <a:schemeClr val="accent2">
                    <a:lumMod val="75000"/>
                  </a:schemeClr>
                </a:solidFill>
              </a:rPr>
              <a:t>	bless $self, $class;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 returning object from constructor </a:t>
            </a:r>
          </a:p>
          <a:p>
            <a:pPr>
              <a:buNone/>
            </a:pPr>
            <a:r>
              <a:rPr lang="en-IN" dirty="0" smtClean="0">
                <a:solidFill>
                  <a:schemeClr val="accent2">
                    <a:lumMod val="75000"/>
                  </a:schemeClr>
                </a:solidFill>
              </a:rPr>
              <a:t>	return $self;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Method for displaying the details </a:t>
            </a:r>
          </a:p>
          <a:p>
            <a:pPr>
              <a:buNone/>
            </a:pPr>
            <a:r>
              <a:rPr lang="en-IN" dirty="0" smtClean="0">
                <a:solidFill>
                  <a:schemeClr val="accent2">
                    <a:lumMod val="75000"/>
                  </a:schemeClr>
                </a:solidFill>
              </a:rPr>
              <a:t>sub </a:t>
            </a:r>
            <a:r>
              <a:rPr lang="en-IN" dirty="0" err="1" smtClean="0">
                <a:solidFill>
                  <a:schemeClr val="accent2">
                    <a:lumMod val="75000"/>
                  </a:schemeClr>
                </a:solidFill>
              </a:rPr>
              <a:t>get_details</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my $self = shift;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print "Name is: $self-&gt;{'name'}\n"; </a:t>
            </a:r>
          </a:p>
          <a:p>
            <a:pPr>
              <a:buNone/>
            </a:pPr>
            <a:r>
              <a:rPr lang="en-IN" dirty="0" smtClean="0">
                <a:solidFill>
                  <a:schemeClr val="accent2">
                    <a:lumMod val="75000"/>
                  </a:schemeClr>
                </a:solidFill>
              </a:rPr>
              <a:t>	print "Age is: $self-&gt;{'age'}\n"; </a:t>
            </a:r>
          </a:p>
          <a:p>
            <a:pPr>
              <a:buNone/>
            </a:pPr>
            <a:r>
              <a:rPr lang="en-IN" dirty="0" smtClean="0">
                <a:solidFill>
                  <a:schemeClr val="accent2">
                    <a:lumMod val="75000"/>
                  </a:schemeClr>
                </a:solidFill>
              </a:rPr>
              <a:t>	print "</a:t>
            </a:r>
            <a:r>
              <a:rPr lang="en-IN" dirty="0" err="1" smtClean="0">
                <a:solidFill>
                  <a:schemeClr val="accent2">
                    <a:lumMod val="75000"/>
                  </a:schemeClr>
                </a:solidFill>
              </a:rPr>
              <a:t>Roll_no</a:t>
            </a:r>
            <a:r>
              <a:rPr lang="en-IN" dirty="0" smtClean="0">
                <a:solidFill>
                  <a:schemeClr val="accent2">
                    <a:lumMod val="75000"/>
                  </a:schemeClr>
                </a:solidFill>
              </a:rPr>
              <a:t> is: $self-&gt;{'</a:t>
            </a:r>
            <a:r>
              <a:rPr lang="en-IN" dirty="0" err="1" smtClean="0">
                <a:solidFill>
                  <a:schemeClr val="accent2">
                    <a:lumMod val="75000"/>
                  </a:schemeClr>
                </a:solidFill>
              </a:rPr>
              <a:t>roll_no</a:t>
            </a: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a:t>
            </a:r>
          </a:p>
          <a:p>
            <a:pPr>
              <a:buNone/>
            </a:pPr>
            <a:r>
              <a:rPr lang="en-IN" dirty="0" smtClean="0">
                <a:solidFill>
                  <a:schemeClr val="accent2">
                    <a:lumMod val="75000"/>
                  </a:schemeClr>
                </a:solidFill>
              </a:rPr>
              <a:t># Object creation and calling </a:t>
            </a:r>
          </a:p>
          <a:p>
            <a:pPr>
              <a:buNone/>
            </a:pPr>
            <a:r>
              <a:rPr lang="en-IN" dirty="0" smtClean="0">
                <a:solidFill>
                  <a:schemeClr val="accent2">
                    <a:lumMod val="75000"/>
                  </a:schemeClr>
                </a:solidFill>
              </a:rPr>
              <a:t>my $obj1 = Student-&gt;new("</a:t>
            </a:r>
            <a:r>
              <a:rPr lang="en-IN" dirty="0" err="1" smtClean="0">
                <a:solidFill>
                  <a:schemeClr val="accent2">
                    <a:lumMod val="75000"/>
                  </a:schemeClr>
                </a:solidFill>
              </a:rPr>
              <a:t>Rahul</a:t>
            </a:r>
            <a:r>
              <a:rPr lang="en-IN" dirty="0" smtClean="0">
                <a:solidFill>
                  <a:schemeClr val="accent2">
                    <a:lumMod val="75000"/>
                  </a:schemeClr>
                </a:solidFill>
              </a:rPr>
              <a:t>", 25, 12); </a:t>
            </a:r>
          </a:p>
          <a:p>
            <a:pPr>
              <a:buNone/>
            </a:pPr>
            <a:r>
              <a:rPr lang="en-IN" dirty="0" smtClean="0">
                <a:solidFill>
                  <a:schemeClr val="accent2">
                    <a:lumMod val="75000"/>
                  </a:schemeClr>
                </a:solidFill>
              </a:rPr>
              <a:t>$obj1-&gt;</a:t>
            </a:r>
            <a:r>
              <a:rPr lang="en-IN" dirty="0" err="1" smtClean="0">
                <a:solidFill>
                  <a:schemeClr val="accent2">
                    <a:lumMod val="75000"/>
                  </a:schemeClr>
                </a:solidFill>
              </a:rPr>
              <a:t>get_details</a:t>
            </a:r>
            <a:r>
              <a:rPr lang="en-IN" dirty="0" smtClean="0">
                <a:solidFill>
                  <a:schemeClr val="accent2">
                    <a:lumMod val="75000"/>
                  </a:schemeClr>
                </a:solidFill>
              </a:rPr>
              <a:t>(); </a:t>
            </a:r>
            <a:endParaRPr lang="en-IN" dirty="0" smtClean="0">
              <a:solidFill>
                <a:schemeClr val="accent2">
                  <a:lumMod val="75000"/>
                </a:schemeClr>
              </a:solidFill>
            </a:endParaRPr>
          </a:p>
          <a:p>
            <a:pPr>
              <a:buNone/>
            </a:pPr>
            <a:endParaRPr lang="en-IN" dirty="0" smtClean="0">
              <a:solidFill>
                <a:schemeClr val="accent2">
                  <a:lumMod val="75000"/>
                </a:schemeClr>
              </a:solidFill>
            </a:endParaRPr>
          </a:p>
          <a:p>
            <a:pPr>
              <a:buNone/>
            </a:pPr>
            <a:r>
              <a:rPr lang="en-IN" dirty="0" smtClean="0">
                <a:solidFill>
                  <a:schemeClr val="accent2">
                    <a:lumMod val="75000"/>
                  </a:schemeClr>
                </a:solidFill>
              </a:rPr>
              <a:t>Output:</a:t>
            </a:r>
          </a:p>
          <a:p>
            <a:pPr>
              <a:buNone/>
            </a:pPr>
            <a:r>
              <a:rPr lang="en-IN" dirty="0" smtClean="0">
                <a:solidFill>
                  <a:schemeClr val="accent2">
                    <a:lumMod val="75000"/>
                  </a:schemeClr>
                </a:solidFill>
              </a:rPr>
              <a:t>Name is: </a:t>
            </a:r>
            <a:r>
              <a:rPr lang="en-IN" dirty="0" err="1" smtClean="0">
                <a:solidFill>
                  <a:schemeClr val="accent2">
                    <a:lumMod val="75000"/>
                  </a:schemeClr>
                </a:solidFill>
              </a:rPr>
              <a:t>Rahul</a:t>
            </a:r>
            <a:r>
              <a:rPr lang="en-IN" dirty="0" smtClean="0">
                <a:solidFill>
                  <a:schemeClr val="accent2">
                    <a:lumMod val="75000"/>
                  </a:schemeClr>
                </a:solidFill>
              </a:rPr>
              <a:t> </a:t>
            </a:r>
            <a:endParaRPr lang="en-IN" dirty="0" smtClean="0">
              <a:solidFill>
                <a:schemeClr val="accent2">
                  <a:lumMod val="75000"/>
                </a:schemeClr>
              </a:solidFill>
            </a:endParaRPr>
          </a:p>
          <a:p>
            <a:pPr>
              <a:buNone/>
            </a:pPr>
            <a:r>
              <a:rPr lang="en-IN" dirty="0" smtClean="0">
                <a:solidFill>
                  <a:schemeClr val="accent2">
                    <a:lumMod val="75000"/>
                  </a:schemeClr>
                </a:solidFill>
              </a:rPr>
              <a:t>Age </a:t>
            </a:r>
            <a:r>
              <a:rPr lang="en-IN" dirty="0" smtClean="0">
                <a:solidFill>
                  <a:schemeClr val="accent2">
                    <a:lumMod val="75000"/>
                  </a:schemeClr>
                </a:solidFill>
              </a:rPr>
              <a:t>is: 25 </a:t>
            </a:r>
            <a:endParaRPr lang="en-IN" dirty="0" smtClean="0">
              <a:solidFill>
                <a:schemeClr val="accent2">
                  <a:lumMod val="75000"/>
                </a:schemeClr>
              </a:solidFill>
            </a:endParaRPr>
          </a:p>
          <a:p>
            <a:pPr>
              <a:buNone/>
            </a:pPr>
            <a:r>
              <a:rPr lang="en-IN" dirty="0" err="1" smtClean="0">
                <a:solidFill>
                  <a:schemeClr val="accent2">
                    <a:lumMod val="75000"/>
                  </a:schemeClr>
                </a:solidFill>
              </a:rPr>
              <a:t>Roll_no</a:t>
            </a:r>
            <a:r>
              <a:rPr lang="en-IN" dirty="0" smtClean="0">
                <a:solidFill>
                  <a:schemeClr val="accent2">
                    <a:lumMod val="75000"/>
                  </a:schemeClr>
                </a:solidFill>
              </a:rPr>
              <a:t> </a:t>
            </a:r>
            <a:r>
              <a:rPr lang="en-IN" dirty="0" smtClean="0">
                <a:solidFill>
                  <a:schemeClr val="accent2">
                    <a:lumMod val="75000"/>
                  </a:schemeClr>
                </a:solidFill>
              </a:rPr>
              <a:t>is: 12</a:t>
            </a:r>
          </a:p>
          <a:p>
            <a:pPr>
              <a:buNone/>
            </a:pPr>
            <a:endParaRPr lang="en-US" dirty="0" smtClean="0">
              <a:solidFill>
                <a:schemeClr val="accent2">
                  <a:lumMod val="75000"/>
                </a:schemeClr>
              </a:solidFill>
            </a:endParaRPr>
          </a:p>
          <a:p>
            <a:pPr>
              <a:buNone/>
            </a:pPr>
            <a:endParaRPr lang="en-US" dirty="0">
              <a:solidFill>
                <a:schemeClr val="accent2">
                  <a:lumMod val="7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55638"/>
          </a:xfrm>
        </p:spPr>
        <p:txBody>
          <a:bodyPr/>
          <a:lstStyle/>
          <a:p>
            <a:r>
              <a:rPr lang="en-US" dirty="0" smtClean="0"/>
              <a:t>advantages</a:t>
            </a:r>
            <a:endParaRPr lang="en-US" dirty="0"/>
          </a:p>
        </p:txBody>
      </p:sp>
      <p:sp>
        <p:nvSpPr>
          <p:cNvPr id="3" name="Content Placeholder 2"/>
          <p:cNvSpPr>
            <a:spLocks noGrp="1"/>
          </p:cNvSpPr>
          <p:nvPr>
            <p:ph sz="quarter" idx="1"/>
          </p:nvPr>
        </p:nvSpPr>
        <p:spPr>
          <a:xfrm>
            <a:off x="457200" y="762000"/>
            <a:ext cx="7467600" cy="5711952"/>
          </a:xfrm>
        </p:spPr>
        <p:txBody>
          <a:bodyPr>
            <a:normAutofit fontScale="92500"/>
          </a:bodyPr>
          <a:lstStyle/>
          <a:p>
            <a:pPr fontAlgn="base"/>
            <a:r>
              <a:rPr lang="en-IN" b="1" dirty="0" smtClean="0"/>
              <a:t>Data Hiding:</a:t>
            </a:r>
            <a:r>
              <a:rPr lang="en-IN" dirty="0" smtClean="0"/>
              <a:t> The user will have no idea about the inner implementation of the class. It will not be visible to the user that how the class is stored values in the variables. He only knows that we are passing the values to </a:t>
            </a:r>
            <a:r>
              <a:rPr lang="en-IN" dirty="0" err="1" smtClean="0"/>
              <a:t>accessors</a:t>
            </a:r>
            <a:r>
              <a:rPr lang="en-IN" dirty="0" smtClean="0"/>
              <a:t> and variables are getting initialized to that value.</a:t>
            </a:r>
          </a:p>
          <a:p>
            <a:pPr fontAlgn="base"/>
            <a:r>
              <a:rPr lang="en-IN" b="1" dirty="0" smtClean="0"/>
              <a:t>Increased Flexibility:</a:t>
            </a:r>
            <a:r>
              <a:rPr lang="en-IN" dirty="0" smtClean="0"/>
              <a:t> We can make the variables of the class as read-only or write-only depending on our requirement. If we wish to make the variables as read-only then we have to only use Get </a:t>
            </a:r>
            <a:r>
              <a:rPr lang="en-IN" dirty="0" err="1" smtClean="0"/>
              <a:t>Accessor</a:t>
            </a:r>
            <a:r>
              <a:rPr lang="en-IN" dirty="0" smtClean="0"/>
              <a:t> in the code. If we wish to make the variables as write-only then we have to only use Set </a:t>
            </a:r>
            <a:r>
              <a:rPr lang="en-IN" dirty="0" err="1" smtClean="0"/>
              <a:t>Accessor</a:t>
            </a:r>
            <a:r>
              <a:rPr lang="en-IN" dirty="0" smtClean="0"/>
              <a:t>.</a:t>
            </a:r>
          </a:p>
          <a:p>
            <a:pPr fontAlgn="base"/>
            <a:r>
              <a:rPr lang="en-IN" b="1" dirty="0" smtClean="0"/>
              <a:t>Reusability:</a:t>
            </a:r>
            <a:r>
              <a:rPr lang="en-IN" dirty="0" smtClean="0"/>
              <a:t> Encapsulation also improves the re-usability and easy to change with new requirements.</a:t>
            </a:r>
          </a:p>
          <a:p>
            <a:pPr fontAlgn="base"/>
            <a:r>
              <a:rPr lang="en-IN" b="1" dirty="0" smtClean="0"/>
              <a:t>Testing code is easy:</a:t>
            </a:r>
            <a:r>
              <a:rPr lang="en-IN" dirty="0" smtClean="0"/>
              <a:t> Encapsulated code is easy to test for unit testing.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a:t>
            </a:r>
            <a:endParaRPr lang="en-US" dirty="0"/>
          </a:p>
        </p:txBody>
      </p:sp>
      <p:sp>
        <p:nvSpPr>
          <p:cNvPr id="3" name="Content Placeholder 2"/>
          <p:cNvSpPr>
            <a:spLocks noGrp="1"/>
          </p:cNvSpPr>
          <p:nvPr>
            <p:ph sz="quarter" idx="1"/>
          </p:nvPr>
        </p:nvSpPr>
        <p:spPr/>
        <p:txBody>
          <a:bodyPr/>
          <a:lstStyle/>
          <a:p>
            <a:r>
              <a:rPr lang="en-IN" dirty="0" smtClean="0"/>
              <a:t>A class in Perl can be created by using the keyword package but to create an object, a constructor is called. A constructor is defined in a class as a method.</a:t>
            </a:r>
          </a:p>
          <a:p>
            <a:r>
              <a:rPr lang="en-IN" dirty="0" smtClean="0"/>
              <a:t>A class name and a constructor name can be as per user’s requirement. </a:t>
            </a:r>
          </a:p>
          <a:p>
            <a:r>
              <a:rPr lang="en-IN" dirty="0" smtClean="0"/>
              <a:t>Most of the programmers prefer to use ‘new’ as a constructor name for their programs as it is easy to remember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85000" lnSpcReduction="20000"/>
          </a:bodyPr>
          <a:lstStyle/>
          <a:p>
            <a:pPr>
              <a:buNone/>
            </a:pPr>
            <a:r>
              <a:rPr lang="en-US" dirty="0" smtClean="0">
                <a:solidFill>
                  <a:schemeClr val="accent2">
                    <a:lumMod val="75000"/>
                  </a:schemeClr>
                </a:solidFill>
              </a:rPr>
              <a:t>package student	 // This is the class student </a:t>
            </a:r>
          </a:p>
          <a:p>
            <a:pPr>
              <a:buNone/>
            </a:pPr>
            <a:r>
              <a:rPr lang="en-US" dirty="0" smtClean="0">
                <a:solidFill>
                  <a:schemeClr val="accent2">
                    <a:lumMod val="75000"/>
                  </a:schemeClr>
                </a:solidFill>
              </a:rPr>
              <a:t>sub Student_data 	// Constructor to class </a:t>
            </a:r>
          </a:p>
          <a:p>
            <a:pPr>
              <a:buNone/>
            </a:pPr>
            <a:r>
              <a:rPr lang="en-US" dirty="0" smtClean="0">
                <a:solidFill>
                  <a:schemeClr val="accent2">
                    <a:lumMod val="75000"/>
                  </a:schemeClr>
                </a:solidFill>
              </a:rPr>
              <a:t>{ </a:t>
            </a:r>
          </a:p>
          <a:p>
            <a:pPr>
              <a:buNone/>
            </a:pPr>
            <a:r>
              <a:rPr lang="en-US" dirty="0" smtClean="0">
                <a:solidFill>
                  <a:schemeClr val="accent2">
                    <a:lumMod val="75000"/>
                  </a:schemeClr>
                </a:solidFill>
              </a:rPr>
              <a:t>	my $class = shift; </a:t>
            </a:r>
          </a:p>
          <a:p>
            <a:pPr>
              <a:buNone/>
            </a:pPr>
            <a:r>
              <a:rPr lang="en-US" dirty="0" smtClean="0">
                <a:solidFill>
                  <a:schemeClr val="accent2">
                    <a:lumMod val="75000"/>
                  </a:schemeClr>
                </a:solidFill>
              </a:rPr>
              <a:t>	my $self = { </a:t>
            </a:r>
          </a:p>
          <a:p>
            <a:pPr>
              <a:buNone/>
            </a:pPr>
            <a:r>
              <a:rPr lang="en-US" dirty="0" smtClean="0">
                <a:solidFill>
                  <a:schemeClr val="accent2">
                    <a:lumMod val="75000"/>
                  </a:schemeClr>
                </a:solidFill>
              </a:rPr>
              <a:t>				_StudentFirstName =&gt; shift; </a:t>
            </a:r>
          </a:p>
          <a:p>
            <a:pPr>
              <a:buNone/>
            </a:pPr>
            <a:r>
              <a:rPr lang="en-US" dirty="0" smtClean="0">
                <a:solidFill>
                  <a:schemeClr val="accent2">
                    <a:lumMod val="75000"/>
                  </a:schemeClr>
                </a:solidFill>
              </a:rPr>
              <a:t>				_StudentLastName =&gt; shift; </a:t>
            </a:r>
          </a:p>
          <a:p>
            <a:pPr>
              <a:buNone/>
            </a:pPr>
            <a:r>
              <a:rPr lang="en-US" dirty="0" smtClean="0">
                <a:solidFill>
                  <a:schemeClr val="accent2">
                    <a:lumMod val="75000"/>
                  </a:schemeClr>
                </a:solidFill>
              </a:rPr>
              <a:t>			}; </a:t>
            </a:r>
          </a:p>
          <a:p>
            <a:pPr>
              <a:buNone/>
            </a:pPr>
            <a:r>
              <a:rPr lang="en-US" dirty="0" smtClean="0">
                <a:solidFill>
                  <a:schemeClr val="accent2">
                    <a:lumMod val="75000"/>
                  </a:schemeClr>
                </a:solidFill>
              </a:rPr>
              <a:t>				</a:t>
            </a:r>
          </a:p>
          <a:p>
            <a:pPr>
              <a:buNone/>
            </a:pPr>
            <a:r>
              <a:rPr lang="en-US" dirty="0" smtClean="0">
                <a:solidFill>
                  <a:schemeClr val="accent2">
                    <a:lumMod val="75000"/>
                  </a:schemeClr>
                </a:solidFill>
              </a:rPr>
              <a:t>	print "Student's First Name is $self -&gt;{_StudentFirstName}\n"; </a:t>
            </a:r>
          </a:p>
          <a:p>
            <a:pPr>
              <a:buNone/>
            </a:pPr>
            <a:r>
              <a:rPr lang="en-US" dirty="0" smtClean="0">
                <a:solidFill>
                  <a:schemeClr val="accent2">
                    <a:lumMod val="75000"/>
                  </a:schemeClr>
                </a:solidFill>
              </a:rPr>
              <a:t>	print "Student's Last Name is $self -&gt;{_StudentLastName}\n"; </a:t>
            </a:r>
          </a:p>
          <a:p>
            <a:pPr>
              <a:buNone/>
            </a:pPr>
            <a:r>
              <a:rPr lang="en-US" dirty="0" smtClean="0">
                <a:solidFill>
                  <a:schemeClr val="accent2">
                    <a:lumMod val="75000"/>
                  </a:schemeClr>
                </a:solidFill>
              </a:rPr>
              <a:t>	bless $self, $class; </a:t>
            </a:r>
          </a:p>
          <a:p>
            <a:pPr>
              <a:buNone/>
            </a:pPr>
            <a:r>
              <a:rPr lang="en-US" dirty="0" smtClean="0">
                <a:solidFill>
                  <a:schemeClr val="accent2">
                    <a:lumMod val="75000"/>
                  </a:schemeClr>
                </a:solidFill>
              </a:rPr>
              <a:t>	return $self; </a:t>
            </a:r>
          </a:p>
          <a:p>
            <a:pPr>
              <a:buNone/>
            </a:pPr>
            <a:r>
              <a:rPr lang="en-US" dirty="0" smtClean="0">
                <a:solidFill>
                  <a:schemeClr val="accent2">
                    <a:lumMod val="75000"/>
                  </a:schemeClr>
                </a:solidFill>
              </a:rPr>
              <a:t>} </a:t>
            </a:r>
          </a:p>
          <a:p>
            <a:r>
              <a:rPr lang="en-IN" dirty="0" smtClean="0"/>
              <a:t>Bless function is used to attach an object to a class which is passed to it as an argument.</a:t>
            </a:r>
          </a:p>
          <a:p>
            <a:r>
              <a:rPr lang="en-US" dirty="0" smtClean="0"/>
              <a:t>Syntax: </a:t>
            </a:r>
            <a:r>
              <a:rPr lang="en-US" dirty="0" smtClean="0">
                <a:solidFill>
                  <a:schemeClr val="accent2">
                    <a:lumMod val="75000"/>
                  </a:schemeClr>
                </a:solidFill>
              </a:rPr>
              <a:t>bless Object_name, Class Name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
          </p:nvPr>
        </p:nvSpPr>
        <p:spPr/>
        <p:txBody>
          <a:bodyPr/>
          <a:lstStyle/>
          <a:p>
            <a:r>
              <a:rPr lang="en-IN" dirty="0" smtClean="0"/>
              <a:t>An object is a data type which can be specifically called as an </a:t>
            </a:r>
            <a:r>
              <a:rPr lang="en-IN" b="1" dirty="0" smtClean="0"/>
              <a:t>instance</a:t>
            </a:r>
            <a:r>
              <a:rPr lang="en-IN" dirty="0" smtClean="0"/>
              <a:t> of the class to which it belongs.</a:t>
            </a:r>
          </a:p>
          <a:p>
            <a:r>
              <a:rPr lang="en-IN" dirty="0" smtClean="0"/>
              <a:t>It can be a collection of data variables of different data types and as well as a collection of different data structures. </a:t>
            </a:r>
          </a:p>
          <a:p>
            <a:r>
              <a:rPr lang="en-IN" dirty="0" smtClean="0"/>
              <a:t>Methods are functions which work on these objects of the class.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Autofit/>
          </a:bodyPr>
          <a:lstStyle/>
          <a:p>
            <a:pPr>
              <a:buNone/>
            </a:pPr>
            <a:r>
              <a:rPr lang="en-IN" sz="1600" dirty="0" smtClean="0">
                <a:solidFill>
                  <a:schemeClr val="accent2">
                    <a:lumMod val="75000"/>
                  </a:schemeClr>
                </a:solidFill>
              </a:rPr>
              <a:t>use strict; </a:t>
            </a:r>
          </a:p>
          <a:p>
            <a:pPr>
              <a:buNone/>
            </a:pPr>
            <a:r>
              <a:rPr lang="en-IN" sz="1600" dirty="0" smtClean="0">
                <a:solidFill>
                  <a:schemeClr val="accent2">
                    <a:lumMod val="75000"/>
                  </a:schemeClr>
                </a:solidFill>
              </a:rPr>
              <a:t>use warnings; </a:t>
            </a:r>
          </a:p>
          <a:p>
            <a:pPr>
              <a:buNone/>
            </a:pPr>
            <a:endParaRPr lang="en-IN" sz="1600" dirty="0" smtClean="0">
              <a:solidFill>
                <a:schemeClr val="accent2">
                  <a:lumMod val="75000"/>
                </a:schemeClr>
              </a:solidFill>
            </a:endParaRPr>
          </a:p>
          <a:p>
            <a:pPr>
              <a:buNone/>
            </a:pPr>
            <a:r>
              <a:rPr lang="en-IN" sz="1600" dirty="0" smtClean="0">
                <a:solidFill>
                  <a:schemeClr val="accent2">
                    <a:lumMod val="75000"/>
                  </a:schemeClr>
                </a:solidFill>
              </a:rPr>
              <a:t># class with the name Employee </a:t>
            </a:r>
          </a:p>
          <a:p>
            <a:pPr>
              <a:buNone/>
            </a:pPr>
            <a:r>
              <a:rPr lang="en-IN" sz="1600" dirty="0" smtClean="0">
                <a:solidFill>
                  <a:schemeClr val="accent2">
                    <a:lumMod val="75000"/>
                  </a:schemeClr>
                </a:solidFill>
              </a:rPr>
              <a:t>package Employee; </a:t>
            </a:r>
          </a:p>
          <a:p>
            <a:pPr>
              <a:buNone/>
            </a:pPr>
            <a:endParaRPr lang="en-IN" sz="1600" dirty="0" smtClean="0">
              <a:solidFill>
                <a:schemeClr val="accent2">
                  <a:lumMod val="75000"/>
                </a:schemeClr>
              </a:solidFill>
            </a:endParaRPr>
          </a:p>
          <a:p>
            <a:pPr>
              <a:buNone/>
            </a:pPr>
            <a:r>
              <a:rPr lang="en-IN" sz="1600" dirty="0" smtClean="0">
                <a:solidFill>
                  <a:schemeClr val="accent2">
                    <a:lumMod val="75000"/>
                  </a:schemeClr>
                </a:solidFill>
              </a:rPr>
              <a:t># constructor with the name new </a:t>
            </a:r>
          </a:p>
          <a:p>
            <a:pPr>
              <a:buNone/>
            </a:pPr>
            <a:r>
              <a:rPr lang="en-IN" sz="1600" dirty="0" smtClean="0">
                <a:solidFill>
                  <a:schemeClr val="accent2">
                    <a:lumMod val="75000"/>
                  </a:schemeClr>
                </a:solidFill>
              </a:rPr>
              <a:t>sub new </a:t>
            </a:r>
          </a:p>
          <a:p>
            <a:pPr>
              <a:buNone/>
            </a:pPr>
            <a:r>
              <a:rPr lang="en-IN" sz="1600" dirty="0" smtClean="0">
                <a:solidFill>
                  <a:schemeClr val="accent2">
                    <a:lumMod val="75000"/>
                  </a:schemeClr>
                </a:solidFill>
              </a:rPr>
              <a:t>{			 </a:t>
            </a:r>
          </a:p>
          <a:p>
            <a:pPr>
              <a:buNone/>
            </a:pPr>
            <a:r>
              <a:rPr lang="en-IN" sz="1600" dirty="0" smtClean="0">
                <a:solidFill>
                  <a:schemeClr val="accent2">
                    <a:lumMod val="75000"/>
                  </a:schemeClr>
                </a:solidFill>
              </a:rPr>
              <a:t>	# shift will take package name </a:t>
            </a:r>
          </a:p>
          <a:p>
            <a:pPr>
              <a:buNone/>
            </a:pPr>
            <a:r>
              <a:rPr lang="en-IN" sz="1600" dirty="0" smtClean="0">
                <a:solidFill>
                  <a:schemeClr val="accent2">
                    <a:lumMod val="75000"/>
                  </a:schemeClr>
                </a:solidFill>
              </a:rPr>
              <a:t>	# and assign it to variable 'class' </a:t>
            </a:r>
          </a:p>
          <a:p>
            <a:pPr>
              <a:buNone/>
            </a:pPr>
            <a:r>
              <a:rPr lang="en-IN" sz="1600" dirty="0" smtClean="0">
                <a:solidFill>
                  <a:schemeClr val="accent2">
                    <a:lumMod val="75000"/>
                  </a:schemeClr>
                </a:solidFill>
              </a:rPr>
              <a:t>	my $class = shift;	 </a:t>
            </a:r>
          </a:p>
          <a:p>
            <a:pPr>
              <a:buNone/>
            </a:pPr>
            <a:r>
              <a:rPr lang="en-IN" sz="1600" dirty="0" smtClean="0">
                <a:solidFill>
                  <a:schemeClr val="accent2">
                    <a:lumMod val="75000"/>
                  </a:schemeClr>
                </a:solidFill>
              </a:rPr>
              <a:t>	</a:t>
            </a:r>
          </a:p>
          <a:p>
            <a:pPr>
              <a:buNone/>
            </a:pPr>
            <a:r>
              <a:rPr lang="en-IN" sz="1600" dirty="0" smtClean="0">
                <a:solidFill>
                  <a:schemeClr val="accent2">
                    <a:lumMod val="75000"/>
                  </a:schemeClr>
                </a:solidFill>
              </a:rPr>
              <a:t>	# defining the hash reference </a:t>
            </a:r>
          </a:p>
          <a:p>
            <a:pPr>
              <a:buNone/>
            </a:pPr>
            <a:r>
              <a:rPr lang="en-IN" sz="1600" dirty="0" smtClean="0">
                <a:solidFill>
                  <a:schemeClr val="accent2">
                    <a:lumMod val="75000"/>
                  </a:schemeClr>
                </a:solidFill>
              </a:rPr>
              <a:t>	my $self = {						 </a:t>
            </a:r>
          </a:p>
          <a:p>
            <a:pPr>
              <a:buNone/>
            </a:pPr>
            <a:r>
              <a:rPr lang="en-IN" sz="1600" dirty="0" smtClean="0">
                <a:solidFill>
                  <a:schemeClr val="accent2">
                    <a:lumMod val="75000"/>
                  </a:schemeClr>
                </a:solidFill>
              </a:rPr>
              <a:t>				_serialNum =&gt; shift, </a:t>
            </a:r>
          </a:p>
          <a:p>
            <a:pPr>
              <a:buNone/>
            </a:pPr>
            <a:r>
              <a:rPr lang="en-IN" sz="1600" dirty="0" smtClean="0">
                <a:solidFill>
                  <a:schemeClr val="accent2">
                    <a:lumMod val="75000"/>
                  </a:schemeClr>
                </a:solidFill>
              </a:rPr>
              <a:t>				_firstName =&gt; shift, </a:t>
            </a:r>
          </a:p>
          <a:p>
            <a:pPr>
              <a:buNone/>
            </a:pPr>
            <a:r>
              <a:rPr lang="en-IN" sz="1600" dirty="0" smtClean="0">
                <a:solidFill>
                  <a:schemeClr val="accent2">
                    <a:lumMod val="75000"/>
                  </a:schemeClr>
                </a:solidFill>
              </a:rPr>
              <a:t>				_</a:t>
            </a:r>
            <a:r>
              <a:rPr lang="en-IN" sz="1600" dirty="0" err="1" smtClean="0">
                <a:solidFill>
                  <a:schemeClr val="accent2">
                    <a:lumMod val="75000"/>
                  </a:schemeClr>
                </a:solidFill>
              </a:rPr>
              <a:t>lastName</a:t>
            </a:r>
            <a:r>
              <a:rPr lang="en-IN" sz="1600" dirty="0" smtClean="0">
                <a:solidFill>
                  <a:schemeClr val="accent2">
                    <a:lumMod val="75000"/>
                  </a:schemeClr>
                </a:solidFill>
              </a:rPr>
              <a:t> =&gt; shift, </a:t>
            </a:r>
          </a:p>
          <a:p>
            <a:pPr>
              <a:buNone/>
            </a:pPr>
            <a:r>
              <a:rPr lang="en-IN" sz="1600" dirty="0" smtClean="0">
                <a:solidFill>
                  <a:schemeClr val="accent2">
                    <a:lumMod val="75000"/>
                  </a:schemeClr>
                </a:solidFill>
              </a:rPr>
              <a:t>			}; </a:t>
            </a:r>
          </a:p>
          <a:p>
            <a:pPr>
              <a:buNone/>
            </a:pPr>
            <a:r>
              <a:rPr lang="en-IN" sz="1600" dirty="0" smtClean="0">
                <a:solidFill>
                  <a:schemeClr val="accent2">
                    <a:lumMod val="75000"/>
                  </a:schemeClr>
                </a:solidFill>
              </a:rPr>
              <a:t>	</a:t>
            </a:r>
          </a:p>
          <a:p>
            <a:pPr>
              <a:buNone/>
            </a:pPr>
            <a:r>
              <a:rPr lang="en-IN" sz="1600" dirty="0" smtClean="0">
                <a:solidFill>
                  <a:schemeClr val="accent2">
                    <a:lumMod val="75000"/>
                  </a:schemeClr>
                </a:solidFill>
              </a:rPr>
              <a:t>	</a:t>
            </a:r>
            <a:endParaRPr lang="en-US" sz="1600" dirty="0">
              <a:solidFill>
                <a:schemeClr val="accent2">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640</TotalTime>
  <Words>1105</Words>
  <Application>Microsoft Office PowerPoint</Application>
  <PresentationFormat>On-screen Show (4:3)</PresentationFormat>
  <Paragraphs>567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Oriel</vt:lpstr>
      <vt:lpstr>Perl OOPS</vt:lpstr>
      <vt:lpstr>Slide 2</vt:lpstr>
      <vt:lpstr>CLASS</vt:lpstr>
      <vt:lpstr>Slide 4</vt:lpstr>
      <vt:lpstr>How to Define a Class </vt:lpstr>
      <vt:lpstr>Creating class</vt:lpstr>
      <vt:lpstr>Slide 7</vt:lpstr>
      <vt:lpstr>OBJECT</vt:lpstr>
      <vt:lpstr>Slide 9</vt:lpstr>
      <vt:lpstr>Slide 10</vt:lpstr>
      <vt:lpstr>Slide 11</vt:lpstr>
      <vt:lpstr>Methods</vt:lpstr>
      <vt:lpstr>Slide 13</vt:lpstr>
      <vt:lpstr>Slide 14</vt:lpstr>
      <vt:lpstr>Slide 15</vt:lpstr>
      <vt:lpstr>Slide 16</vt:lpstr>
      <vt:lpstr>Slide 17</vt:lpstr>
      <vt:lpstr>constructors</vt:lpstr>
      <vt:lpstr>Slide 19</vt:lpstr>
      <vt:lpstr>Slide 20</vt:lpstr>
      <vt:lpstr>Slide 21</vt:lpstr>
      <vt:lpstr>Passing dynamic attributes</vt:lpstr>
      <vt:lpstr>Slide 23</vt:lpstr>
      <vt:lpstr>Slide 24</vt:lpstr>
      <vt:lpstr>destructors</vt:lpstr>
      <vt:lpstr>Slide 26</vt:lpstr>
      <vt:lpstr>Method overriding</vt:lpstr>
      <vt:lpstr>Slide 28</vt:lpstr>
      <vt:lpstr>Slide 29</vt:lpstr>
      <vt:lpstr>Slide 30</vt:lpstr>
      <vt:lpstr>Slide 31</vt:lpstr>
      <vt:lpstr>Slide 32</vt:lpstr>
      <vt:lpstr>Slide 33</vt:lpstr>
      <vt:lpstr>Slide 34</vt:lpstr>
      <vt:lpstr>POLYMORPHISM</vt:lpstr>
      <vt:lpstr>Slide 36</vt:lpstr>
      <vt:lpstr>Slide 37</vt:lpstr>
      <vt:lpstr>Slide 38</vt:lpstr>
      <vt:lpstr>Slide 39</vt:lpstr>
      <vt:lpstr>inheritance</vt:lpstr>
      <vt:lpstr>Slide 41</vt:lpstr>
      <vt:lpstr>Slide 42</vt:lpstr>
      <vt:lpstr>Example </vt:lpstr>
      <vt:lpstr>Multilevel inheritance</vt:lpstr>
      <vt:lpstr>Implementing inheritance</vt:lpstr>
      <vt:lpstr>Slide 46</vt:lpstr>
      <vt:lpstr>Slide 47</vt:lpstr>
      <vt:lpstr>Slide 48</vt:lpstr>
      <vt:lpstr>Encapsulation</vt:lpstr>
      <vt:lpstr>Slide 50</vt:lpstr>
      <vt:lpstr>Slide 51</vt:lpstr>
      <vt:lpstr>advantages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Santhoshi</dc:creator>
  <cp:lastModifiedBy>Santhoshi</cp:lastModifiedBy>
  <cp:revision>95</cp:revision>
  <dcterms:created xsi:type="dcterms:W3CDTF">2021-01-13T08:22:36Z</dcterms:created>
  <dcterms:modified xsi:type="dcterms:W3CDTF">2021-01-15T12:30:58Z</dcterms:modified>
</cp:coreProperties>
</file>