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64" r:id="rId5"/>
    <p:sldId id="279" r:id="rId6"/>
    <p:sldId id="280" r:id="rId7"/>
    <p:sldId id="281" r:id="rId8"/>
    <p:sldId id="282" r:id="rId9"/>
    <p:sldId id="265" r:id="rId10"/>
    <p:sldId id="283" r:id="rId11"/>
    <p:sldId id="286" r:id="rId12"/>
    <p:sldId id="284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66" r:id="rId32"/>
    <p:sldId id="268" r:id="rId33"/>
    <p:sldId id="267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57" r:id="rId44"/>
    <p:sldId id="258" r:id="rId45"/>
    <p:sldId id="259" r:id="rId46"/>
    <p:sldId id="260" r:id="rId47"/>
    <p:sldId id="261" r:id="rId48"/>
    <p:sldId id="26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9A98-0DC0-4CFD-9B2A-9A4E378C3142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90BB-323F-4C20-B2EA-F6B8DC12D7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per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By: Santhoshi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Perl does not provide the type </a:t>
            </a:r>
            <a:r>
              <a:rPr lang="en-IN" dirty="0" smtClean="0"/>
              <a:t>Boolean </a:t>
            </a:r>
            <a:r>
              <a:rPr lang="en-IN" dirty="0" smtClean="0"/>
              <a:t>for True and False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Any non-zero number i.e. except zero are True values in the Perl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String constants like </a:t>
            </a:r>
            <a:r>
              <a:rPr lang="en-IN" i="1" dirty="0" smtClean="0"/>
              <a:t>‘true’</a:t>
            </a:r>
            <a:r>
              <a:rPr lang="en-IN" dirty="0" smtClean="0"/>
              <a:t>, </a:t>
            </a:r>
            <a:r>
              <a:rPr lang="en-IN" i="1" dirty="0" smtClean="0"/>
              <a:t>‘false’</a:t>
            </a:r>
            <a:r>
              <a:rPr lang="en-IN" dirty="0" smtClean="0"/>
              <a:t>, </a:t>
            </a:r>
            <a:r>
              <a:rPr lang="en-IN" i="1" dirty="0" smtClean="0"/>
              <a:t>’00’</a:t>
            </a:r>
            <a:r>
              <a:rPr lang="en-IN" dirty="0" smtClean="0"/>
              <a:t> </a:t>
            </a:r>
            <a:r>
              <a:rPr lang="en-IN" dirty="0" smtClean="0"/>
              <a:t>and </a:t>
            </a:r>
            <a:r>
              <a:rPr lang="en-IN" i="1" dirty="0" smtClean="0"/>
              <a:t>“</a:t>
            </a:r>
            <a:r>
              <a:rPr lang="en-IN" i="1" dirty="0" smtClean="0"/>
              <a:t>0\n” etc </a:t>
            </a:r>
            <a:r>
              <a:rPr lang="en-IN" dirty="0" smtClean="0"/>
              <a:t>are </a:t>
            </a:r>
            <a:r>
              <a:rPr lang="en-IN" dirty="0" smtClean="0"/>
              <a:t>also consider true values in Perl.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IN" i="1" dirty="0" smtClean="0"/>
              <a:t>Empty string</a:t>
            </a:r>
            <a:r>
              <a:rPr lang="en-IN" dirty="0" smtClean="0"/>
              <a:t> or s</a:t>
            </a:r>
            <a:r>
              <a:rPr lang="en-IN" i="1" dirty="0" smtClean="0"/>
              <a:t>tring contains single digit 0</a:t>
            </a:r>
            <a:r>
              <a:rPr lang="en-IN" dirty="0" smtClean="0"/>
              <a:t> or </a:t>
            </a:r>
            <a:r>
              <a:rPr lang="en-IN" i="1" dirty="0" err="1" smtClean="0"/>
              <a:t>undef</a:t>
            </a:r>
            <a:r>
              <a:rPr lang="en-IN" i="1" dirty="0" smtClean="0"/>
              <a:t> </a:t>
            </a:r>
            <a:r>
              <a:rPr lang="en-IN" dirty="0" smtClean="0"/>
              <a:t>value and zero are </a:t>
            </a:r>
            <a:r>
              <a:rPr lang="en-IN" dirty="0" smtClean="0"/>
              <a:t>considered </a:t>
            </a:r>
            <a:r>
              <a:rPr lang="en-IN" dirty="0" smtClean="0"/>
              <a:t>as the false values in </a:t>
            </a:r>
            <a:r>
              <a:rPr lang="en-IN" dirty="0" err="1" smtClean="0"/>
              <a:t>perl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$k = </a:t>
            </a:r>
            <a:r>
              <a:rPr lang="en-US" dirty="0" smtClean="0"/>
              <a:t>5; </a:t>
            </a:r>
            <a:r>
              <a:rPr lang="en-US" dirty="0" smtClean="0"/>
              <a:t>#or </a:t>
            </a:r>
            <a:r>
              <a:rPr lang="en-US" dirty="0" smtClean="0"/>
              <a:t>‘  ’ or ”false“ </a:t>
            </a:r>
            <a:r>
              <a:rPr lang="en-US" dirty="0" smtClean="0"/>
              <a:t>or </a:t>
            </a:r>
            <a:r>
              <a:rPr lang="en-US" dirty="0" smtClean="0"/>
              <a:t>“0\n”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($k)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print "k is True\n";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print "k is False\n";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Output:-k is </a:t>
            </a:r>
            <a:r>
              <a:rPr lang="en-US" dirty="0" smtClean="0"/>
              <a:t>True</a:t>
            </a: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 Perl Code to demonstrate the </a:t>
            </a:r>
            <a:r>
              <a:rPr lang="en-US" dirty="0" smtClean="0"/>
              <a:t>Boolean </a:t>
            </a:r>
            <a:r>
              <a:rPr lang="en-US" dirty="0" smtClean="0"/>
              <a:t>values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k = 0; </a:t>
            </a:r>
            <a:r>
              <a:rPr lang="en-US" dirty="0" smtClean="0"/>
              <a:t>#or ‘’or ”“ or </a:t>
            </a:r>
            <a:r>
              <a:rPr lang="en-US" dirty="0" err="1" smtClean="0"/>
              <a:t>undef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($k)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print "k is True\n";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print "k is False\n";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Output:-k is False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	</a:t>
            </a:r>
            <a:endParaRPr lang="en-IN" dirty="0" smtClean="0"/>
          </a:p>
          <a:p>
            <a:r>
              <a:rPr lang="en-IN" dirty="0" smtClean="0"/>
              <a:t>Relational</a:t>
            </a:r>
          </a:p>
          <a:p>
            <a:r>
              <a:rPr lang="en-IN" dirty="0" smtClean="0"/>
              <a:t>Logical</a:t>
            </a:r>
            <a:endParaRPr lang="en-IN" dirty="0" smtClean="0"/>
          </a:p>
          <a:p>
            <a:r>
              <a:rPr lang="en-IN" dirty="0" smtClean="0"/>
              <a:t>Bitwise</a:t>
            </a:r>
            <a:endParaRPr lang="en-IN" dirty="0" smtClean="0"/>
          </a:p>
          <a:p>
            <a:r>
              <a:rPr lang="en-IN" dirty="0" smtClean="0"/>
              <a:t>Assignment</a:t>
            </a:r>
            <a:endParaRPr lang="en-IN" dirty="0" smtClean="0"/>
          </a:p>
          <a:p>
            <a:r>
              <a:rPr lang="en-IN" dirty="0" smtClean="0"/>
              <a:t>Ternary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dirty="0" smtClean="0"/>
              <a:t># Operands </a:t>
            </a:r>
          </a:p>
          <a:p>
            <a:pPr fontAlgn="base">
              <a:buNone/>
            </a:pPr>
            <a:r>
              <a:rPr lang="en-IN" dirty="0" smtClean="0"/>
              <a:t>	$a = 10; </a:t>
            </a:r>
          </a:p>
          <a:p>
            <a:pPr fontAlgn="base">
              <a:buNone/>
            </a:pPr>
            <a:r>
              <a:rPr lang="en-IN" dirty="0" smtClean="0"/>
              <a:t>	$b = 4;   </a:t>
            </a:r>
          </a:p>
          <a:p>
            <a:pPr fontAlgn="base">
              <a:buNone/>
            </a:pPr>
            <a:r>
              <a:rPr lang="en-IN" dirty="0" smtClean="0"/>
              <a:t># using arithmetic operators  </a:t>
            </a:r>
          </a:p>
          <a:p>
            <a:pPr fontAlgn="base">
              <a:buNone/>
            </a:pPr>
            <a:r>
              <a:rPr lang="en-IN" dirty="0" smtClean="0"/>
              <a:t>	print "Addition is: ", $a + $b, "\n"; 	#14</a:t>
            </a:r>
          </a:p>
          <a:p>
            <a:pPr fontAlgn="base">
              <a:buNone/>
            </a:pPr>
            <a:r>
              <a:rPr lang="en-IN" dirty="0" smtClean="0"/>
              <a:t>	print "Subtraction is: ", $a - $b, "\n" ; #6</a:t>
            </a:r>
          </a:p>
          <a:p>
            <a:pPr fontAlgn="base">
              <a:buNone/>
            </a:pPr>
            <a:r>
              <a:rPr lang="en-IN" dirty="0" smtClean="0"/>
              <a:t>	print "Multiplication is: ", $a * $b, "\n"; #40</a:t>
            </a:r>
          </a:p>
          <a:p>
            <a:pPr fontAlgn="base">
              <a:buNone/>
            </a:pPr>
            <a:r>
              <a:rPr lang="en-IN" dirty="0" smtClean="0"/>
              <a:t>	print "Division is: ", $a / $b, "\n"; 	#2.5</a:t>
            </a:r>
          </a:p>
          <a:p>
            <a:pPr fontAlgn="base">
              <a:buNone/>
            </a:pPr>
            <a:r>
              <a:rPr lang="en-IN" dirty="0" smtClean="0"/>
              <a:t>	print "Modulus is: ", $a % $b, "\n"; 	#2</a:t>
            </a:r>
          </a:p>
          <a:p>
            <a:pPr fontAlgn="base">
              <a:buNone/>
            </a:pPr>
            <a:r>
              <a:rPr lang="en-IN" dirty="0" smtClean="0"/>
              <a:t>	print "Exponent is: ", $a ** $b, "\n";  #10000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32500" lnSpcReduction="20000"/>
          </a:bodyPr>
          <a:lstStyle/>
          <a:p>
            <a:pPr fontAlgn="base">
              <a:spcBef>
                <a:spcPct val="0"/>
              </a:spcBef>
            </a:pPr>
            <a:r>
              <a:rPr lang="en-IN" sz="9600" dirty="0" smtClean="0">
                <a:latin typeface="+mj-lt"/>
                <a:ea typeface="+mj-ea"/>
                <a:cs typeface="+mj-cs"/>
              </a:rPr>
              <a:t>Equal To Operator: </a:t>
            </a:r>
            <a:r>
              <a:rPr lang="en-IN" sz="9600" b="1" dirty="0" smtClean="0">
                <a:latin typeface="+mj-lt"/>
                <a:ea typeface="+mj-ea"/>
                <a:cs typeface="+mj-cs"/>
              </a:rPr>
              <a:t>‘==’</a:t>
            </a:r>
            <a:r>
              <a:rPr lang="en-IN" sz="9600" dirty="0" smtClean="0">
                <a:latin typeface="+mj-lt"/>
                <a:ea typeface="+mj-ea"/>
                <a:cs typeface="+mj-cs"/>
              </a:rPr>
              <a:t> Check if two values are equal or not. If equals then return 1 otherwise return nothing.</a:t>
            </a:r>
          </a:p>
          <a:p>
            <a:pPr fontAlgn="base">
              <a:spcBef>
                <a:spcPct val="0"/>
              </a:spcBef>
            </a:pPr>
            <a:r>
              <a:rPr lang="en-IN" sz="9600" dirty="0" smtClean="0">
                <a:latin typeface="+mj-lt"/>
                <a:ea typeface="+mj-ea"/>
                <a:cs typeface="+mj-cs"/>
              </a:rPr>
              <a:t>Not equal To Operator:</a:t>
            </a:r>
            <a:r>
              <a:rPr lang="en-IN" sz="9600" b="1" dirty="0" smtClean="0">
                <a:latin typeface="+mj-lt"/>
                <a:ea typeface="+mj-ea"/>
                <a:cs typeface="+mj-cs"/>
              </a:rPr>
              <a:t> ‘!=’</a:t>
            </a:r>
            <a:r>
              <a:rPr lang="en-IN" sz="9600" dirty="0" smtClean="0">
                <a:latin typeface="+mj-lt"/>
                <a:ea typeface="+mj-ea"/>
                <a:cs typeface="+mj-cs"/>
              </a:rPr>
              <a:t> Check if the two values are equal or not. If not equal then returns 1 otherwise returns nothing.</a:t>
            </a:r>
          </a:p>
          <a:p>
            <a:pPr fontAlgn="base">
              <a:spcBef>
                <a:spcPct val="0"/>
              </a:spcBef>
            </a:pPr>
            <a:r>
              <a:rPr lang="en-IN" sz="9600" dirty="0" smtClean="0">
                <a:latin typeface="+mj-lt"/>
                <a:ea typeface="+mj-ea"/>
                <a:cs typeface="+mj-cs"/>
              </a:rPr>
              <a:t>Comparison of equal to Operator: </a:t>
            </a:r>
            <a:r>
              <a:rPr lang="en-IN" sz="9600" b="1" dirty="0" smtClean="0">
                <a:latin typeface="+mj-lt"/>
                <a:ea typeface="+mj-ea"/>
                <a:cs typeface="+mj-cs"/>
              </a:rPr>
              <a:t>‘&lt; = &gt;’</a:t>
            </a:r>
            <a:r>
              <a:rPr lang="en-IN" sz="9600" dirty="0" smtClean="0">
                <a:latin typeface="+mj-lt"/>
                <a:ea typeface="+mj-ea"/>
                <a:cs typeface="+mj-cs"/>
              </a:rPr>
              <a:t> If left operand is less than right then returns -1, if equal returns 0 else returns 1.</a:t>
            </a:r>
          </a:p>
          <a:p>
            <a:pPr fontAlgn="base">
              <a:spcBef>
                <a:spcPct val="0"/>
              </a:spcBef>
            </a:pPr>
            <a:r>
              <a:rPr lang="en-IN" sz="9600" dirty="0" smtClean="0">
                <a:latin typeface="+mj-lt"/>
                <a:ea typeface="+mj-ea"/>
                <a:cs typeface="+mj-cs"/>
              </a:rPr>
              <a:t>Greater than Operator: </a:t>
            </a:r>
            <a:r>
              <a:rPr lang="en-IN" sz="9600" b="1" dirty="0" smtClean="0">
                <a:latin typeface="+mj-lt"/>
                <a:ea typeface="+mj-ea"/>
                <a:cs typeface="+mj-cs"/>
              </a:rPr>
              <a:t>‘&gt;’</a:t>
            </a:r>
            <a:r>
              <a:rPr lang="en-IN" sz="9600" dirty="0" smtClean="0">
                <a:latin typeface="+mj-lt"/>
                <a:ea typeface="+mj-ea"/>
                <a:cs typeface="+mj-cs"/>
              </a:rPr>
              <a:t> If left operand is greater than right returns 1 else returns nothing.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en-IN" dirty="0" smtClean="0"/>
              <a:t>Less than Operator: </a:t>
            </a:r>
            <a:r>
              <a:rPr lang="en-IN" b="1" dirty="0" smtClean="0"/>
              <a:t>‘&lt;'</a:t>
            </a:r>
            <a:r>
              <a:rPr lang="en-IN" dirty="0" smtClean="0"/>
              <a:t> If left operand is lesser than right returns 1 else returns nothing.</a:t>
            </a:r>
          </a:p>
          <a:p>
            <a:pPr fontAlgn="base">
              <a:spcBef>
                <a:spcPct val="0"/>
              </a:spcBef>
            </a:pPr>
            <a:r>
              <a:rPr lang="en-IN" dirty="0" smtClean="0"/>
              <a:t>Greater than equal to Operator: </a:t>
            </a:r>
            <a:r>
              <a:rPr lang="en-IN" b="1" dirty="0" smtClean="0"/>
              <a:t>‘&gt;=’</a:t>
            </a:r>
            <a:r>
              <a:rPr lang="en-IN" dirty="0" smtClean="0"/>
              <a:t> If left operand is greater than or equal to right returns 1 else returns nothing.</a:t>
            </a:r>
          </a:p>
          <a:p>
            <a:pPr fontAlgn="base">
              <a:spcBef>
                <a:spcPct val="0"/>
              </a:spcBef>
            </a:pPr>
            <a:r>
              <a:rPr lang="en-IN" dirty="0" smtClean="0"/>
              <a:t>Less than equal to Operator: </a:t>
            </a:r>
            <a:r>
              <a:rPr lang="en-IN" b="1" dirty="0" smtClean="0"/>
              <a:t>‘&lt;='</a:t>
            </a:r>
            <a:r>
              <a:rPr lang="en-IN" dirty="0" smtClean="0"/>
              <a:t> If left operand is lesser than or equal to right returns 1 else returns nothing.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dirty="0" smtClean="0"/>
              <a:t>#example for comparison operator</a:t>
            </a:r>
          </a:p>
          <a:p>
            <a:pPr fontAlgn="base">
              <a:buNone/>
            </a:pPr>
            <a:r>
              <a:rPr lang="en-US" dirty="0" smtClean="0"/>
              <a:t>$a = 10; </a:t>
            </a:r>
          </a:p>
          <a:p>
            <a:pPr fontAlgn="base">
              <a:buNone/>
            </a:pPr>
            <a:r>
              <a:rPr lang="en-US" dirty="0" smtClean="0"/>
              <a:t>$b = 60;</a:t>
            </a:r>
          </a:p>
          <a:p>
            <a:pPr fontAlgn="base">
              <a:buNone/>
            </a:pPr>
            <a:r>
              <a:rPr lang="pt-BR" dirty="0" smtClean="0"/>
              <a:t>$r=($a &lt;=&gt; $b);</a:t>
            </a:r>
          </a:p>
          <a:p>
            <a:pPr fontAlgn="base">
              <a:buNone/>
            </a:pPr>
            <a:r>
              <a:rPr lang="pt-BR" dirty="0" smtClean="0"/>
              <a:t>print($r);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if </a:t>
            </a:r>
            <a:r>
              <a:rPr lang="en-IN" dirty="0" smtClean="0"/>
              <a:t>($a &lt;=&gt; $b) 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   print </a:t>
            </a:r>
            <a:r>
              <a:rPr lang="en-IN" dirty="0" smtClean="0"/>
              <a:t>“\t Comparison </a:t>
            </a:r>
            <a:r>
              <a:rPr lang="en-IN" dirty="0" smtClean="0"/>
              <a:t>of Operator is True\n"; </a:t>
            </a:r>
          </a:p>
          <a:p>
            <a:pPr fontAlgn="base">
              <a:buNone/>
            </a:pPr>
            <a:r>
              <a:rPr lang="en-IN" dirty="0" smtClean="0"/>
              <a:t>}  </a:t>
            </a:r>
          </a:p>
          <a:p>
            <a:pPr fontAlgn="base">
              <a:buNone/>
            </a:pPr>
            <a:r>
              <a:rPr lang="en-IN" dirty="0" smtClean="0"/>
              <a:t>else 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   print "Comparison of Operator is False\n"; </a:t>
            </a:r>
          </a:p>
          <a:p>
            <a:pPr fontAlgn="base">
              <a:buNone/>
            </a:pPr>
            <a:r>
              <a:rPr lang="en-IN" dirty="0" smtClean="0"/>
              <a:t>} 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Output: -1 Comparison </a:t>
            </a:r>
            <a:r>
              <a:rPr lang="en-IN" dirty="0" smtClean="0"/>
              <a:t>of Operator is True\n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Quote Like </a:t>
            </a:r>
            <a:r>
              <a:rPr lang="en-IN" dirty="0" smtClean="0"/>
              <a:t>Operators</a:t>
            </a:r>
            <a:endParaRPr lang="en-IN" b="1" dirty="0" smtClean="0"/>
          </a:p>
          <a:p>
            <a:pPr fontAlgn="base"/>
            <a:r>
              <a:rPr lang="en-IN" dirty="0" smtClean="0"/>
              <a:t>String Manipulation Operators</a:t>
            </a:r>
            <a:endParaRPr lang="en-IN" b="1" dirty="0" smtClean="0"/>
          </a:p>
          <a:p>
            <a:pPr fontAlgn="base"/>
            <a:r>
              <a:rPr lang="en-IN" dirty="0" smtClean="0"/>
              <a:t>Range Operator</a:t>
            </a:r>
            <a:endParaRPr lang="en-IN" b="1" dirty="0" smtClean="0"/>
          </a:p>
          <a:p>
            <a:pPr fontAlgn="base"/>
            <a:r>
              <a:rPr lang="en-IN" dirty="0" smtClean="0"/>
              <a:t>Auto Increment &amp; Decrement Operator</a:t>
            </a:r>
            <a:endParaRPr lang="en-IN" b="1" dirty="0" smtClean="0"/>
          </a:p>
          <a:p>
            <a:pPr fontAlgn="base"/>
            <a:r>
              <a:rPr lang="en-IN" dirty="0" smtClean="0"/>
              <a:t>Arrow Operator</a:t>
            </a:r>
            <a:endParaRPr lang="en-IN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like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 smtClean="0"/>
              <a:t>In these operators, {} will represent a pair of delimiters that user choose. In this category there are three operators as follows:</a:t>
            </a:r>
          </a:p>
          <a:p>
            <a:pPr fontAlgn="base"/>
            <a:r>
              <a:rPr lang="en-IN" b="1" dirty="0" smtClean="0"/>
              <a:t>q{ } </a:t>
            </a:r>
            <a:r>
              <a:rPr lang="en-IN" dirty="0" smtClean="0"/>
              <a:t>: It will encloses a string in single quotes</a:t>
            </a:r>
            <a:r>
              <a:rPr lang="en-IN" b="1" dirty="0" smtClean="0"/>
              <a:t>(”)</a:t>
            </a:r>
            <a:r>
              <a:rPr lang="en-IN" dirty="0" smtClean="0"/>
              <a:t> and cannot interpolate the string variable. </a:t>
            </a:r>
            <a:r>
              <a:rPr lang="en-IN" i="1" dirty="0" smtClean="0"/>
              <a:t>For Example:</a:t>
            </a:r>
            <a:r>
              <a:rPr lang="en-IN" dirty="0" smtClean="0"/>
              <a:t> q{geek} gives ‘geek’.</a:t>
            </a:r>
          </a:p>
          <a:p>
            <a:pPr fontAlgn="base"/>
            <a:r>
              <a:rPr lang="en-IN" b="1" dirty="0" err="1" smtClean="0"/>
              <a:t>qq</a:t>
            </a:r>
            <a:r>
              <a:rPr lang="en-IN" b="1" dirty="0" smtClean="0"/>
              <a:t>{ }</a:t>
            </a:r>
            <a:r>
              <a:rPr lang="en-IN" dirty="0" smtClean="0"/>
              <a:t>: It will encloses a string in double quotes</a:t>
            </a:r>
            <a:r>
              <a:rPr lang="en-IN" b="1" dirty="0" smtClean="0"/>
              <a:t>(“”)</a:t>
            </a:r>
            <a:r>
              <a:rPr lang="en-IN" dirty="0" smtClean="0"/>
              <a:t> and can interpolate the string variable. </a:t>
            </a:r>
            <a:r>
              <a:rPr lang="en-IN" i="1" dirty="0" smtClean="0"/>
              <a:t>For Example:</a:t>
            </a:r>
            <a:r>
              <a:rPr lang="en-IN" dirty="0" smtClean="0"/>
              <a:t> </a:t>
            </a:r>
            <a:r>
              <a:rPr lang="en-IN" dirty="0" err="1" smtClean="0"/>
              <a:t>qq</a:t>
            </a:r>
            <a:r>
              <a:rPr lang="en-IN" dirty="0" smtClean="0"/>
              <a:t>{geek} gives “geek”.</a:t>
            </a:r>
          </a:p>
          <a:p>
            <a:pPr fontAlgn="base"/>
            <a:r>
              <a:rPr lang="en-IN" b="1" dirty="0" err="1" smtClean="0"/>
              <a:t>qx</a:t>
            </a:r>
            <a:r>
              <a:rPr lang="en-IN" b="1" dirty="0" smtClean="0"/>
              <a:t>{ }</a:t>
            </a:r>
            <a:r>
              <a:rPr lang="en-IN" dirty="0" smtClean="0"/>
              <a:t> : It will encloses a string in invert quotes</a:t>
            </a:r>
            <a:r>
              <a:rPr lang="en-IN" b="1" dirty="0" smtClean="0"/>
              <a:t>(“)</a:t>
            </a:r>
            <a:r>
              <a:rPr lang="en-IN" dirty="0" smtClean="0"/>
              <a:t>. </a:t>
            </a:r>
            <a:r>
              <a:rPr lang="en-IN" i="1" dirty="0" smtClean="0"/>
              <a:t>For Example:</a:t>
            </a:r>
            <a:r>
              <a:rPr lang="en-IN" dirty="0" smtClean="0"/>
              <a:t> </a:t>
            </a:r>
            <a:r>
              <a:rPr lang="en-IN" dirty="0" err="1" smtClean="0"/>
              <a:t>qq</a:t>
            </a:r>
            <a:r>
              <a:rPr lang="en-IN" dirty="0" smtClean="0"/>
              <a:t>{geek} gives `geek`.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Perl is a general-purpose, high level interpreted and dynamic programming language.</a:t>
            </a:r>
          </a:p>
          <a:p>
            <a:r>
              <a:rPr lang="en-IN" dirty="0" smtClean="0"/>
              <a:t>Originally developed for the text processing like extracting the required information from a specified text file and for converting the text file into a different form.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taking a string variable </a:t>
            </a:r>
          </a:p>
          <a:p>
            <a:pPr>
              <a:buNone/>
            </a:pPr>
            <a:r>
              <a:rPr lang="en-US" dirty="0" smtClean="0"/>
              <a:t>$g = "Geek";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using single quote Operators </a:t>
            </a:r>
            <a:r>
              <a:rPr lang="en-US" dirty="0" smtClean="0"/>
              <a:t> </a:t>
            </a:r>
            <a:r>
              <a:rPr lang="en-US" dirty="0" smtClean="0"/>
              <a:t>this operator will not </a:t>
            </a:r>
            <a:r>
              <a:rPr lang="en-US" dirty="0" smtClean="0"/>
              <a:t> </a:t>
            </a:r>
            <a:r>
              <a:rPr lang="en-US" dirty="0" smtClean="0"/>
              <a:t>interpolate the string variable </a:t>
            </a:r>
          </a:p>
          <a:p>
            <a:pPr>
              <a:buNone/>
            </a:pPr>
            <a:r>
              <a:rPr lang="en-US" dirty="0" smtClean="0"/>
              <a:t>$r = q{$g}; </a:t>
            </a:r>
          </a:p>
          <a:p>
            <a:pPr>
              <a:buNone/>
            </a:pPr>
            <a:r>
              <a:rPr lang="en-US" dirty="0" smtClean="0"/>
              <a:t>print "Value of g is = $r\n"; </a:t>
            </a:r>
            <a:r>
              <a:rPr lang="en-US" dirty="0" smtClean="0"/>
              <a:t>	#output :</a:t>
            </a:r>
            <a:r>
              <a:rPr lang="en-IN" dirty="0" smtClean="0"/>
              <a:t> Value of g is = $g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using double quote Operators </a:t>
            </a:r>
            <a:r>
              <a:rPr lang="en-US" dirty="0" smtClean="0"/>
              <a:t> </a:t>
            </a:r>
            <a:r>
              <a:rPr lang="en-US" dirty="0" smtClean="0"/>
              <a:t>this operator will interpolate </a:t>
            </a:r>
            <a:r>
              <a:rPr lang="en-US" dirty="0" smtClean="0"/>
              <a:t> </a:t>
            </a:r>
            <a:r>
              <a:rPr lang="en-US" dirty="0" smtClean="0"/>
              <a:t>the string variable </a:t>
            </a:r>
          </a:p>
          <a:p>
            <a:pPr>
              <a:buNone/>
            </a:pPr>
            <a:r>
              <a:rPr lang="en-US" dirty="0" smtClean="0"/>
              <a:t>$r = </a:t>
            </a:r>
            <a:r>
              <a:rPr lang="en-US" dirty="0" err="1" smtClean="0"/>
              <a:t>qq</a:t>
            </a:r>
            <a:r>
              <a:rPr lang="en-US" dirty="0" smtClean="0"/>
              <a:t>{$g}; </a:t>
            </a:r>
          </a:p>
          <a:p>
            <a:pPr>
              <a:buNone/>
            </a:pPr>
            <a:r>
              <a:rPr lang="en-US" dirty="0" smtClean="0"/>
              <a:t>print "Value of g is = $r\n"; </a:t>
            </a:r>
            <a:r>
              <a:rPr lang="en-US" dirty="0" smtClean="0"/>
              <a:t>	#output:</a:t>
            </a:r>
            <a:r>
              <a:rPr lang="en-IN" dirty="0" smtClean="0"/>
              <a:t> Value of g is = Geek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Executing </a:t>
            </a:r>
            <a:r>
              <a:rPr lang="en-US" dirty="0" err="1" smtClean="0"/>
              <a:t>unix</a:t>
            </a:r>
            <a:r>
              <a:rPr lang="en-US" dirty="0" smtClean="0"/>
              <a:t> date command </a:t>
            </a:r>
          </a:p>
          <a:p>
            <a:pPr>
              <a:buNone/>
            </a:pPr>
            <a:r>
              <a:rPr lang="en-US" dirty="0" smtClean="0"/>
              <a:t>$d = </a:t>
            </a:r>
            <a:r>
              <a:rPr lang="en-US" dirty="0" err="1" smtClean="0"/>
              <a:t>qx</a:t>
            </a:r>
            <a:r>
              <a:rPr lang="en-US" dirty="0" smtClean="0"/>
              <a:t>{date}; </a:t>
            </a:r>
          </a:p>
          <a:p>
            <a:pPr>
              <a:buNone/>
            </a:pPr>
            <a:r>
              <a:rPr lang="en-US" dirty="0" smtClean="0"/>
              <a:t>print "Value of </a:t>
            </a:r>
            <a:r>
              <a:rPr lang="en-US" dirty="0" err="1" smtClean="0"/>
              <a:t>qx</a:t>
            </a:r>
            <a:r>
              <a:rPr lang="en-US" dirty="0" smtClean="0"/>
              <a:t>{date} = $d</a:t>
            </a:r>
            <a:r>
              <a:rPr lang="en-US" dirty="0" smtClean="0"/>
              <a:t>";	#output:</a:t>
            </a:r>
            <a:r>
              <a:rPr lang="en-IN" dirty="0" smtClean="0"/>
              <a:t> Value of </a:t>
            </a:r>
            <a:r>
              <a:rPr lang="en-IN" dirty="0" err="1" smtClean="0"/>
              <a:t>qx</a:t>
            </a:r>
            <a:r>
              <a:rPr lang="en-IN" dirty="0" smtClean="0"/>
              <a:t>{date} = Sun Aug 12 </a:t>
            </a:r>
            <a:r>
              <a:rPr lang="en-IN" dirty="0" smtClean="0"/>
              <a:t>					14:19:43 </a:t>
            </a:r>
            <a:r>
              <a:rPr lang="en-IN" dirty="0" smtClean="0"/>
              <a:t>UTC 2018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Manupulation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 smtClean="0"/>
              <a:t>There are different types of string operators in Perl, as follows:</a:t>
            </a:r>
          </a:p>
          <a:p>
            <a:pPr fontAlgn="base"/>
            <a:r>
              <a:rPr lang="en-IN" b="1" dirty="0" smtClean="0"/>
              <a:t>Concatenation Operator (.) </a:t>
            </a:r>
            <a:r>
              <a:rPr lang="en-IN" dirty="0" smtClean="0"/>
              <a:t>: Perl strings are concatenated with a </a:t>
            </a:r>
            <a:r>
              <a:rPr lang="en-IN" b="1" dirty="0" smtClean="0"/>
              <a:t>Dot(.)</a:t>
            </a:r>
            <a:r>
              <a:rPr lang="en-IN" dirty="0" smtClean="0"/>
              <a:t> symbol. The Dot(.) sign is used instead of (+) sign in Perl.</a:t>
            </a:r>
          </a:p>
          <a:p>
            <a:pPr fontAlgn="base"/>
            <a:r>
              <a:rPr lang="en-IN" b="1" dirty="0" smtClean="0"/>
              <a:t>Repetition Operator (x):</a:t>
            </a:r>
            <a:r>
              <a:rPr lang="en-IN" dirty="0" smtClean="0"/>
              <a:t> The x operator accepts a string on its left-hand side and a number on its right-hand side. It will return the string on the left-hand side repeated as many times as the value on the right-hand side.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Input first string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first_string</a:t>
            </a:r>
            <a:r>
              <a:rPr lang="en-US" dirty="0" smtClean="0"/>
              <a:t> = "Geeks";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Input second string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second_string</a:t>
            </a:r>
            <a:r>
              <a:rPr lang="en-US" dirty="0" smtClean="0"/>
              <a:t> = "</a:t>
            </a:r>
            <a:r>
              <a:rPr lang="en-US" dirty="0" err="1" smtClean="0"/>
              <a:t>forGeeks</a:t>
            </a:r>
            <a:r>
              <a:rPr lang="en-US" dirty="0" smtClean="0"/>
              <a:t>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Implement </a:t>
            </a:r>
            <a:r>
              <a:rPr lang="en-US" dirty="0" err="1" smtClean="0"/>
              <a:t>Concatination</a:t>
            </a:r>
            <a:r>
              <a:rPr lang="en-US" dirty="0" smtClean="0"/>
              <a:t> operator(.)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concat_string</a:t>
            </a:r>
            <a:r>
              <a:rPr lang="en-US" dirty="0" smtClean="0"/>
              <a:t> = $</a:t>
            </a:r>
            <a:r>
              <a:rPr lang="en-US" dirty="0" err="1" smtClean="0"/>
              <a:t>first_string.$second_string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displaying </a:t>
            </a:r>
            <a:r>
              <a:rPr lang="en-US" dirty="0" err="1" smtClean="0"/>
              <a:t>concatination</a:t>
            </a:r>
            <a:r>
              <a:rPr lang="en-US" dirty="0" smtClean="0"/>
              <a:t> string result </a:t>
            </a:r>
          </a:p>
          <a:p>
            <a:pPr>
              <a:buNone/>
            </a:pPr>
            <a:r>
              <a:rPr lang="en-US" dirty="0" smtClean="0"/>
              <a:t>print "Result of Concatenation Operator = $</a:t>
            </a:r>
            <a:r>
              <a:rPr lang="en-US" dirty="0" err="1" smtClean="0"/>
              <a:t>concat_string</a:t>
            </a:r>
            <a:r>
              <a:rPr lang="en-US" dirty="0" smtClean="0"/>
              <a:t>\n";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Input a string </a:t>
            </a:r>
          </a:p>
          <a:p>
            <a:pPr>
              <a:buNone/>
            </a:pPr>
            <a:r>
              <a:rPr lang="en-US" dirty="0" smtClean="0"/>
              <a:t>$string = "</a:t>
            </a:r>
            <a:r>
              <a:rPr lang="en-US" dirty="0" err="1" smtClean="0"/>
              <a:t>GeeksforGeeks</a:t>
            </a:r>
            <a:r>
              <a:rPr lang="en-US" dirty="0" smtClean="0"/>
              <a:t> ";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Using </a:t>
            </a:r>
            <a:r>
              <a:rPr lang="en-US" dirty="0" err="1" smtClean="0"/>
              <a:t>Repetation</a:t>
            </a:r>
            <a:r>
              <a:rPr lang="en-US" dirty="0" smtClean="0"/>
              <a:t> operator(x) 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str_result</a:t>
            </a:r>
            <a:r>
              <a:rPr lang="en-US" dirty="0" smtClean="0"/>
              <a:t> = $string x 4;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Display output </a:t>
            </a:r>
          </a:p>
          <a:p>
            <a:pPr>
              <a:buNone/>
            </a:pPr>
            <a:r>
              <a:rPr lang="en-US" dirty="0" smtClean="0"/>
              <a:t># print string 4 times </a:t>
            </a:r>
          </a:p>
          <a:p>
            <a:pPr>
              <a:buNone/>
            </a:pPr>
            <a:r>
              <a:rPr lang="en-US" dirty="0" smtClean="0"/>
              <a:t>print "Result of </a:t>
            </a:r>
            <a:r>
              <a:rPr lang="en-US" dirty="0" err="1" smtClean="0"/>
              <a:t>Repetation</a:t>
            </a:r>
            <a:r>
              <a:rPr lang="en-US" dirty="0" smtClean="0"/>
              <a:t> Operator = $</a:t>
            </a:r>
            <a:r>
              <a:rPr lang="en-US" dirty="0" err="1" smtClean="0"/>
              <a:t>str_result</a:t>
            </a:r>
            <a:r>
              <a:rPr lang="en-US" dirty="0" smtClean="0"/>
              <a:t>";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Result of Concatenation Operator = </a:t>
            </a:r>
            <a:r>
              <a:rPr lang="en-US" dirty="0" err="1" smtClean="0"/>
              <a:t>GeeksforGeeks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Result </a:t>
            </a:r>
            <a:r>
              <a:rPr lang="en-US" dirty="0" smtClean="0"/>
              <a:t>of </a:t>
            </a:r>
            <a:r>
              <a:rPr lang="en-US" dirty="0" err="1" smtClean="0"/>
              <a:t>Repetation</a:t>
            </a:r>
            <a:r>
              <a:rPr lang="en-US" dirty="0" smtClean="0"/>
              <a:t> Operator = </a:t>
            </a:r>
            <a:r>
              <a:rPr lang="en-US" dirty="0" err="1" smtClean="0"/>
              <a:t>GeeksforGeeks</a:t>
            </a:r>
            <a:r>
              <a:rPr lang="en-US" dirty="0" smtClean="0"/>
              <a:t> </a:t>
            </a:r>
            <a:r>
              <a:rPr lang="en-US" dirty="0" err="1" smtClean="0"/>
              <a:t>GeeksforGeeks</a:t>
            </a:r>
            <a:r>
              <a:rPr lang="en-US" dirty="0" smtClean="0"/>
              <a:t> </a:t>
            </a:r>
            <a:r>
              <a:rPr lang="en-US" dirty="0" err="1" smtClean="0"/>
              <a:t>GeeksforGeeks</a:t>
            </a:r>
            <a:r>
              <a:rPr lang="en-US" dirty="0" smtClean="0"/>
              <a:t> </a:t>
            </a:r>
            <a:r>
              <a:rPr lang="en-US" dirty="0" err="1" smtClean="0"/>
              <a:t>GeeksforGeeks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dirty="0" smtClean="0"/>
              <a:t>operator is used to create a specified sequence range in which both the starting and ending element will be inclusive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None/>
            </a:pPr>
            <a:r>
              <a:rPr lang="en-IN" sz="2400" dirty="0" smtClean="0"/>
              <a:t># using range operator </a:t>
            </a:r>
          </a:p>
          <a:p>
            <a:pPr>
              <a:buNone/>
            </a:pPr>
            <a:r>
              <a:rPr lang="en-IN" sz="2400" dirty="0" smtClean="0"/>
              <a:t>@res = (1..4); </a:t>
            </a:r>
          </a:p>
          <a:p>
            <a:pPr>
              <a:buNone/>
            </a:pPr>
            <a:r>
              <a:rPr lang="en-IN" sz="2400" dirty="0" smtClean="0"/>
              <a:t># Display output </a:t>
            </a:r>
          </a:p>
          <a:p>
            <a:pPr>
              <a:buNone/>
            </a:pPr>
            <a:r>
              <a:rPr lang="en-IN" sz="2400" dirty="0" smtClean="0"/>
              <a:t>print "Result of Range Operator = @res</a:t>
            </a:r>
            <a:r>
              <a:rPr lang="en-IN" sz="2400" dirty="0" smtClean="0"/>
              <a:t>";</a:t>
            </a:r>
          </a:p>
          <a:p>
            <a:pPr>
              <a:buNone/>
            </a:pPr>
            <a:r>
              <a:rPr lang="en-IN" sz="2400" dirty="0" smtClean="0"/>
              <a:t>Output:</a:t>
            </a:r>
          </a:p>
          <a:p>
            <a:pPr>
              <a:buNone/>
            </a:pPr>
            <a:r>
              <a:rPr lang="en-IN" sz="2400" dirty="0" smtClean="0"/>
              <a:t>Result of Range Operator = 1 2 3 </a:t>
            </a:r>
            <a:r>
              <a:rPr lang="en-IN" sz="2400" dirty="0" smtClean="0"/>
              <a:t>4</a:t>
            </a:r>
          </a:p>
          <a:p>
            <a:pPr>
              <a:buNone/>
            </a:pPr>
            <a:endParaRPr lang="en-IN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Increment(++):</a:t>
            </a:r>
            <a:r>
              <a:rPr lang="en-IN" dirty="0" smtClean="0"/>
              <a:t> </a:t>
            </a:r>
            <a:r>
              <a:rPr lang="en-IN" dirty="0" smtClean="0"/>
              <a:t>Increment the value of an integer. When placed before the variable </a:t>
            </a:r>
            <a:r>
              <a:rPr lang="en-IN" dirty="0" smtClean="0"/>
              <a:t>name , its </a:t>
            </a:r>
            <a:r>
              <a:rPr lang="en-IN" dirty="0" smtClean="0"/>
              <a:t>value is incremented </a:t>
            </a:r>
            <a:r>
              <a:rPr lang="en-IN" dirty="0" smtClean="0"/>
              <a:t>instantly and when placed </a:t>
            </a:r>
            <a:r>
              <a:rPr lang="en-IN" dirty="0" smtClean="0"/>
              <a:t>after the variable name </a:t>
            </a:r>
            <a:r>
              <a:rPr lang="en-IN" dirty="0" smtClean="0"/>
              <a:t>its </a:t>
            </a:r>
            <a:r>
              <a:rPr lang="en-IN" dirty="0" smtClean="0"/>
              <a:t>value is preserved temporarily until the execution of this statement and it gets updated before the execution of the next statement. 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 Decrement(--): Decrements the </a:t>
            </a:r>
            <a:r>
              <a:rPr lang="en-IN" dirty="0" smtClean="0"/>
              <a:t>value of an integer. When placed before the variable </a:t>
            </a:r>
            <a:r>
              <a:rPr lang="en-IN" dirty="0" smtClean="0"/>
              <a:t>name its </a:t>
            </a:r>
            <a:r>
              <a:rPr lang="en-IN" dirty="0" smtClean="0"/>
              <a:t>value is decremented instantly. </a:t>
            </a:r>
            <a:r>
              <a:rPr lang="en-IN" dirty="0" smtClean="0"/>
              <a:t>When </a:t>
            </a:r>
            <a:r>
              <a:rPr lang="en-IN" dirty="0" smtClean="0"/>
              <a:t>it is placed after the variable name </a:t>
            </a:r>
            <a:r>
              <a:rPr lang="en-IN" dirty="0" smtClean="0"/>
              <a:t>its </a:t>
            </a:r>
            <a:r>
              <a:rPr lang="en-IN" dirty="0" smtClean="0"/>
              <a:t>value is preserved temporarily until the execution of this statement and it gets updated before the execution of the next statement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taking a variable </a:t>
            </a:r>
          </a:p>
          <a:p>
            <a:pPr>
              <a:buNone/>
            </a:pPr>
            <a:r>
              <a:rPr lang="en-IN" dirty="0" smtClean="0"/>
              <a:t>$g = 10;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using pre Increment </a:t>
            </a:r>
          </a:p>
          <a:p>
            <a:pPr>
              <a:buNone/>
            </a:pPr>
            <a:r>
              <a:rPr lang="en-IN" dirty="0" smtClean="0"/>
              <a:t>$res = ++$g;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print "Value of res is = $res\n"; </a:t>
            </a:r>
            <a:r>
              <a:rPr lang="en-IN" dirty="0" smtClean="0"/>
              <a:t>#11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"Value of g is = $g\n";  </a:t>
            </a:r>
            <a:r>
              <a:rPr lang="en-IN" dirty="0" smtClean="0"/>
              <a:t>      #11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taking a variable </a:t>
            </a:r>
          </a:p>
          <a:p>
            <a:pPr>
              <a:buNone/>
            </a:pPr>
            <a:r>
              <a:rPr lang="en-IN" dirty="0" smtClean="0"/>
              <a:t>$g1 = 15;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using post Increment </a:t>
            </a:r>
          </a:p>
          <a:p>
            <a:pPr>
              <a:buNone/>
            </a:pPr>
            <a:r>
              <a:rPr lang="en-IN" dirty="0" smtClean="0"/>
              <a:t>$res1 = $g1++;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print "Value of res1 is = $res1\n"; </a:t>
            </a:r>
            <a:r>
              <a:rPr lang="en-IN" dirty="0" smtClean="0"/>
              <a:t>#15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"Value of g1 is = $g1\n";  </a:t>
            </a:r>
            <a:r>
              <a:rPr lang="en-IN" dirty="0" smtClean="0"/>
              <a:t>      #16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# taking a variable </a:t>
            </a:r>
          </a:p>
          <a:p>
            <a:pPr>
              <a:buNone/>
            </a:pPr>
            <a:r>
              <a:rPr lang="en-IN" dirty="0" smtClean="0"/>
              <a:t>$g2 = 20;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using pre Decrement </a:t>
            </a:r>
          </a:p>
          <a:p>
            <a:pPr>
              <a:buNone/>
            </a:pPr>
            <a:r>
              <a:rPr lang="en-IN" dirty="0" smtClean="0"/>
              <a:t>$res2 = --$g2;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print "Value of res2 is = $res2\n</a:t>
            </a:r>
            <a:r>
              <a:rPr lang="en-IN" dirty="0" smtClean="0"/>
              <a:t>";	#19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"Value of g2 is = $g2\n"; </a:t>
            </a:r>
            <a:r>
              <a:rPr lang="en-IN" dirty="0" smtClean="0"/>
              <a:t>	#19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taking a variable </a:t>
            </a:r>
          </a:p>
          <a:p>
            <a:pPr>
              <a:buNone/>
            </a:pPr>
            <a:r>
              <a:rPr lang="en-IN" dirty="0" smtClean="0"/>
              <a:t>$g3 = 25;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using post Decrement </a:t>
            </a:r>
          </a:p>
          <a:p>
            <a:pPr>
              <a:buNone/>
            </a:pPr>
            <a:r>
              <a:rPr lang="en-IN" dirty="0" smtClean="0"/>
              <a:t>$res3 = $g3--;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print "Value of res3 is = $res3\n"; </a:t>
            </a:r>
            <a:r>
              <a:rPr lang="en-IN" dirty="0" smtClean="0"/>
              <a:t>#25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"Value of g3 is = $g3\n</a:t>
            </a:r>
            <a:r>
              <a:rPr lang="en-IN" dirty="0" smtClean="0"/>
              <a:t>";        #24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operator is used for dereferencing a Variable or a Method from a class or an object</a:t>
            </a:r>
            <a:r>
              <a:rPr lang="en-IN" dirty="0" smtClean="0"/>
              <a:t>.</a:t>
            </a:r>
          </a:p>
          <a:p>
            <a:r>
              <a:rPr lang="en-IN" smtClean="0"/>
              <a:t>This </a:t>
            </a:r>
            <a:r>
              <a:rPr lang="en-IN" smtClean="0"/>
              <a:t>operator is used as a reference to a hash or an array to access the elements of the hash or the array.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Perl file naming convention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71E42"/>
              </a:buClr>
            </a:pPr>
            <a:r>
              <a:rPr lang="en-IN" dirty="0" smtClean="0"/>
              <a:t>Perl file name can contain numbers, symbols, letters and underscore (_), however spaces are not allowed in the file name. for e.g. hello_world.pl is a valid file name but hello world.pl is an invalid file name.</a:t>
            </a:r>
            <a:endParaRPr lang="en-IN" dirty="0" smtClean="0"/>
          </a:p>
          <a:p>
            <a:pPr>
              <a:buClr>
                <a:srgbClr val="B71E42"/>
              </a:buClr>
            </a:pPr>
            <a:r>
              <a:rPr lang="en-IN" dirty="0" smtClean="0"/>
              <a:t>Perl file can be saved with .pl or .PL extension.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sz="3800" dirty="0" smtClean="0"/>
              <a:t># </a:t>
            </a:r>
            <a:r>
              <a:rPr lang="en-US" sz="3800" dirty="0" smtClean="0"/>
              <a:t>reference to array </a:t>
            </a:r>
          </a:p>
          <a:p>
            <a:pPr fontAlgn="base">
              <a:buNone/>
            </a:pPr>
            <a:r>
              <a:rPr lang="en-US" sz="3800" dirty="0" smtClean="0"/>
              <a:t>my $arr1 = [4,5,6]; </a:t>
            </a:r>
          </a:p>
          <a:p>
            <a:pPr fontAlgn="base">
              <a:buNone/>
            </a:pPr>
            <a:r>
              <a:rPr lang="en-US" sz="3800" dirty="0" smtClean="0"/>
              <a:t>  </a:t>
            </a:r>
          </a:p>
          <a:p>
            <a:pPr fontAlgn="base">
              <a:buNone/>
            </a:pPr>
            <a:r>
              <a:rPr lang="en-US" sz="3800" dirty="0" smtClean="0"/>
              <a:t># array inside array </a:t>
            </a:r>
          </a:p>
          <a:p>
            <a:pPr fontAlgn="base">
              <a:buNone/>
            </a:pPr>
            <a:r>
              <a:rPr lang="en-US" sz="3800" dirty="0" smtClean="0"/>
              <a:t>my $arr2 = [4,5,[6,7]]; </a:t>
            </a:r>
          </a:p>
          <a:p>
            <a:pPr fontAlgn="base">
              <a:buNone/>
            </a:pPr>
            <a:r>
              <a:rPr lang="en-US" sz="3800" dirty="0" smtClean="0"/>
              <a:t>  </a:t>
            </a:r>
          </a:p>
          <a:p>
            <a:pPr fontAlgn="base">
              <a:buNone/>
            </a:pPr>
            <a:r>
              <a:rPr lang="en-US" sz="3800" dirty="0" smtClean="0"/>
              <a:t># reference to hash </a:t>
            </a:r>
          </a:p>
          <a:p>
            <a:pPr fontAlgn="base">
              <a:buNone/>
            </a:pPr>
            <a:r>
              <a:rPr lang="en-US" sz="3800" dirty="0" smtClean="0"/>
              <a:t>my $has1 = {'a'=&gt;1,'b'=&gt;2}; </a:t>
            </a:r>
          </a:p>
          <a:p>
            <a:pPr fontAlgn="base">
              <a:buNone/>
            </a:pPr>
            <a:r>
              <a:rPr lang="en-US" sz="3800" dirty="0" smtClean="0"/>
              <a:t>  </a:t>
            </a:r>
          </a:p>
          <a:p>
            <a:pPr fontAlgn="base">
              <a:buNone/>
            </a:pPr>
            <a:r>
              <a:rPr lang="en-US" sz="3800" dirty="0" smtClean="0"/>
              <a:t># hash inside hash </a:t>
            </a:r>
          </a:p>
          <a:p>
            <a:pPr fontAlgn="base">
              <a:buNone/>
            </a:pPr>
            <a:r>
              <a:rPr lang="en-US" sz="3800" dirty="0" smtClean="0"/>
              <a:t>my $has2 = {'a'=&gt;1,'b'=&gt;2,'c'=&gt;[1,2],'d'=&gt;{'x'=&gt;3,'y'=&gt;4}}; </a:t>
            </a:r>
          </a:p>
          <a:p>
            <a:pPr fontAlgn="base">
              <a:buNone/>
            </a:pPr>
            <a:r>
              <a:rPr lang="en-US" sz="3800" dirty="0" smtClean="0"/>
              <a:t>  </a:t>
            </a:r>
          </a:p>
          <a:p>
            <a:pPr fontAlgn="base">
              <a:buNone/>
            </a:pPr>
            <a:r>
              <a:rPr lang="en-US" sz="3800" dirty="0" smtClean="0"/>
              <a:t># using arrow operator </a:t>
            </a:r>
          </a:p>
          <a:p>
            <a:pPr fontAlgn="base">
              <a:buNone/>
            </a:pPr>
            <a:r>
              <a:rPr lang="en-US" sz="3800" dirty="0" smtClean="0"/>
              <a:t>print "$arr1-&gt;[0]\n"; </a:t>
            </a:r>
            <a:r>
              <a:rPr lang="en-US" sz="3800" dirty="0" smtClean="0"/>
              <a:t>		#4</a:t>
            </a:r>
            <a:endParaRPr lang="en-US" sz="3800" dirty="0" smtClean="0"/>
          </a:p>
          <a:p>
            <a:pPr fontAlgn="base">
              <a:buNone/>
            </a:pPr>
            <a:r>
              <a:rPr lang="en-US" sz="3800" dirty="0" smtClean="0"/>
              <a:t>print "$arr2-&gt;[1]\n"; </a:t>
            </a:r>
            <a:r>
              <a:rPr lang="en-US" sz="3800" dirty="0" smtClean="0"/>
              <a:t>		#5</a:t>
            </a:r>
            <a:endParaRPr lang="en-US" sz="3800" dirty="0" smtClean="0"/>
          </a:p>
          <a:p>
            <a:pPr fontAlgn="base">
              <a:buNone/>
            </a:pPr>
            <a:r>
              <a:rPr lang="en-US" sz="3800" dirty="0" smtClean="0"/>
              <a:t>print "$arr2-&gt;[2][0]\n"; </a:t>
            </a:r>
            <a:r>
              <a:rPr lang="en-US" sz="3800" dirty="0" smtClean="0"/>
              <a:t>		#6</a:t>
            </a:r>
            <a:endParaRPr lang="en-US" sz="3800" dirty="0" smtClean="0"/>
          </a:p>
          <a:p>
            <a:pPr fontAlgn="base">
              <a:buNone/>
            </a:pPr>
            <a:r>
              <a:rPr lang="en-US" sz="3800" dirty="0" smtClean="0"/>
              <a:t>print "$has2-&gt;{'a'}\n"; </a:t>
            </a:r>
            <a:r>
              <a:rPr lang="en-US" sz="3800" dirty="0" smtClean="0"/>
              <a:t>		#1</a:t>
            </a:r>
            <a:endParaRPr lang="en-US" sz="3800" dirty="0" smtClean="0"/>
          </a:p>
          <a:p>
            <a:pPr fontAlgn="base">
              <a:buNone/>
            </a:pPr>
            <a:r>
              <a:rPr lang="en-US" sz="3800" dirty="0" smtClean="0"/>
              <a:t>print $has2-&gt;{'d'}-&gt;{'x'},"\n"; </a:t>
            </a:r>
            <a:r>
              <a:rPr lang="en-US" sz="3800" dirty="0" smtClean="0"/>
              <a:t>		#3</a:t>
            </a:r>
            <a:endParaRPr lang="en-US" sz="3800" dirty="0" smtClean="0"/>
          </a:p>
          <a:p>
            <a:pPr fontAlgn="base">
              <a:buNone/>
            </a:pPr>
            <a:r>
              <a:rPr lang="en-US" sz="3800" dirty="0" smtClean="0"/>
              <a:t>print $has2-&gt;{'c'}-&gt;[0],"\n"; </a:t>
            </a:r>
            <a:r>
              <a:rPr lang="en-US" sz="3800" dirty="0" smtClean="0"/>
              <a:t>		#1</a:t>
            </a:r>
            <a:endParaRPr lang="en-US" sz="3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It is a single unit of data which can be an integer number, floating point, a character, a string, a paragraph, or an entire web page.</a:t>
            </a:r>
          </a:p>
          <a:p>
            <a:pPr>
              <a:buNone/>
            </a:pPr>
            <a:endParaRPr lang="en-IN" dirty="0" smtClean="0"/>
          </a:p>
          <a:p>
            <a:pPr fontAlgn="base">
              <a:buNone/>
            </a:pPr>
            <a:r>
              <a:rPr lang="en-US" sz="2600" dirty="0" smtClean="0"/>
              <a:t>	</a:t>
            </a:r>
            <a:r>
              <a:rPr lang="en-IN" sz="2600" dirty="0" smtClean="0"/>
              <a:t># An integer assignment </a:t>
            </a:r>
          </a:p>
          <a:p>
            <a:pPr fontAlgn="base">
              <a:buNone/>
            </a:pPr>
            <a:r>
              <a:rPr lang="en-IN" sz="2600" dirty="0" smtClean="0"/>
              <a:t>	$age = 1;              </a:t>
            </a:r>
          </a:p>
          <a:p>
            <a:pPr fontAlgn="base">
              <a:buNone/>
            </a:pPr>
            <a:r>
              <a:rPr lang="en-IN" sz="2600" dirty="0" smtClean="0"/>
              <a:t>	  </a:t>
            </a:r>
          </a:p>
          <a:p>
            <a:pPr fontAlgn="base">
              <a:buNone/>
            </a:pPr>
            <a:r>
              <a:rPr lang="en-IN" sz="2600" dirty="0" smtClean="0"/>
              <a:t>	# A string  </a:t>
            </a:r>
          </a:p>
          <a:p>
            <a:pPr fontAlgn="base">
              <a:buNone/>
            </a:pPr>
            <a:r>
              <a:rPr lang="en-IN" sz="2600" dirty="0" smtClean="0"/>
              <a:t>	$name = "ABC"; </a:t>
            </a:r>
          </a:p>
          <a:p>
            <a:pPr fontAlgn="base">
              <a:buNone/>
            </a:pPr>
            <a:r>
              <a:rPr lang="en-IN" sz="2600" dirty="0" smtClean="0"/>
              <a:t>  </a:t>
            </a:r>
          </a:p>
          <a:p>
            <a:pPr fontAlgn="base">
              <a:buNone/>
            </a:pPr>
            <a:r>
              <a:rPr lang="en-IN" sz="2600" dirty="0" smtClean="0"/>
              <a:t>	# A floating point    </a:t>
            </a:r>
          </a:p>
          <a:p>
            <a:pPr fontAlgn="base">
              <a:buNone/>
            </a:pPr>
            <a:r>
              <a:rPr lang="en-IN" sz="2600" dirty="0" smtClean="0"/>
              <a:t>	$salary = 21.5;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dirty="0" smtClean="0"/>
              <a:t>Numeric</a:t>
            </a:r>
            <a:r>
              <a:rPr lang="en-US" sz="2800" dirty="0" smtClean="0"/>
              <a:t>: </a:t>
            </a:r>
            <a:r>
              <a:rPr lang="en-IN" sz="2800" dirty="0" smtClean="0"/>
              <a:t>Numeric scalar variables hold values like whole numbers, integers(positive and negative), float(containing decimal point).</a:t>
            </a:r>
            <a:endParaRPr lang="en-IN" sz="3400" dirty="0" smtClean="0"/>
          </a:p>
          <a:p>
            <a:pPr fontAlgn="base">
              <a:buNone/>
            </a:pPr>
            <a:r>
              <a:rPr lang="en-IN" sz="3400" dirty="0" smtClean="0"/>
              <a:t>	</a:t>
            </a:r>
          </a:p>
          <a:p>
            <a:pPr fontAlgn="base">
              <a:buNone/>
            </a:pPr>
            <a:r>
              <a:rPr lang="en-IN" sz="3400" dirty="0" smtClean="0"/>
              <a:t>	</a:t>
            </a:r>
            <a:r>
              <a:rPr lang="en-US" sz="3400" dirty="0" smtClean="0"/>
              <a:t>$</a:t>
            </a:r>
            <a:r>
              <a:rPr lang="en-US" sz="3400" dirty="0" err="1" smtClean="0"/>
              <a:t>intpositive</a:t>
            </a:r>
            <a:r>
              <a:rPr lang="en-US" sz="3400" dirty="0" smtClean="0"/>
              <a:t> = 25; 	  </a:t>
            </a:r>
          </a:p>
          <a:p>
            <a:pPr fontAlgn="base">
              <a:buNone/>
            </a:pPr>
            <a:r>
              <a:rPr lang="en-US" sz="3400" dirty="0" smtClean="0"/>
              <a:t>	$</a:t>
            </a:r>
            <a:r>
              <a:rPr lang="en-US" sz="3400" dirty="0" err="1" smtClean="0"/>
              <a:t>intnegative</a:t>
            </a:r>
            <a:r>
              <a:rPr lang="en-US" sz="3400" dirty="0" smtClean="0"/>
              <a:t> = -73;	  </a:t>
            </a:r>
          </a:p>
          <a:p>
            <a:pPr fontAlgn="base">
              <a:buNone/>
            </a:pPr>
            <a:r>
              <a:rPr lang="en-US" sz="3400" dirty="0" smtClean="0"/>
              <a:t>	$float = 23.5; 	  </a:t>
            </a:r>
          </a:p>
          <a:p>
            <a:pPr fontAlgn="base">
              <a:buNone/>
            </a:pPr>
            <a:r>
              <a:rPr lang="en-US" sz="3400" dirty="0" smtClean="0"/>
              <a:t>	$</a:t>
            </a:r>
            <a:r>
              <a:rPr lang="en-US" sz="3400" dirty="0" err="1" smtClean="0"/>
              <a:t>hexadec</a:t>
            </a:r>
            <a:r>
              <a:rPr lang="en-US" sz="3400" dirty="0" smtClean="0"/>
              <a:t> = 0xcd; 	//205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  <a:endParaRPr lang="en-IN" sz="2800" dirty="0" smtClean="0"/>
          </a:p>
          <a:p>
            <a:pPr fontAlgn="base">
              <a:buNone/>
            </a:pPr>
            <a:r>
              <a:rPr lang="en-US" dirty="0" smtClean="0"/>
              <a:t>	  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String : </a:t>
            </a:r>
            <a:r>
              <a:rPr lang="en-IN" dirty="0" smtClean="0"/>
              <a:t>String scalar variables hold values like a word(made of different characters), a group of words or a paragraph.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$</a:t>
            </a:r>
            <a:r>
              <a:rPr lang="en-IN" dirty="0" err="1" smtClean="0"/>
              <a:t>alphastring</a:t>
            </a:r>
            <a:r>
              <a:rPr lang="en-IN" dirty="0" smtClean="0"/>
              <a:t> = "</a:t>
            </a:r>
            <a:r>
              <a:rPr lang="en-IN" dirty="0" err="1" smtClean="0"/>
              <a:t>GeeksforGeeks</a:t>
            </a:r>
            <a:r>
              <a:rPr lang="en-IN" dirty="0" smtClean="0"/>
              <a:t>"; </a:t>
            </a:r>
          </a:p>
          <a:p>
            <a:pPr>
              <a:buNone/>
            </a:pPr>
            <a:r>
              <a:rPr lang="en-IN" dirty="0" smtClean="0"/>
              <a:t>	$</a:t>
            </a:r>
            <a:r>
              <a:rPr lang="en-IN" dirty="0" err="1" smtClean="0"/>
              <a:t>numericstring</a:t>
            </a:r>
            <a:r>
              <a:rPr lang="en-IN" dirty="0" smtClean="0"/>
              <a:t> = "17"; </a:t>
            </a:r>
          </a:p>
          <a:p>
            <a:pPr>
              <a:buNone/>
            </a:pPr>
            <a:r>
              <a:rPr lang="en-IN" dirty="0" smtClean="0"/>
              <a:t>	$alphanumeric = "gfg21"; </a:t>
            </a:r>
          </a:p>
          <a:p>
            <a:pPr>
              <a:buNone/>
            </a:pPr>
            <a:r>
              <a:rPr lang="en-IN" dirty="0" smtClean="0"/>
              <a:t>	$</a:t>
            </a:r>
            <a:r>
              <a:rPr lang="en-IN" dirty="0" err="1" smtClean="0"/>
              <a:t>specialstring</a:t>
            </a:r>
            <a:r>
              <a:rPr lang="en-IN" dirty="0" smtClean="0"/>
              <a:t> = "^</a:t>
            </a:r>
            <a:r>
              <a:rPr lang="en-IN" dirty="0" err="1" smtClean="0"/>
              <a:t>gfg</a:t>
            </a:r>
            <a:r>
              <a:rPr lang="en-IN" dirty="0" smtClean="0"/>
              <a:t>"; </a:t>
            </a:r>
          </a:p>
          <a:p>
            <a:pPr>
              <a:buNone/>
            </a:pPr>
            <a:r>
              <a:rPr lang="en-IN" dirty="0" smtClean="0"/>
              <a:t>	$</a:t>
            </a:r>
            <a:r>
              <a:rPr lang="en-IN" dirty="0" err="1" smtClean="0"/>
              <a:t>singlequt</a:t>
            </a:r>
            <a:r>
              <a:rPr lang="en-IN" dirty="0" smtClean="0"/>
              <a:t> = 'Hello Geeks'; 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Scalars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Numeric	String	Description</a:t>
            </a:r>
          </a:p>
          <a:p>
            <a:pPr>
              <a:buNone/>
            </a:pPr>
            <a:r>
              <a:rPr lang="en-IN" dirty="0" smtClean="0"/>
              <a:t>==		</a:t>
            </a:r>
            <a:r>
              <a:rPr lang="en-IN" dirty="0" err="1" smtClean="0"/>
              <a:t>eq</a:t>
            </a:r>
            <a:r>
              <a:rPr lang="en-IN" dirty="0" smtClean="0"/>
              <a:t>		Equals to</a:t>
            </a:r>
          </a:p>
          <a:p>
            <a:pPr>
              <a:buNone/>
            </a:pPr>
            <a:r>
              <a:rPr lang="en-IN" dirty="0" smtClean="0"/>
              <a:t>!=			ne		Not Equals to</a:t>
            </a:r>
          </a:p>
          <a:p>
            <a:pPr>
              <a:buNone/>
            </a:pPr>
            <a:r>
              <a:rPr lang="en-IN" dirty="0" smtClean="0"/>
              <a:t>&lt;			</a:t>
            </a:r>
            <a:r>
              <a:rPr lang="en-IN" dirty="0" err="1" smtClean="0"/>
              <a:t>lt</a:t>
            </a:r>
            <a:r>
              <a:rPr lang="en-IN" dirty="0" smtClean="0"/>
              <a:t>		Is less than</a:t>
            </a:r>
          </a:p>
          <a:p>
            <a:pPr>
              <a:buNone/>
            </a:pPr>
            <a:r>
              <a:rPr lang="en-IN" dirty="0" smtClean="0"/>
              <a:t>&gt;			</a:t>
            </a:r>
            <a:r>
              <a:rPr lang="en-IN" dirty="0" err="1" smtClean="0"/>
              <a:t>gt</a:t>
            </a:r>
            <a:r>
              <a:rPr lang="en-IN" dirty="0" smtClean="0"/>
              <a:t>		Is greater than</a:t>
            </a:r>
          </a:p>
          <a:p>
            <a:pPr>
              <a:buNone/>
            </a:pPr>
            <a:r>
              <a:rPr lang="en-IN" dirty="0" smtClean="0"/>
              <a:t>&lt;=		le		Is less than or equal to</a:t>
            </a:r>
          </a:p>
          <a:p>
            <a:pPr>
              <a:buNone/>
            </a:pPr>
            <a:r>
              <a:rPr lang="en-IN" dirty="0" smtClean="0"/>
              <a:t>&gt;=		</a:t>
            </a:r>
            <a:r>
              <a:rPr lang="en-IN" dirty="0" err="1" smtClean="0"/>
              <a:t>ge</a:t>
            </a:r>
            <a:r>
              <a:rPr lang="en-IN" dirty="0" smtClean="0"/>
              <a:t>		Is greater than or equal to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Scalar keyword in Perl is used to convert the expression to scalar context. </a:t>
            </a:r>
          </a:p>
          <a:p>
            <a:r>
              <a:rPr lang="en-IN" dirty="0" smtClean="0"/>
              <a:t>Syntax – scalar expression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# Defining Arrays </a:t>
            </a:r>
          </a:p>
          <a:p>
            <a:pPr>
              <a:buNone/>
            </a:pPr>
            <a:r>
              <a:rPr lang="en-IN" dirty="0" smtClean="0"/>
              <a:t>@array1 = ("Geeks", "For", "Geeks"); </a:t>
            </a:r>
          </a:p>
          <a:p>
            <a:pPr>
              <a:buNone/>
            </a:pPr>
            <a:r>
              <a:rPr lang="en-IN" dirty="0" smtClean="0"/>
              <a:t>@array2 = (1, 1, 0, 0, 9, 6);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Concatenation of both arrays </a:t>
            </a:r>
          </a:p>
          <a:p>
            <a:pPr>
              <a:buNone/>
            </a:pPr>
            <a:r>
              <a:rPr lang="en-IN" dirty="0" smtClean="0"/>
              <a:t>@array3 = (@array1, @array2);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Printing the Concatenated Array </a:t>
            </a:r>
          </a:p>
          <a:p>
            <a:pPr>
              <a:buNone/>
            </a:pPr>
            <a:r>
              <a:rPr lang="en-IN" dirty="0" smtClean="0"/>
              <a:t># in List form </a:t>
            </a:r>
          </a:p>
          <a:p>
            <a:pPr>
              <a:buNone/>
            </a:pPr>
            <a:r>
              <a:rPr lang="en-IN" dirty="0" smtClean="0"/>
              <a:t>print "Array in List form: @array3\n";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Conversion of Arrays to scalar context </a:t>
            </a:r>
          </a:p>
          <a:p>
            <a:pPr>
              <a:buNone/>
            </a:pPr>
            <a:r>
              <a:rPr lang="en-IN" dirty="0" smtClean="0"/>
              <a:t>@array3 = (scalar(@array1), scalar(@array2));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 Conversion to scalar returns </a:t>
            </a:r>
          </a:p>
          <a:p>
            <a:pPr>
              <a:buNone/>
            </a:pPr>
            <a:r>
              <a:rPr lang="en-IN" dirty="0" smtClean="0"/>
              <a:t># the number of elements in the array </a:t>
            </a:r>
          </a:p>
          <a:p>
            <a:pPr>
              <a:buNone/>
            </a:pPr>
            <a:r>
              <a:rPr lang="en-IN" dirty="0" smtClean="0"/>
              <a:t>print "Array in scalar form: @array3\n";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Output:-</a:t>
            </a:r>
          </a:p>
          <a:p>
            <a:pPr>
              <a:buNone/>
            </a:pPr>
            <a:r>
              <a:rPr lang="en-IN" dirty="0" smtClean="0"/>
              <a:t>Array in List form: Geeks For Geeks 1 1 0 0 9 6</a:t>
            </a:r>
          </a:p>
          <a:p>
            <a:pPr>
              <a:buNone/>
            </a:pPr>
            <a:r>
              <a:rPr lang="en-IN" dirty="0" smtClean="0"/>
              <a:t>Array in scalar form: 3 6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IN" dirty="0" smtClean="0"/>
              <a:t>A hash is a set of key-value pairs. Perl stores elements of a hash such that it searches for the values based on its keys. </a:t>
            </a:r>
          </a:p>
          <a:p>
            <a:r>
              <a:rPr lang="en-IN" dirty="0" smtClean="0"/>
              <a:t>Hash variables start with a ‘%’ sign.</a:t>
            </a:r>
          </a:p>
          <a:p>
            <a:r>
              <a:rPr lang="en-IN" dirty="0" smtClean="0"/>
              <a:t>Perl requires the keys of a hash to be strings, whereas the values can be any scalars.</a:t>
            </a:r>
          </a:p>
          <a:p>
            <a:r>
              <a:rPr lang="en-IN" dirty="0" smtClean="0"/>
              <a:t>A hash key must be unique. If key is existing then its corresponding value is overwritten.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value is directly assigned as shown below and data is added to existing hash.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$stud{'Comp'} = 45; </a:t>
            </a:r>
          </a:p>
          <a:p>
            <a:pPr>
              <a:buNone/>
            </a:pPr>
            <a:r>
              <a:rPr lang="en-IN" sz="2400" dirty="0" smtClean="0"/>
              <a:t>	$stud{'</a:t>
            </a:r>
            <a:r>
              <a:rPr lang="en-IN" sz="2400" dirty="0" err="1" smtClean="0"/>
              <a:t>Inft</a:t>
            </a:r>
            <a:r>
              <a:rPr lang="en-IN" sz="2400" dirty="0" smtClean="0"/>
              <a:t>'} = 42; </a:t>
            </a:r>
          </a:p>
          <a:p>
            <a:pPr>
              <a:buNone/>
            </a:pPr>
            <a:r>
              <a:rPr lang="en-IN" sz="2400" dirty="0" smtClean="0"/>
              <a:t>	$stud{'</a:t>
            </a:r>
            <a:r>
              <a:rPr lang="en-IN" sz="2400" dirty="0" err="1" smtClean="0"/>
              <a:t>Extc</a:t>
            </a:r>
            <a:r>
              <a:rPr lang="en-IN" sz="2400" dirty="0" smtClean="0"/>
              <a:t>'} = 35;</a:t>
            </a:r>
          </a:p>
          <a:p>
            <a:r>
              <a:rPr lang="en-IN" dirty="0" smtClean="0"/>
              <a:t>Another way is by using list which gets converted to hash by taking individual pairs.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%stud = ('Comp', 45, '</a:t>
            </a:r>
            <a:r>
              <a:rPr lang="en-US" sz="2400" dirty="0" err="1" smtClean="0"/>
              <a:t>Inft</a:t>
            </a:r>
            <a:r>
              <a:rPr lang="en-US" sz="2400" dirty="0" smtClean="0"/>
              <a:t>', 42, '</a:t>
            </a:r>
            <a:r>
              <a:rPr lang="en-US" sz="2400" dirty="0" err="1" smtClean="0"/>
              <a:t>Extc</a:t>
            </a:r>
            <a:r>
              <a:rPr lang="en-US" sz="2400" dirty="0" smtClean="0"/>
              <a:t>', 35);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Programs can be written in Perl in any of the widely used text editors </a:t>
            </a:r>
          </a:p>
          <a:p>
            <a:r>
              <a:rPr lang="en-IN" dirty="0" smtClean="0"/>
              <a:t>Save the file with the extension </a:t>
            </a:r>
            <a:r>
              <a:rPr lang="en-IN" b="1" i="1" dirty="0" smtClean="0"/>
              <a:t>.pl</a:t>
            </a:r>
            <a:r>
              <a:rPr lang="en-IN" dirty="0" smtClean="0"/>
              <a:t> or </a:t>
            </a:r>
            <a:r>
              <a:rPr lang="en-IN" b="1" i="1" dirty="0" smtClean="0"/>
              <a:t>.PL</a:t>
            </a:r>
            <a:r>
              <a:rPr lang="en-IN" dirty="0" smtClean="0"/>
              <a:t> To run the program use </a:t>
            </a:r>
            <a:r>
              <a:rPr lang="en-IN" b="1" dirty="0" err="1" smtClean="0"/>
              <a:t>perl</a:t>
            </a:r>
            <a:r>
              <a:rPr lang="en-IN" b="1" dirty="0" smtClean="0"/>
              <a:t> file_name.pl</a:t>
            </a:r>
            <a:r>
              <a:rPr lang="en-IN" dirty="0" smtClean="0"/>
              <a:t> on the command 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 smtClean="0"/>
              <a:t>One way is using </a:t>
            </a:r>
            <a:r>
              <a:rPr lang="en-IN" b="1" dirty="0" smtClean="0"/>
              <a:t>=&gt;</a:t>
            </a:r>
            <a:r>
              <a:rPr lang="en-IN" dirty="0" smtClean="0"/>
              <a:t> to indicate the key/value pairs 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US" sz="2400" dirty="0" smtClean="0"/>
              <a:t>%stud = ('Comp' =&gt; 45, '</a:t>
            </a:r>
            <a:r>
              <a:rPr lang="en-US" sz="2400" dirty="0" err="1" smtClean="0"/>
              <a:t>Inft</a:t>
            </a:r>
            <a:r>
              <a:rPr lang="en-US" sz="2400" dirty="0" smtClean="0"/>
              <a:t>' =&gt; 42, '</a:t>
            </a:r>
            <a:r>
              <a:rPr lang="en-US" sz="2400" dirty="0" err="1" smtClean="0"/>
              <a:t>Extc</a:t>
            </a:r>
            <a:r>
              <a:rPr lang="en-US" sz="2400" dirty="0" smtClean="0"/>
              <a:t>' =&gt; 35);</a:t>
            </a:r>
          </a:p>
          <a:p>
            <a:pPr>
              <a:buNone/>
            </a:pPr>
            <a:r>
              <a:rPr lang="en-US" sz="2400" dirty="0" smtClean="0"/>
              <a:t>	%stud = (-Comp =&gt; 45, -</a:t>
            </a:r>
            <a:r>
              <a:rPr lang="en-US" sz="2400" dirty="0" err="1" smtClean="0"/>
              <a:t>Inft</a:t>
            </a:r>
            <a:r>
              <a:rPr lang="en-US" sz="2400" dirty="0" smtClean="0"/>
              <a:t> =&gt; 42, -</a:t>
            </a:r>
            <a:r>
              <a:rPr lang="en-US" sz="2400" dirty="0" err="1" smtClean="0"/>
              <a:t>Extc</a:t>
            </a:r>
            <a:r>
              <a:rPr lang="en-US" sz="2400" dirty="0" smtClean="0"/>
              <a:t> =&gt; 35);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$stud1{'Comp'} = 10; </a:t>
            </a:r>
          </a:p>
          <a:p>
            <a:pPr fontAlgn="base">
              <a:buNone/>
            </a:pPr>
            <a:r>
              <a:rPr lang="en-US" dirty="0" smtClean="0"/>
              <a:t>$stud1{'</a:t>
            </a:r>
            <a:r>
              <a:rPr lang="en-US" dirty="0" err="1" smtClean="0"/>
              <a:t>Inft</a:t>
            </a:r>
            <a:r>
              <a:rPr lang="en-US" dirty="0" smtClean="0"/>
              <a:t>'} = 20; </a:t>
            </a:r>
          </a:p>
          <a:p>
            <a:pPr fontAlgn="base">
              <a:buNone/>
            </a:pPr>
            <a:r>
              <a:rPr lang="en-US" dirty="0" smtClean="0"/>
              <a:t>$stud1{'</a:t>
            </a:r>
            <a:r>
              <a:rPr lang="en-US" dirty="0" err="1" smtClean="0"/>
              <a:t>Extc</a:t>
            </a:r>
            <a:r>
              <a:rPr lang="en-US" dirty="0" smtClean="0"/>
              <a:t>'} = 30; 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# printing elements of stud </a:t>
            </a:r>
          </a:p>
          <a:p>
            <a:pPr fontAlgn="base">
              <a:buNone/>
            </a:pPr>
            <a:r>
              <a:rPr lang="en-US" dirty="0" smtClean="0"/>
              <a:t>print "Printing values of Hash1\n"; </a:t>
            </a:r>
          </a:p>
          <a:p>
            <a:pPr fontAlgn="base">
              <a:buNone/>
            </a:pPr>
            <a:r>
              <a:rPr lang="en-US" dirty="0" smtClean="0"/>
              <a:t>print "$stud1{'Comp'}\n"; 		//10</a:t>
            </a:r>
          </a:p>
          <a:p>
            <a:pPr fontAlgn="base">
              <a:buNone/>
            </a:pPr>
            <a:r>
              <a:rPr lang="en-US" dirty="0" smtClean="0"/>
              <a:t>print "$stud1{'</a:t>
            </a:r>
            <a:r>
              <a:rPr lang="en-US" dirty="0" err="1" smtClean="0"/>
              <a:t>Inft</a:t>
            </a:r>
            <a:r>
              <a:rPr lang="en-US" dirty="0" smtClean="0"/>
              <a:t>'}\n"; 		//20</a:t>
            </a:r>
          </a:p>
          <a:p>
            <a:pPr fontAlgn="base">
              <a:buNone/>
            </a:pPr>
            <a:r>
              <a:rPr lang="en-US" dirty="0" smtClean="0"/>
              <a:t>print "$stud1{'</a:t>
            </a:r>
            <a:r>
              <a:rPr lang="en-US" dirty="0" err="1" smtClean="0"/>
              <a:t>Extc</a:t>
            </a:r>
            <a:r>
              <a:rPr lang="en-US" dirty="0" smtClean="0"/>
              <a:t>'}\n"; 		//30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IN" dirty="0" smtClean="0"/>
              <a:t>Hash allows to extract keys and values with the use of inbuilt functions.</a:t>
            </a:r>
          </a:p>
          <a:p>
            <a:r>
              <a:rPr lang="en-US" dirty="0" smtClean="0"/>
              <a:t>Syntax: keys %HASH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Returns an array of all the keys present in the HASH</a:t>
            </a:r>
          </a:p>
          <a:p>
            <a:r>
              <a:rPr lang="en-IN" dirty="0" smtClean="0"/>
              <a:t>Syntax: values %HASH</a:t>
            </a:r>
            <a:br>
              <a:rPr lang="en-IN" dirty="0" smtClean="0"/>
            </a:br>
            <a:r>
              <a:rPr lang="en-IN" dirty="0" smtClean="0"/>
              <a:t>Returns an array with all the values of HASH</a:t>
            </a:r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array is used to store the list of values and each object of the list is termed as an element.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Elements can either be a number, string, or any type of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scalar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data including another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Creation: 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Perl programming every array variable is declared using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“@”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sign before the variable’s 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nb-NO" sz="2600" dirty="0" smtClean="0">
                <a:latin typeface="Times New Roman" pitchFamily="18" charset="0"/>
                <a:cs typeface="Times New Roman" pitchFamily="18" charset="0"/>
              </a:rPr>
              <a:t>@arr = (1, 2, 3); @arr = (1, 2, 3, "Hello");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can store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elements of multiple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types.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qw(): This is used to create an array on single quoted words.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fr-FR" sz="2400" dirty="0" smtClean="0"/>
              <a:t>qw (Expression) qw /Expression/ qw 'Expression' qw {Expression}</a:t>
            </a:r>
          </a:p>
          <a:p>
            <a:pPr>
              <a:buNone/>
            </a:pPr>
            <a:r>
              <a:rPr lang="en-IN" sz="2400" dirty="0" smtClean="0"/>
              <a:t>	@arr1</a:t>
            </a:r>
            <a:r>
              <a:rPr lang="en-IN" sz="2400" dirty="0"/>
              <a:t> </a:t>
            </a:r>
            <a:r>
              <a:rPr lang="en-IN" sz="2400" dirty="0" smtClean="0"/>
              <a:t>= qw /This is a Perl/;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output: [‘This’, ’is’, ’a’, ’Perl’]</a:t>
            </a:r>
          </a:p>
          <a:p>
            <a:r>
              <a:rPr lang="en-IN" dirty="0"/>
              <a:t>For accessing the elements of an array we must prefix </a:t>
            </a:r>
            <a:r>
              <a:rPr lang="en-IN" b="1" dirty="0"/>
              <a:t>“$”</a:t>
            </a:r>
            <a:r>
              <a:rPr lang="en-IN" dirty="0"/>
              <a:t> sign before the array </a:t>
            </a:r>
            <a:r>
              <a:rPr lang="en-IN" dirty="0" smtClean="0"/>
              <a:t>variable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US" sz="2400" dirty="0" smtClean="0"/>
              <a:t>$</a:t>
            </a:r>
            <a:r>
              <a:rPr lang="en-US" sz="2400" dirty="0" err="1" smtClean="0"/>
              <a:t>arr</a:t>
            </a:r>
            <a:r>
              <a:rPr lang="en-US" sz="2400" dirty="0" smtClean="0"/>
              <a:t>[0]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237"/>
            <a:ext cx="8229600" cy="5821363"/>
          </a:xfrm>
        </p:spPr>
        <p:txBody>
          <a:bodyPr>
            <a:normAutofit/>
          </a:bodyPr>
          <a:lstStyle/>
          <a:p>
            <a:r>
              <a:rPr lang="en-IN" dirty="0" smtClean="0"/>
              <a:t>Giving negative index will result in selecting the array elements from ending.</a:t>
            </a:r>
          </a:p>
          <a:p>
            <a:pPr>
              <a:buNone/>
            </a:pPr>
            <a:r>
              <a:rPr lang="en-IN" dirty="0" smtClean="0"/>
              <a:t>	ex:</a:t>
            </a:r>
          </a:p>
          <a:p>
            <a:pPr fontAlgn="base">
              <a:buNone/>
            </a:pPr>
            <a:r>
              <a:rPr lang="en-IN" sz="2400" dirty="0" smtClean="0"/>
              <a:t>@fruits = ("apple", "banana", "pineapple", "kiwi");   </a:t>
            </a:r>
          </a:p>
          <a:p>
            <a:pPr fontAlgn="base">
              <a:buNone/>
            </a:pPr>
            <a:r>
              <a:rPr lang="en-IN" sz="2400" dirty="0" smtClean="0"/>
              <a:t>	print "$fruits[-1]\n"; 	//kiwi</a:t>
            </a:r>
          </a:p>
          <a:p>
            <a:pPr fontAlgn="base">
              <a:buNone/>
            </a:pPr>
            <a:r>
              <a:rPr lang="en-IN" sz="2400" dirty="0" smtClean="0"/>
              <a:t>	print "$fruits[-2]\n"; 	//pineapple</a:t>
            </a:r>
          </a:p>
          <a:p>
            <a:pPr fontAlgn="base"/>
            <a:r>
              <a:rPr lang="en-IN" sz="2800" b="1" dirty="0" smtClean="0"/>
              <a:t>Sequential Number Arrays: </a:t>
            </a:r>
            <a:r>
              <a:rPr lang="en-IN" sz="2800" dirty="0" smtClean="0"/>
              <a:t>Perl also provides a shortcut to make a sequential array of numbers or letters. </a:t>
            </a:r>
          </a:p>
          <a:p>
            <a:pPr fontAlgn="base">
              <a:buNone/>
            </a:pPr>
            <a:r>
              <a:rPr lang="en-IN" sz="2800" dirty="0" smtClean="0"/>
              <a:t>	</a:t>
            </a:r>
            <a:r>
              <a:rPr lang="en-IN" sz="2000" dirty="0" smtClean="0"/>
              <a:t>@array = (1..9); # array with numbers from 1 to 9 </a:t>
            </a:r>
          </a:p>
          <a:p>
            <a:pPr fontAlgn="base">
              <a:buNone/>
            </a:pPr>
            <a:r>
              <a:rPr lang="en-IN" sz="2000" dirty="0" smtClean="0"/>
              <a:t>	@array = (a..h); # array with letters from a to 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Size of array: It </a:t>
            </a:r>
            <a:r>
              <a:rPr lang="en-IN" dirty="0" smtClean="0"/>
              <a:t>can be found by evaluating the array in scalar context.</a:t>
            </a:r>
            <a:endParaRPr lang="en-US" dirty="0" smtClean="0"/>
          </a:p>
          <a:p>
            <a:pPr fontAlgn="base">
              <a:buNone/>
            </a:pPr>
            <a:r>
              <a:rPr lang="en-IN" sz="2400" b="1" dirty="0" smtClean="0"/>
              <a:t>	Implicit Scalar Context:</a:t>
            </a:r>
            <a:r>
              <a:rPr lang="en-IN" sz="2400" dirty="0" smtClean="0"/>
              <a:t>$size = @array;</a:t>
            </a:r>
          </a:p>
          <a:p>
            <a:pPr fontAlgn="base">
              <a:buNone/>
            </a:pPr>
            <a:r>
              <a:rPr lang="en-IN" sz="2400" b="1" dirty="0" smtClean="0"/>
              <a:t>	Explicit scalar context using keyword scalar:</a:t>
            </a:r>
          </a:p>
          <a:p>
            <a:pPr fontAlgn="base">
              <a:buNone/>
            </a:pPr>
            <a:r>
              <a:rPr lang="en-IN" sz="2400" dirty="0" smtClean="0"/>
              <a:t>	$size = scalar @array;</a:t>
            </a:r>
          </a:p>
          <a:p>
            <a:pPr fontAlgn="base">
              <a:buNone/>
            </a:pPr>
            <a:r>
              <a:rPr lang="en-US" sz="2400" dirty="0" smtClean="0"/>
              <a:t>	$maximum_index = $#arr; </a:t>
            </a:r>
          </a:p>
          <a:p>
            <a:pPr fontAlgn="base"/>
            <a:r>
              <a:rPr lang="en-IN" dirty="0" smtClean="0"/>
              <a:t>Slicing: It is done to access a range of elements in an array in order</a:t>
            </a:r>
          </a:p>
          <a:p>
            <a:pPr fontAlgn="base">
              <a:buNone/>
            </a:pPr>
            <a:r>
              <a:rPr lang="en-IN" sz="3000" dirty="0" smtClean="0"/>
              <a:t>	-Passing multiple index values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US" sz="2400" dirty="0" smtClean="0"/>
              <a:t>@array = (‘Sun', ‘Moon', ‘Earth'); </a:t>
            </a:r>
          </a:p>
          <a:p>
            <a:pPr fontAlgn="base">
              <a:buNone/>
            </a:pPr>
            <a:r>
              <a:rPr lang="en-US" sz="2400" dirty="0" smtClean="0"/>
              <a:t>	@</a:t>
            </a:r>
            <a:r>
              <a:rPr lang="en-US" sz="2400" dirty="0" err="1" smtClean="0"/>
              <a:t>extracted_elements</a:t>
            </a:r>
            <a:r>
              <a:rPr lang="en-US" sz="2400" dirty="0" smtClean="0"/>
              <a:t> = @array[1, 2];</a:t>
            </a:r>
          </a:p>
          <a:p>
            <a:pPr fontAlgn="base">
              <a:buNone/>
            </a:pPr>
            <a:r>
              <a:rPr lang="en-US" sz="2400" dirty="0" smtClean="0"/>
              <a:t>	output: Moon Earth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800" dirty="0" smtClean="0"/>
              <a:t>-Using range operator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US" sz="2400" dirty="0" smtClean="0"/>
              <a:t>@array = (‘Sun', ‘Moon', ‘Earth‘, ’Mars’, ‘</a:t>
            </a:r>
            <a:r>
              <a:rPr lang="en-US" sz="2400" dirty="0" err="1" smtClean="0"/>
              <a:t>Jupitor</a:t>
            </a:r>
            <a:r>
              <a:rPr lang="en-US" sz="2400" dirty="0" smtClean="0"/>
              <a:t>’); </a:t>
            </a:r>
          </a:p>
          <a:p>
            <a:pPr fontAlgn="base">
              <a:buNone/>
            </a:pPr>
            <a:r>
              <a:rPr lang="en-US" sz="2400" dirty="0" smtClean="0"/>
              <a:t>	@</a:t>
            </a:r>
            <a:r>
              <a:rPr lang="en-US" sz="2400" dirty="0" err="1" smtClean="0"/>
              <a:t>extracted_elements</a:t>
            </a:r>
            <a:r>
              <a:rPr lang="en-US" sz="2400" dirty="0" smtClean="0"/>
              <a:t> = @array[1..3];</a:t>
            </a:r>
          </a:p>
          <a:p>
            <a:pPr fontAlgn="base">
              <a:buNone/>
            </a:pPr>
            <a:r>
              <a:rPr lang="en-US" sz="2400" dirty="0" smtClean="0"/>
              <a:t>	output: Moon Earth Mars</a:t>
            </a:r>
          </a:p>
          <a:p>
            <a:pPr fontAlgn="base"/>
            <a:r>
              <a:rPr lang="en-US" dirty="0" smtClean="0"/>
              <a:t>Push - </a:t>
            </a:r>
            <a:r>
              <a:rPr lang="en-IN" dirty="0" smtClean="0"/>
              <a:t>Inserts values of the list at the end of an array</a:t>
            </a:r>
            <a:endParaRPr lang="en-IN" sz="2400" dirty="0" smtClean="0"/>
          </a:p>
          <a:p>
            <a:pPr fontAlgn="base">
              <a:buNone/>
            </a:pPr>
            <a:r>
              <a:rPr lang="en-IN" sz="2400" dirty="0" smtClean="0"/>
              <a:t>	syntax: </a:t>
            </a:r>
            <a:r>
              <a:rPr lang="en-US" sz="2400" i="1" dirty="0" smtClean="0"/>
              <a:t> push(Array, list)</a:t>
            </a:r>
          </a:p>
          <a:p>
            <a:pPr fontAlgn="base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ex:</a:t>
            </a:r>
            <a:r>
              <a:rPr lang="en-US" sz="2400" dirty="0" err="1" smtClean="0"/>
              <a:t>push</a:t>
            </a:r>
            <a:r>
              <a:rPr lang="en-US" sz="2400" dirty="0" smtClean="0"/>
              <a:t>(@x, 'Python', 'Perl'); </a:t>
            </a:r>
          </a:p>
          <a:p>
            <a:pPr fontAlgn="base"/>
            <a:r>
              <a:rPr lang="en-US" dirty="0" smtClean="0"/>
              <a:t>Pop - </a:t>
            </a:r>
            <a:r>
              <a:rPr lang="en-IN" dirty="0" smtClean="0"/>
              <a:t>Removes the last value of an array</a:t>
            </a:r>
          </a:p>
          <a:p>
            <a:pPr fontAlgn="base">
              <a:buNone/>
            </a:pPr>
            <a:r>
              <a:rPr lang="en-IN" sz="2400" dirty="0" smtClean="0"/>
              <a:t>	syntax: </a:t>
            </a:r>
            <a:r>
              <a:rPr lang="en-US" sz="2400" i="1" dirty="0" smtClean="0"/>
              <a:t> pop(Array)</a:t>
            </a:r>
          </a:p>
          <a:p>
            <a:pPr fontAlgn="base"/>
            <a:r>
              <a:rPr lang="en-US" dirty="0" smtClean="0"/>
              <a:t>Shift - </a:t>
            </a:r>
            <a:r>
              <a:rPr lang="en-IN" dirty="0" smtClean="0"/>
              <a:t>Shifts all the values of an array on its left</a:t>
            </a:r>
          </a:p>
          <a:p>
            <a:pPr fontAlgn="base">
              <a:buNone/>
            </a:pPr>
            <a:r>
              <a:rPr lang="en-IN" sz="2400" dirty="0" smtClean="0"/>
              <a:t>	syntax: </a:t>
            </a:r>
            <a:r>
              <a:rPr lang="en-IN" sz="2400" i="1" dirty="0" smtClean="0"/>
              <a:t>shift(Array)</a:t>
            </a:r>
          </a:p>
          <a:p>
            <a:pPr fontAlgn="base">
              <a:buNone/>
            </a:pPr>
            <a:r>
              <a:rPr lang="en-IN" sz="2400" i="1" dirty="0" smtClean="0"/>
              <a:t>	ex: </a:t>
            </a:r>
            <a:r>
              <a:rPr lang="en-US" sz="2400" dirty="0" smtClean="0"/>
              <a:t>@x = ('Java', 'C', 'C++'); </a:t>
            </a:r>
          </a:p>
          <a:p>
            <a:pPr fontAlgn="base"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shift@x</a:t>
            </a:r>
            <a:r>
              <a:rPr lang="en-US" sz="2400" i="1" dirty="0" smtClean="0"/>
              <a:t> 	//updated array:  @x=(‘C’,’C++’)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 smtClean="0"/>
              <a:t>Unshift</a:t>
            </a:r>
            <a:r>
              <a:rPr lang="en-US" dirty="0" smtClean="0"/>
              <a:t>:</a:t>
            </a:r>
            <a:r>
              <a:rPr lang="en-IN" dirty="0" smtClean="0"/>
              <a:t>Adds the list element to the front of an array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IN" sz="2200" dirty="0" smtClean="0"/>
              <a:t>syntax: </a:t>
            </a:r>
            <a:r>
              <a:rPr lang="en-IN" sz="2200" i="1" dirty="0" err="1" smtClean="0"/>
              <a:t>unshift</a:t>
            </a:r>
            <a:r>
              <a:rPr lang="en-IN" sz="2200" i="1" dirty="0" smtClean="0"/>
              <a:t>(</a:t>
            </a:r>
            <a:r>
              <a:rPr lang="en-IN" sz="2200" i="1" dirty="0" err="1" smtClean="0"/>
              <a:t>Array,List</a:t>
            </a:r>
            <a:r>
              <a:rPr lang="en-IN" sz="2200" i="1" dirty="0" smtClean="0"/>
              <a:t>)</a:t>
            </a:r>
          </a:p>
          <a:p>
            <a:pPr fontAlgn="base">
              <a:buNone/>
            </a:pPr>
            <a:r>
              <a:rPr lang="en-IN" sz="2200" i="1" dirty="0" smtClean="0"/>
              <a:t>	ex: </a:t>
            </a:r>
            <a:r>
              <a:rPr lang="en-US" sz="2200" dirty="0" smtClean="0"/>
              <a:t>@x = ('Java', 'C', 'C++'); </a:t>
            </a:r>
          </a:p>
          <a:p>
            <a:pPr fontAlgn="base">
              <a:buNone/>
            </a:pPr>
            <a:r>
              <a:rPr lang="en-US" sz="2200" i="1" dirty="0" smtClean="0"/>
              <a:t>		</a:t>
            </a:r>
            <a:r>
              <a:rPr lang="en-US" sz="2200" i="1" dirty="0" err="1" smtClean="0"/>
              <a:t>unshift</a:t>
            </a:r>
            <a:r>
              <a:rPr lang="en-US" sz="2200" i="1" dirty="0" smtClean="0"/>
              <a:t>(@x ,’PHP’,’JSP’) </a:t>
            </a:r>
          </a:p>
          <a:p>
            <a:pPr fontAlgn="base">
              <a:buNone/>
            </a:pPr>
            <a:r>
              <a:rPr lang="en-US" sz="2200" i="1" smtClean="0"/>
              <a:t>	//</a:t>
            </a:r>
            <a:r>
              <a:rPr lang="en-US" sz="2200" i="1" dirty="0" smtClean="0"/>
              <a:t>updated array:  @</a:t>
            </a:r>
            <a:r>
              <a:rPr lang="en-US" sz="2200" i="1" smtClean="0"/>
              <a:t>x=(‘</a:t>
            </a:r>
            <a:r>
              <a:rPr lang="en-US" sz="2400" smtClean="0"/>
              <a:t>PHP ‘,’JSP’ ,’Java’, ‘C ‘,’C++’</a:t>
            </a:r>
            <a:r>
              <a:rPr lang="en-US" sz="2200" i="1" smtClean="0"/>
              <a:t>)</a:t>
            </a:r>
            <a:endParaRPr lang="en-US" sz="2200" i="1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Programming Types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Font typeface="Wingdings" charset="2"/>
              <a:buChar char=""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Interactive Mode Programming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	You 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can use Perl interpreter with -e option at command line, which lets     you execute Perl statements from the command line. 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z="2800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$</a:t>
            </a:r>
            <a:r>
              <a:rPr lang="en-IN" sz="2800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perl</a:t>
            </a:r>
            <a:r>
              <a:rPr lang="en-IN" sz="2800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-e 'print "Hello World\n</a:t>
            </a:r>
            <a:r>
              <a:rPr lang="en-IN" sz="2800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"‘</a:t>
            </a: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Font typeface="Wingdings" charset="2"/>
              <a:buChar char=""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Script Mode Programming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	You 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can write the program in a file and execute it.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Font typeface="Wingdings" charset="2"/>
              <a:buChar char=""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To execute without mentioning 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perl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before filename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	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- 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#!/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usr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/bin/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perl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– shebang line which specifies path to 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perl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binary.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- 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Give 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chmod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0755 permissions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  <a:buSzPct val="45000"/>
              <a:buNone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- ./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filename.pl 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Font typeface="Arial"/>
              <a:buChar char="•"/>
            </a:pP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If we do not mention shebang line we need to type </a:t>
            </a:r>
            <a:r>
              <a:rPr lang="en-IN" spc="-1" dirty="0" err="1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perl</a:t>
            </a:r>
            <a:r>
              <a:rPr lang="en-IN" spc="-1" dirty="0" smtClean="0">
                <a:solidFill>
                  <a:srgbClr val="222426"/>
                </a:solidFill>
                <a:uFill>
                  <a:solidFill>
                    <a:srgbClr val="FFFFFF"/>
                  </a:solidFill>
                </a:uFill>
                <a:latin typeface="PT Sans"/>
              </a:rPr>
              <a:t> before filename and execute.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-227880">
              <a:buClr>
                <a:srgbClr val="B71E42"/>
              </a:buClr>
              <a:buFont typeface="Arial"/>
              <a:buChar char="•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There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are two ways to comment in Perl:</a:t>
            </a:r>
            <a:endParaRPr lang="en-IN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None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Single line comments</a:t>
            </a: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None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 Putting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# before a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statement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makes it a comment.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None/>
            </a:pP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228600" indent="-227880">
              <a:buClr>
                <a:srgbClr val="B71E42"/>
              </a:buClr>
              <a:buNone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-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Multi line comments</a:t>
            </a:r>
          </a:p>
          <a:p>
            <a:pPr>
              <a:lnSpc>
                <a:spcPct val="100000"/>
              </a:lnSpc>
              <a:buNone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Perl does not currently implement true multiline comments.</a:t>
            </a:r>
          </a:p>
          <a:p>
            <a:pPr>
              <a:lnSpc>
                <a:spcPct val="100000"/>
              </a:lnSpc>
              <a:buNone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Workaround commonly used is</a:t>
            </a:r>
          </a:p>
          <a:p>
            <a:pPr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	=begin</a:t>
            </a:r>
            <a:endParaRPr lang="en-IN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	=cut</a:t>
            </a:r>
            <a:endParaRPr lang="en-IN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buClr>
                <a:srgbClr val="B71E42"/>
              </a:buClr>
              <a:buNone/>
            </a:pP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 cannot be nested since =cut closes all previously opened sections,        and would therefore require the programmer to remove any =cut tags     within a section that she/he wished to be comment.</a:t>
            </a: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types specify the type of data that a valid </a:t>
            </a:r>
            <a:r>
              <a:rPr lang="en-IN" dirty="0" smtClean="0">
                <a:hlinkClick r:id="rId2"/>
              </a:rPr>
              <a:t>Perl</a:t>
            </a:r>
            <a:r>
              <a:rPr lang="en-IN" dirty="0" smtClean="0"/>
              <a:t> variable can hold. </a:t>
            </a:r>
          </a:p>
          <a:p>
            <a:r>
              <a:rPr lang="en-IN" dirty="0" smtClean="0"/>
              <a:t>The </a:t>
            </a:r>
            <a:r>
              <a:rPr lang="en-IN" dirty="0" smtClean="0">
                <a:hlinkClick r:id="rId2"/>
              </a:rPr>
              <a:t>Perl </a:t>
            </a:r>
            <a:r>
              <a:rPr lang="en-IN" dirty="0" smtClean="0"/>
              <a:t>interpreter will choose the type based on the context of the data itself.</a:t>
            </a:r>
          </a:p>
          <a:p>
            <a:r>
              <a:rPr lang="en-IN" dirty="0" smtClean="0"/>
              <a:t>There are 3 data types in Perl as follows:</a:t>
            </a:r>
          </a:p>
          <a:p>
            <a:pPr>
              <a:buNone/>
            </a:pPr>
            <a:r>
              <a:rPr lang="en-IN" dirty="0" smtClean="0"/>
              <a:t>	Scalars</a:t>
            </a:r>
          </a:p>
          <a:p>
            <a:pPr>
              <a:buNone/>
            </a:pPr>
            <a:r>
              <a:rPr lang="en-IN" dirty="0" smtClean="0"/>
              <a:t>	Arrays</a:t>
            </a:r>
          </a:p>
          <a:p>
            <a:pPr>
              <a:buNone/>
            </a:pPr>
            <a:r>
              <a:rPr lang="en-IN" dirty="0" smtClean="0"/>
              <a:t>	Hashes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1165</Words>
  <Application>Microsoft Office PowerPoint</Application>
  <PresentationFormat>On-screen Show (4:3)</PresentationFormat>
  <Paragraphs>376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Perl </vt:lpstr>
      <vt:lpstr>Introduction</vt:lpstr>
      <vt:lpstr>Perl file naming convention</vt:lpstr>
      <vt:lpstr>Programming</vt:lpstr>
      <vt:lpstr>Programming Types</vt:lpstr>
      <vt:lpstr>Execution</vt:lpstr>
      <vt:lpstr>Comments</vt:lpstr>
      <vt:lpstr>Slide 8</vt:lpstr>
      <vt:lpstr>Data Types</vt:lpstr>
      <vt:lpstr>Boolean values</vt:lpstr>
      <vt:lpstr>Slide 11</vt:lpstr>
      <vt:lpstr>Slide 12</vt:lpstr>
      <vt:lpstr>Operators</vt:lpstr>
      <vt:lpstr>Arithmetic Operators</vt:lpstr>
      <vt:lpstr>Relational Operators</vt:lpstr>
      <vt:lpstr>Slide 16</vt:lpstr>
      <vt:lpstr>Slide 17</vt:lpstr>
      <vt:lpstr>Operators</vt:lpstr>
      <vt:lpstr>Quote like Operators</vt:lpstr>
      <vt:lpstr>Slide 20</vt:lpstr>
      <vt:lpstr>String Manupulation Operators</vt:lpstr>
      <vt:lpstr>Slide 22</vt:lpstr>
      <vt:lpstr>Slide 23</vt:lpstr>
      <vt:lpstr>Range operator</vt:lpstr>
      <vt:lpstr>Auto Increment and decrement Operators</vt:lpstr>
      <vt:lpstr>Slide 26</vt:lpstr>
      <vt:lpstr>Slide 27</vt:lpstr>
      <vt:lpstr>Slide 28</vt:lpstr>
      <vt:lpstr>Arrow operator</vt:lpstr>
      <vt:lpstr>Slide 30</vt:lpstr>
      <vt:lpstr>Scalars</vt:lpstr>
      <vt:lpstr>Types of Scalars</vt:lpstr>
      <vt:lpstr>Slide 33</vt:lpstr>
      <vt:lpstr>Comparing Scalars</vt:lpstr>
      <vt:lpstr>Scalar Keyword</vt:lpstr>
      <vt:lpstr>Slide 36</vt:lpstr>
      <vt:lpstr>Slide 37</vt:lpstr>
      <vt:lpstr>Hash</vt:lpstr>
      <vt:lpstr>Creating Hashes</vt:lpstr>
      <vt:lpstr>Slide 40</vt:lpstr>
      <vt:lpstr>Slide 41</vt:lpstr>
      <vt:lpstr>Extracting keys and values</vt:lpstr>
      <vt:lpstr>Arrays</vt:lpstr>
      <vt:lpstr>Slide 44</vt:lpstr>
      <vt:lpstr>Slide 45</vt:lpstr>
      <vt:lpstr>Slide 46</vt:lpstr>
      <vt:lpstr>Slide 47</vt:lpstr>
      <vt:lpstr>Slide 48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Santhoshi</dc:creator>
  <cp:lastModifiedBy>Santhoshi</cp:lastModifiedBy>
  <cp:revision>104</cp:revision>
  <dcterms:created xsi:type="dcterms:W3CDTF">2020-12-31T10:29:16Z</dcterms:created>
  <dcterms:modified xsi:type="dcterms:W3CDTF">2021-01-06T14:16:58Z</dcterms:modified>
</cp:coreProperties>
</file>