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78" d="100"/>
          <a:sy n="78" d="100"/>
        </p:scale>
        <p:origin x="854" y="6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7/2/2024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srivalli0428/srivalli_apssdc_project.gi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95538" y="2071678"/>
            <a:ext cx="8858312" cy="509114"/>
          </a:xfrm>
          <a:prstGeom prst="rect">
            <a:avLst/>
          </a:prstGeom>
        </p:spPr>
        <p:txBody>
          <a:bodyPr vert="horz" wrap="square" lIns="0" tIns="16510" rIns="0" bIns="0" rtlCol="0">
            <a:spAutoFit/>
          </a:bodyPr>
          <a:lstStyle/>
          <a:p>
            <a:pPr marL="3213735">
              <a:lnSpc>
                <a:spcPct val="100000"/>
              </a:lnSpc>
              <a:spcBef>
                <a:spcPts val="130"/>
              </a:spcBef>
            </a:pPr>
            <a:r>
              <a:rPr lang="en-IN" spc="15" dirty="0" err="1"/>
              <a:t>Guntur.Srivalli</a:t>
            </a:r>
            <a:endParaRPr spc="15" dirty="0"/>
          </a:p>
        </p:txBody>
      </p:sp>
      <p:sp>
        <p:nvSpPr>
          <p:cNvPr id="8" name="object 8"/>
          <p:cNvSpPr txBox="1"/>
          <p:nvPr/>
        </p:nvSpPr>
        <p:spPr>
          <a:xfrm>
            <a:off x="4024298" y="3143248"/>
            <a:ext cx="2071702" cy="382156"/>
          </a:xfrm>
          <a:prstGeom prst="rect">
            <a:avLst/>
          </a:prstGeom>
        </p:spPr>
        <p:txBody>
          <a:bodyPr vert="horz" wrap="square" lIns="0" tIns="12700" rIns="0" bIns="0" rtlCol="0">
            <a:spAutoFit/>
          </a:bodyPr>
          <a:lstStyle/>
          <a:p>
            <a:pPr marL="12700">
              <a:lnSpc>
                <a:spcPct val="100000"/>
              </a:lnSpc>
              <a:spcBef>
                <a:spcPts val="100"/>
              </a:spcBef>
            </a:pPr>
            <a:r>
              <a:rPr sz="2400" b="1" spc="10">
                <a:solidFill>
                  <a:srgbClr val="2D936B"/>
                </a:solidFill>
                <a:latin typeface="Trebuchet MS"/>
                <a:cs typeface="Trebuchet MS"/>
              </a:rPr>
              <a:t>Final</a:t>
            </a:r>
            <a:r>
              <a:rPr sz="2400" b="1" spc="-165">
                <a:solidFill>
                  <a:srgbClr val="2D936B"/>
                </a:solidFill>
                <a:latin typeface="Trebuchet MS"/>
                <a:cs typeface="Trebuchet MS"/>
              </a:rPr>
              <a:t> </a:t>
            </a:r>
            <a:r>
              <a:rPr sz="2400" b="1" spc="-5">
                <a:solidFill>
                  <a:srgbClr val="2D936B"/>
                </a:solidFill>
                <a:latin typeface="Trebuchet MS"/>
                <a:cs typeface="Trebuchet MS"/>
              </a:rPr>
              <a:t>Project</a:t>
            </a:r>
            <a:r>
              <a:rPr lang="en-IN" sz="2400" b="1" spc="-5" dirty="0">
                <a:solidFill>
                  <a:srgbClr val="2D936B"/>
                </a:solidFill>
                <a:latin typeface="Trebuchet MS"/>
                <a:cs typeface="Trebuchet MS"/>
              </a:rPr>
              <a: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2" name="TextBox 11"/>
          <p:cNvSpPr txBox="1"/>
          <p:nvPr/>
        </p:nvSpPr>
        <p:spPr>
          <a:xfrm>
            <a:off x="4024298" y="3071810"/>
            <a:ext cx="6143668" cy="892552"/>
          </a:xfrm>
          <a:prstGeom prst="rect">
            <a:avLst/>
          </a:prstGeom>
          <a:noFill/>
        </p:spPr>
        <p:txBody>
          <a:bodyPr wrap="square" rtlCol="0">
            <a:spAutoFit/>
          </a:bodyPr>
          <a:lstStyle/>
          <a:p>
            <a:r>
              <a:rPr lang="en-IN" sz="2400" dirty="0"/>
              <a:t>  </a:t>
            </a:r>
          </a:p>
          <a:p>
            <a:r>
              <a:rPr lang="en-IN" sz="2800" dirty="0"/>
              <a:t>KEYLOGGER AND SECURITY</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p:cNvSpPr txBox="1"/>
          <p:nvPr/>
        </p:nvSpPr>
        <p:spPr>
          <a:xfrm>
            <a:off x="1238216" y="1285860"/>
            <a:ext cx="8358246" cy="1908215"/>
          </a:xfrm>
          <a:prstGeom prst="rect">
            <a:avLst/>
          </a:prstGeom>
          <a:noFill/>
        </p:spPr>
        <p:txBody>
          <a:bodyPr wrap="square" rtlCol="0">
            <a:spAutoFit/>
          </a:bodyPr>
          <a:lstStyle/>
          <a:p>
            <a:r>
              <a:rPr lang="en-US" sz="2000" dirty="0"/>
              <a:t>The keylogger program is designed to listen for keypress and release events using the pynput library. It categorizes the keys as pressed, held, or released and saves this information in both a text file ('key_log.txt') and a JSON file ('key_log.json'). The GUI built with Tkinter includes buttons to start and stop the keylogger, along with a label to display the program's status.</a:t>
            </a:r>
          </a:p>
          <a:p>
            <a:endParaRPr lang="en-US" dirty="0"/>
          </a:p>
        </p:txBody>
      </p:sp>
      <p:pic>
        <p:nvPicPr>
          <p:cNvPr id="14" name="Picture 13" descr="Keylogger-Process-in-User-Activity.png"/>
          <p:cNvPicPr>
            <a:picLocks noChangeAspect="1"/>
          </p:cNvPicPr>
          <p:nvPr/>
        </p:nvPicPr>
        <p:blipFill>
          <a:blip r:embed="rId3"/>
          <a:stretch>
            <a:fillRect/>
          </a:stretch>
        </p:blipFill>
        <p:spPr>
          <a:xfrm>
            <a:off x="2738414" y="3000372"/>
            <a:ext cx="6291265" cy="34839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10" name="TextBox 9"/>
          <p:cNvSpPr txBox="1"/>
          <p:nvPr/>
        </p:nvSpPr>
        <p:spPr>
          <a:xfrm>
            <a:off x="738150" y="1285860"/>
            <a:ext cx="1500198" cy="461665"/>
          </a:xfrm>
          <a:prstGeom prst="rect">
            <a:avLst/>
          </a:prstGeom>
          <a:noFill/>
        </p:spPr>
        <p:txBody>
          <a:bodyPr wrap="square" rtlCol="0">
            <a:spAutoFit/>
          </a:bodyPr>
          <a:lstStyle/>
          <a:p>
            <a:r>
              <a:rPr lang="en-IN" sz="2400" b="1" dirty="0"/>
              <a:t>output:</a:t>
            </a:r>
            <a:endParaRPr lang="en-US" sz="2400" b="1" dirty="0"/>
          </a:p>
        </p:txBody>
      </p:sp>
      <p:pic>
        <p:nvPicPr>
          <p:cNvPr id="11" name="Picture 10" descr="Screenshot 2024-06-14 162447.png"/>
          <p:cNvPicPr>
            <a:picLocks noChangeAspect="1"/>
          </p:cNvPicPr>
          <p:nvPr/>
        </p:nvPicPr>
        <p:blipFill>
          <a:blip r:embed="rId3"/>
          <a:stretch>
            <a:fillRect/>
          </a:stretch>
        </p:blipFill>
        <p:spPr>
          <a:xfrm>
            <a:off x="2855640" y="1774849"/>
            <a:ext cx="3677163" cy="3667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4000" dirty="0">
                <a:latin typeface="Calibri" pitchFamily="34" charset="0"/>
                <a:cs typeface="Calibri" pitchFamily="34" charset="0"/>
              </a:rPr>
              <a:t>Project link</a:t>
            </a:r>
            <a:endParaRPr lang="en-US" sz="4000" dirty="0">
              <a:latin typeface="Calibri" pitchFamily="34" charset="0"/>
              <a:cs typeface="Calibri" pitchFamily="34" charset="0"/>
            </a:endParaRPr>
          </a:p>
        </p:txBody>
      </p:sp>
      <p:sp>
        <p:nvSpPr>
          <p:cNvPr id="4" name="Subtitle 3">
            <a:extLst>
              <a:ext uri="{FF2B5EF4-FFF2-40B4-BE49-F238E27FC236}">
                <a16:creationId xmlns:a16="http://schemas.microsoft.com/office/drawing/2014/main" id="{9621B4A2-F7E5-B1C6-5DCA-840E89006539}"/>
              </a:ext>
            </a:extLst>
          </p:cNvPr>
          <p:cNvSpPr>
            <a:spLocks noGrp="1"/>
          </p:cNvSpPr>
          <p:nvPr>
            <p:ph type="subTitle" idx="4"/>
          </p:nvPr>
        </p:nvSpPr>
        <p:spPr>
          <a:xfrm>
            <a:off x="1828799" y="2852936"/>
            <a:ext cx="8534400" cy="276999"/>
          </a:xfrm>
        </p:spPr>
        <p:txBody>
          <a:bodyPr/>
          <a:lstStyle/>
          <a:p>
            <a:r>
              <a:rPr lang="en-IN" dirty="0">
                <a:hlinkClick r:id="rId2"/>
              </a:rPr>
              <a:t>https://github.com/srivalli0428/srivalli_apssdc_project.git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Title 23"/>
          <p:cNvSpPr>
            <a:spLocks noGrp="1"/>
          </p:cNvSpPr>
          <p:nvPr>
            <p:ph type="title"/>
          </p:nvPr>
        </p:nvSpPr>
        <p:spPr>
          <a:xfrm>
            <a:off x="380960" y="785794"/>
            <a:ext cx="10627079" cy="1231106"/>
          </a:xfrm>
        </p:spPr>
        <p:txBody>
          <a:bodyPr/>
          <a:lstStyle/>
          <a:p>
            <a:r>
              <a:rPr lang="en-IN" sz="4000" dirty="0"/>
              <a:t>KEYLOGGER AND SECURITY (Intro)</a:t>
            </a:r>
            <a:br>
              <a:rPr lang="en-IN" sz="4000" dirty="0"/>
            </a:br>
            <a:endParaRPr lang="en-US" sz="4000" dirty="0"/>
          </a:p>
        </p:txBody>
      </p:sp>
      <p:sp>
        <p:nvSpPr>
          <p:cNvPr id="26" name="TextBox 25"/>
          <p:cNvSpPr txBox="1"/>
          <p:nvPr/>
        </p:nvSpPr>
        <p:spPr>
          <a:xfrm>
            <a:off x="1095340" y="1500174"/>
            <a:ext cx="8786874" cy="4955203"/>
          </a:xfrm>
          <a:prstGeom prst="rect">
            <a:avLst/>
          </a:prstGeom>
          <a:noFill/>
        </p:spPr>
        <p:txBody>
          <a:bodyPr wrap="square" rtlCol="0">
            <a:spAutoFit/>
          </a:bodyPr>
          <a:lstStyle/>
          <a:p>
            <a:pPr>
              <a:buFont typeface="Wingdings" pitchFamily="2" charset="2"/>
              <a:buChar char="Ø"/>
            </a:pPr>
            <a:r>
              <a:rPr lang="en-US" sz="2000" dirty="0">
                <a:latin typeface="Calibri" pitchFamily="34" charset="0"/>
                <a:cs typeface="Calibri" pitchFamily="34" charset="0"/>
              </a:rPr>
              <a:t>Definition : A keylogger is a type of malware that records every keystroke made on a computer, often without the user's knowledge or consent. This can be a serious security risk, as keyloggers can capture sensitive information such as passwords, credit card numbers, and personal information.</a:t>
            </a:r>
          </a:p>
          <a:p>
            <a:pPr>
              <a:buFont typeface="Wingdings" pitchFamily="2" charset="2"/>
              <a:buChar char="Ø"/>
            </a:pPr>
            <a:endParaRPr lang="en-US" sz="2000" dirty="0">
              <a:latin typeface="Calibri" pitchFamily="34" charset="0"/>
              <a:cs typeface="Calibri" pitchFamily="34" charset="0"/>
            </a:endParaRPr>
          </a:p>
          <a:p>
            <a:pPr>
              <a:buFont typeface="Wingdings" pitchFamily="2" charset="2"/>
              <a:buChar char="Ø"/>
            </a:pPr>
            <a:r>
              <a:rPr lang="en-US" sz="2000" dirty="0">
                <a:latin typeface="Calibri" pitchFamily="34" charset="0"/>
                <a:cs typeface="Calibri" pitchFamily="34" charset="0"/>
              </a:rPr>
              <a:t>A keylogger, short for keystroke logger, is a type of surveillance technology used to monitor and record each keystroke typed on a computer's keyboard. This data is then stored locally or transmitted to a remote server.</a:t>
            </a:r>
          </a:p>
          <a:p>
            <a:pPr>
              <a:buFont typeface="Wingdings" pitchFamily="2" charset="2"/>
              <a:buChar char="Ø"/>
            </a:pPr>
            <a:endParaRPr lang="en-IN" sz="2000" dirty="0">
              <a:latin typeface="Calibri" pitchFamily="34" charset="0"/>
              <a:cs typeface="Calibri" pitchFamily="34" charset="0"/>
            </a:endParaRPr>
          </a:p>
          <a:p>
            <a:pPr>
              <a:buFont typeface="Wingdings" pitchFamily="2" charset="2"/>
              <a:buChar char="Ø"/>
            </a:pPr>
            <a:r>
              <a:rPr lang="en-US" sz="2000" b="1" dirty="0">
                <a:latin typeface="Calibri" pitchFamily="34" charset="0"/>
                <a:cs typeface="Calibri" pitchFamily="34" charset="0"/>
              </a:rPr>
              <a:t>Types of Keyloggers- </a:t>
            </a:r>
          </a:p>
          <a:p>
            <a:pPr>
              <a:buFont typeface="Wingdings" pitchFamily="2" charset="2"/>
              <a:buChar char="§"/>
            </a:pPr>
            <a:r>
              <a:rPr lang="en-US" sz="2000" dirty="0">
                <a:latin typeface="Calibri" pitchFamily="34" charset="0"/>
                <a:cs typeface="Calibri" pitchFamily="34" charset="0"/>
              </a:rPr>
              <a:t>Software keyloggers: installed on a computer and records keystrokes. </a:t>
            </a:r>
          </a:p>
          <a:p>
            <a:pPr>
              <a:buFont typeface="Wingdings" pitchFamily="2" charset="2"/>
              <a:buChar char="§"/>
            </a:pPr>
            <a:r>
              <a:rPr lang="en-US" sz="2000" dirty="0">
                <a:latin typeface="Calibri" pitchFamily="34" charset="0"/>
                <a:cs typeface="Calibri" pitchFamily="34" charset="0"/>
              </a:rPr>
              <a:t>Hardware keyloggers: physical devices that connect to a computer and records keystrokes.</a:t>
            </a:r>
          </a:p>
          <a:p>
            <a:pPr>
              <a:buFont typeface="Wingdings" pitchFamily="2" charset="2"/>
              <a:buChar char="§"/>
            </a:pPr>
            <a:r>
              <a:rPr lang="en-US" sz="2000" dirty="0">
                <a:latin typeface="Calibri" pitchFamily="34" charset="0"/>
                <a:cs typeface="Calibri" pitchFamily="34" charset="0"/>
              </a:rPr>
              <a:t>Hybrid keyloggers: combination of software and hardware keyloggers</a:t>
            </a:r>
          </a:p>
          <a:p>
            <a:pPr>
              <a:buFont typeface="Wingdings" pitchFamily="2" charset="2"/>
              <a:buChar char="Ø"/>
            </a:pPr>
            <a:endParaRPr lang="en-US" dirty="0">
              <a:latin typeface="Times New Roman" pitchFamily="18" charset="0"/>
              <a:cs typeface="Times New Roman" pitchFamily="18" charset="0"/>
            </a:endParaRPr>
          </a:p>
          <a:p>
            <a:pPr>
              <a:buFont typeface="Wingdings" pitchFamily="2" charset="2"/>
              <a:buChar char="Ø"/>
            </a:pPr>
            <a:r>
              <a:rPr lang="en-US" dirty="0">
                <a:solidFill>
                  <a:srgbClr val="FFFFFF"/>
                </a:solidFill>
                <a:latin typeface="Canva Sans Bold" panose="020B0803030501040103"/>
              </a:rPr>
              <a:t>A keylogger, short for keystroke logger, is a type of surveillance technology used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p:cNvSpPr txBox="1"/>
          <p:nvPr/>
        </p:nvSpPr>
        <p:spPr>
          <a:xfrm>
            <a:off x="1595406" y="1285860"/>
            <a:ext cx="7072362" cy="4524315"/>
          </a:xfrm>
          <a:prstGeom prst="rect">
            <a:avLst/>
          </a:prstGeom>
          <a:noFill/>
        </p:spPr>
        <p:txBody>
          <a:bodyPr wrap="square" rtlCol="0">
            <a:spAutoFit/>
          </a:bodyPr>
          <a:lstStyle/>
          <a:p>
            <a:pPr lvl="0">
              <a:buFont typeface="Wingdings" pitchFamily="2" charset="2"/>
              <a:buChar char="ü"/>
            </a:pPr>
            <a:r>
              <a:rPr lang="en-IN" sz="3200" dirty="0">
                <a:latin typeface="Calibri" pitchFamily="34" charset="0"/>
                <a:cs typeface="Calibri" pitchFamily="34" charset="0"/>
              </a:rPr>
              <a:t>Problem statement</a:t>
            </a:r>
          </a:p>
          <a:p>
            <a:pPr lvl="0">
              <a:buFont typeface="Wingdings" pitchFamily="2" charset="2"/>
              <a:buChar char="ü"/>
            </a:pPr>
            <a:r>
              <a:rPr lang="en-IN" sz="3200" dirty="0">
                <a:latin typeface="Calibri" pitchFamily="34" charset="0"/>
                <a:cs typeface="Calibri" pitchFamily="34" charset="0"/>
              </a:rPr>
              <a:t>Project overview</a:t>
            </a:r>
          </a:p>
          <a:p>
            <a:pPr lvl="0">
              <a:buFont typeface="Wingdings" pitchFamily="2" charset="2"/>
              <a:buChar char="ü"/>
            </a:pPr>
            <a:r>
              <a:rPr lang="en-IN" sz="3200" dirty="0">
                <a:latin typeface="Calibri" pitchFamily="34" charset="0"/>
                <a:cs typeface="Calibri" pitchFamily="34" charset="0"/>
              </a:rPr>
              <a:t>Who are the end users?</a:t>
            </a:r>
          </a:p>
          <a:p>
            <a:pPr lvl="0">
              <a:buFont typeface="Wingdings" pitchFamily="2" charset="2"/>
              <a:buChar char="ü"/>
            </a:pPr>
            <a:r>
              <a:rPr lang="en-IN" sz="3200" dirty="0">
                <a:latin typeface="Calibri" pitchFamily="34" charset="0"/>
                <a:cs typeface="Calibri" pitchFamily="34" charset="0"/>
              </a:rPr>
              <a:t>Your Solution and its value Proportion</a:t>
            </a:r>
          </a:p>
          <a:p>
            <a:pPr lvl="0">
              <a:buFont typeface="Wingdings" pitchFamily="2" charset="2"/>
              <a:buChar char="ü"/>
            </a:pPr>
            <a:r>
              <a:rPr lang="en-IN" sz="3200" dirty="0">
                <a:latin typeface="Calibri" pitchFamily="34" charset="0"/>
                <a:cs typeface="Calibri" pitchFamily="34" charset="0"/>
              </a:rPr>
              <a:t>The wow in your solution</a:t>
            </a:r>
          </a:p>
          <a:p>
            <a:pPr lvl="0">
              <a:buFont typeface="Wingdings" pitchFamily="2" charset="2"/>
              <a:buChar char="ü"/>
            </a:pPr>
            <a:r>
              <a:rPr lang="en-IN" sz="3200" dirty="0">
                <a:latin typeface="Calibri" pitchFamily="34" charset="0"/>
                <a:cs typeface="Calibri" pitchFamily="34" charset="0"/>
              </a:rPr>
              <a:t>Modelling</a:t>
            </a:r>
          </a:p>
          <a:p>
            <a:pPr lvl="0">
              <a:buFont typeface="Wingdings" pitchFamily="2" charset="2"/>
              <a:buChar char="ü"/>
            </a:pPr>
            <a:r>
              <a:rPr lang="en-IN" sz="3200" dirty="0">
                <a:latin typeface="Calibri" pitchFamily="34" charset="0"/>
                <a:cs typeface="Calibri" pitchFamily="34" charset="0"/>
              </a:rPr>
              <a:t>Result</a:t>
            </a:r>
            <a:endParaRPr lang="en-US" sz="3200" dirty="0">
              <a:latin typeface="Calibri" pitchFamily="34" charset="0"/>
              <a:cs typeface="Calibri" pitchFamily="34" charset="0"/>
            </a:endParaRPr>
          </a:p>
          <a:p>
            <a:pPr lvl="0">
              <a:buFont typeface="Wingdings" pitchFamily="2" charset="2"/>
              <a:buChar char="ü"/>
            </a:pPr>
            <a:r>
              <a:rPr lang="en-IN" sz="3200" dirty="0">
                <a:latin typeface="Calibri" pitchFamily="34" charset="0"/>
                <a:cs typeface="Calibri" pitchFamily="34" charset="0"/>
              </a:rPr>
              <a:t>Project link</a:t>
            </a:r>
          </a:p>
          <a:p>
            <a:pPr lvl="0"/>
            <a:endParaRPr lang="en-US" sz="3200" dirty="0">
              <a:latin typeface="Calibri" pitchFamily="34" charset="0"/>
              <a:cs typeface="Calibr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24958" y="2928934"/>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4" name="TextBox 13"/>
          <p:cNvSpPr txBox="1"/>
          <p:nvPr/>
        </p:nvSpPr>
        <p:spPr>
          <a:xfrm>
            <a:off x="809588" y="1357298"/>
            <a:ext cx="8501122" cy="1643074"/>
          </a:xfrm>
          <a:prstGeom prst="rect">
            <a:avLst/>
          </a:prstGeom>
          <a:noFill/>
        </p:spPr>
        <p:txBody>
          <a:bodyPr wrap="square" rtlCol="0">
            <a:spAutoFit/>
          </a:bodyPr>
          <a:lstStyle/>
          <a:p>
            <a:r>
              <a:rPr lang="en-US" sz="2000" dirty="0">
                <a:latin typeface="Calibri" pitchFamily="34" charset="0"/>
                <a:cs typeface="Calibri" pitchFamily="34" charset="0"/>
              </a:rPr>
              <a:t>Keyloggers pose a significant threat to computer security and privacy.Current security measures may not be effective in detecting and preventing keylogger attacks.There is a need for a robust and efficient keylogger detection system.How can we design a reliable keylogger detection system to protect sensitive information</a:t>
            </a:r>
            <a:r>
              <a:rPr lang="en-US" sz="2000" dirty="0">
                <a:latin typeface="Times New Roman" pitchFamily="18" charset="0"/>
                <a:cs typeface="Times New Roman" pitchFamily="18" charset="0"/>
              </a:rPr>
              <a:t>?</a:t>
            </a:r>
          </a:p>
        </p:txBody>
      </p:sp>
      <p:sp>
        <p:nvSpPr>
          <p:cNvPr id="16" name="TextBox 15"/>
          <p:cNvSpPr txBox="1"/>
          <p:nvPr/>
        </p:nvSpPr>
        <p:spPr>
          <a:xfrm>
            <a:off x="738150" y="3071810"/>
            <a:ext cx="7858180" cy="3170099"/>
          </a:xfrm>
          <a:prstGeom prst="rect">
            <a:avLst/>
          </a:prstGeom>
          <a:noFill/>
        </p:spPr>
        <p:txBody>
          <a:bodyPr wrap="square" rtlCol="0">
            <a:spAutoFit/>
          </a:bodyPr>
          <a:lstStyle/>
          <a:p>
            <a:r>
              <a:rPr lang="en-US" sz="2000" b="1" dirty="0"/>
              <a:t>Problem Definition</a:t>
            </a:r>
            <a:r>
              <a:rPr lang="en-US" sz="2000" dirty="0"/>
              <a:t>: Keyloggers pose a significant threat to computer security and privacy. </a:t>
            </a:r>
          </a:p>
          <a:p>
            <a:r>
              <a:rPr lang="en-US" sz="2000" b="1" dirty="0"/>
              <a:t>Context</a:t>
            </a:r>
            <a:r>
              <a:rPr lang="en-US" sz="2000" dirty="0"/>
              <a:t>: With the rise of remote work and online transactions, keylogger attacks are becoming more common.</a:t>
            </a:r>
          </a:p>
          <a:p>
            <a:r>
              <a:rPr lang="en-US" sz="2000" b="1" dirty="0"/>
              <a:t>Scope</a:t>
            </a:r>
            <a:r>
              <a:rPr lang="en-US" sz="2000" dirty="0"/>
              <a:t>: This project focuses on designing and developing keylogger system  and test personal computers.</a:t>
            </a:r>
          </a:p>
          <a:p>
            <a:r>
              <a:rPr lang="en-US" sz="2000" b="1" dirty="0"/>
              <a:t>Impact</a:t>
            </a:r>
            <a:r>
              <a:rPr lang="en-US" sz="2000" dirty="0"/>
              <a:t>: If left unsolved, keylogger attacks can lead to identity theft, financial loss, and reputational damage. </a:t>
            </a:r>
          </a:p>
          <a:p>
            <a:r>
              <a:rPr lang="en-US" sz="2000" b="1" dirty="0"/>
              <a:t>Goals</a:t>
            </a:r>
            <a:r>
              <a:rPr lang="en-US" sz="2000" dirty="0"/>
              <a:t>: Design a reliable keylogger System for analysis and detection system to protect sensitive information.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523836" y="21429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p:cNvSpPr txBox="1"/>
          <p:nvPr/>
        </p:nvSpPr>
        <p:spPr>
          <a:xfrm>
            <a:off x="523836" y="4286256"/>
            <a:ext cx="9215502" cy="2246769"/>
          </a:xfrm>
          <a:prstGeom prst="rect">
            <a:avLst/>
          </a:prstGeom>
          <a:noFill/>
        </p:spPr>
        <p:txBody>
          <a:bodyPr wrap="square" rtlCol="0">
            <a:spAutoFit/>
          </a:bodyPr>
          <a:lstStyle/>
          <a:p>
            <a:r>
              <a:rPr lang="en-US" sz="2000" dirty="0">
                <a:latin typeface="Calibri" pitchFamily="34" charset="0"/>
                <a:cs typeface="Calibri" pitchFamily="34" charset="0"/>
              </a:rPr>
              <a:t>This project aims to design and develop a Python-based keylogger script that detects and records keystrokes in real-time, posing a potential threat to computer security and privacy. The script will be capable of capturing sensitive information such as passwords and credit card numbers, highlighting the need for effective security measures. The goal is to demonstrate the risks associated with keylogger attacks and promote awareness about computer security. The script will be tested on various platforms to evaluate its efficacy and potential limitations."</a:t>
            </a:r>
          </a:p>
        </p:txBody>
      </p:sp>
      <p:sp>
        <p:nvSpPr>
          <p:cNvPr id="12" name="TextBox 11"/>
          <p:cNvSpPr txBox="1"/>
          <p:nvPr/>
        </p:nvSpPr>
        <p:spPr>
          <a:xfrm>
            <a:off x="595274" y="857232"/>
            <a:ext cx="10501386" cy="3477875"/>
          </a:xfrm>
          <a:prstGeom prst="rect">
            <a:avLst/>
          </a:prstGeom>
          <a:noFill/>
        </p:spPr>
        <p:txBody>
          <a:bodyPr wrap="square" rtlCol="0">
            <a:spAutoFit/>
          </a:bodyPr>
          <a:lstStyle/>
          <a:p>
            <a:pPr>
              <a:buFont typeface="Arial" pitchFamily="34" charset="0"/>
              <a:buChar char="•"/>
            </a:pPr>
            <a:r>
              <a:rPr lang="en-US" sz="2000" b="1" dirty="0"/>
              <a:t>Title</a:t>
            </a:r>
            <a:r>
              <a:rPr lang="en-US" sz="2000" dirty="0"/>
              <a:t>: Keylogger and Security. </a:t>
            </a:r>
          </a:p>
          <a:p>
            <a:pPr>
              <a:buFont typeface="Arial" pitchFamily="34" charset="0"/>
              <a:buChar char="•"/>
            </a:pPr>
            <a:r>
              <a:rPr lang="en-US" sz="2000" b="1" dirty="0"/>
              <a:t>Tagline</a:t>
            </a:r>
            <a:r>
              <a:rPr lang="en-US" sz="2000" dirty="0"/>
              <a:t>: Protecting sensitive information from keylogger attacks.</a:t>
            </a:r>
          </a:p>
          <a:p>
            <a:pPr>
              <a:buFont typeface="Arial" pitchFamily="34" charset="0"/>
              <a:buChar char="•"/>
            </a:pPr>
            <a:r>
              <a:rPr lang="en-US" sz="2000" dirty="0"/>
              <a:t>Goal: Design a robust keylogger system for personal computers.</a:t>
            </a:r>
          </a:p>
          <a:p>
            <a:pPr>
              <a:buFont typeface="Arial" pitchFamily="34" charset="0"/>
              <a:buChar char="•"/>
            </a:pPr>
            <a:r>
              <a:rPr lang="en-US" sz="2000" b="1" dirty="0"/>
              <a:t>Objectives</a:t>
            </a:r>
            <a:r>
              <a:rPr lang="en-US" sz="2000" dirty="0"/>
              <a:t>:</a:t>
            </a:r>
          </a:p>
          <a:p>
            <a:r>
              <a:rPr lang="en-US" sz="2000" dirty="0"/>
              <a:t>     -Observe keylogger attacks in real-time.</a:t>
            </a:r>
          </a:p>
          <a:p>
            <a:r>
              <a:rPr lang="en-US" sz="2000" dirty="0"/>
              <a:t>     -Prevent sensitive information from being compromised by analysing the real time scenerios.</a:t>
            </a:r>
          </a:p>
          <a:p>
            <a:r>
              <a:rPr lang="en-US" sz="2000" dirty="0"/>
              <a:t>     -Balance detection accuracy with system performance.</a:t>
            </a:r>
          </a:p>
          <a:p>
            <a:pPr>
              <a:buFont typeface="Arial" pitchFamily="34" charset="0"/>
              <a:buChar char="•"/>
            </a:pPr>
            <a:r>
              <a:rPr lang="en-US" sz="2000" b="1" dirty="0"/>
              <a:t>Methodology</a:t>
            </a:r>
            <a:r>
              <a:rPr lang="en-US" sz="2000" dirty="0"/>
              <a:t>:</a:t>
            </a:r>
          </a:p>
          <a:p>
            <a:r>
              <a:rPr lang="en-US" sz="2000" dirty="0"/>
              <a:t>     -Research and analysis of keylogger attacks.</a:t>
            </a:r>
          </a:p>
          <a:p>
            <a:r>
              <a:rPr lang="en-US" sz="2000" dirty="0"/>
              <a:t>     -Design and Development of a Keylogger system Script.</a:t>
            </a:r>
          </a:p>
          <a:p>
            <a:r>
              <a:rPr lang="en-US" sz="2000" dirty="0"/>
              <a:t>     -Testing and evaluation of the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3881422" y="1643050"/>
            <a:ext cx="7286676" cy="1323439"/>
          </a:xfrm>
          <a:prstGeom prst="rect">
            <a:avLst/>
          </a:prstGeom>
          <a:noFill/>
        </p:spPr>
        <p:txBody>
          <a:bodyPr wrap="square" rtlCol="0">
            <a:spAutoFit/>
          </a:bodyPr>
          <a:lstStyle/>
          <a:p>
            <a:r>
              <a:rPr lang="en-US" sz="2000" dirty="0"/>
              <a:t>The end users of this keylogger program could be individuals or organizations looking to monitor and track keyboard activity for security or monitoring purposes. However, it is essential to use such tools responsibly and ethically.</a:t>
            </a:r>
          </a:p>
        </p:txBody>
      </p:sp>
      <p:sp>
        <p:nvSpPr>
          <p:cNvPr id="10" name="Freeform 2"/>
          <p:cNvSpPr/>
          <p:nvPr/>
        </p:nvSpPr>
        <p:spPr>
          <a:xfrm>
            <a:off x="238084" y="2071678"/>
            <a:ext cx="3620732" cy="2643206"/>
          </a:xfrm>
          <a:custGeom>
            <a:avLst/>
            <a:gdLst/>
            <a:ahLst/>
            <a:cxnLst/>
            <a:rect l="l" t="t" r="r" b="b"/>
            <a:pathLst>
              <a:path w="5192368" h="4459801">
                <a:moveTo>
                  <a:pt x="0" y="0"/>
                </a:moveTo>
                <a:lnTo>
                  <a:pt x="5192368" y="0"/>
                </a:lnTo>
                <a:lnTo>
                  <a:pt x="5192368" y="4459802"/>
                </a:lnTo>
                <a:lnTo>
                  <a:pt x="0" y="4459802"/>
                </a:lnTo>
                <a:lnTo>
                  <a:pt x="0" y="0"/>
                </a:lnTo>
                <a:close/>
              </a:path>
            </a:pathLst>
          </a:custGeom>
          <a:blipFill>
            <a:blip r:embed="rId3"/>
            <a:stretch>
              <a:fillRect/>
            </a:stretch>
          </a:blipFill>
        </p:spPr>
      </p:sp>
      <p:sp>
        <p:nvSpPr>
          <p:cNvPr id="11" name="TextBox 10"/>
          <p:cNvSpPr txBox="1"/>
          <p:nvPr/>
        </p:nvSpPr>
        <p:spPr>
          <a:xfrm>
            <a:off x="3952860" y="3071810"/>
            <a:ext cx="7643866" cy="3477875"/>
          </a:xfrm>
          <a:prstGeom prst="rect">
            <a:avLst/>
          </a:prstGeom>
          <a:noFill/>
        </p:spPr>
        <p:txBody>
          <a:bodyPr wrap="square" rtlCol="0">
            <a:spAutoFit/>
          </a:bodyPr>
          <a:lstStyle/>
          <a:p>
            <a:r>
              <a:rPr lang="en-US" sz="2000" b="1" dirty="0"/>
              <a:t>User Categories</a:t>
            </a:r>
            <a:r>
              <a:rPr lang="en-US" sz="2000" dirty="0"/>
              <a:t>:</a:t>
            </a:r>
          </a:p>
          <a:p>
            <a:pPr>
              <a:buFont typeface="Arial" pitchFamily="34" charset="0"/>
              <a:buChar char="•"/>
            </a:pPr>
            <a:r>
              <a:rPr lang="en-US" sz="2000" dirty="0"/>
              <a:t>Parents monitoring their children's online activities .</a:t>
            </a:r>
          </a:p>
          <a:p>
            <a:pPr>
              <a:buFont typeface="Arial" pitchFamily="34" charset="0"/>
              <a:buChar char="•"/>
            </a:pPr>
            <a:r>
              <a:rPr lang="en-US" sz="2000" dirty="0"/>
              <a:t>Employers monitoring employees' computer usage.</a:t>
            </a:r>
          </a:p>
          <a:p>
            <a:pPr>
              <a:buFont typeface="Arial" pitchFamily="34" charset="0"/>
              <a:buChar char="•"/>
            </a:pPr>
            <a:r>
              <a:rPr lang="en-US" sz="2000" dirty="0"/>
              <a:t>Cybersecurity researchers studying keylogger behavior. </a:t>
            </a:r>
          </a:p>
          <a:p>
            <a:pPr>
              <a:buFont typeface="Arial" pitchFamily="34" charset="0"/>
              <a:buChar char="•"/>
            </a:pPr>
            <a:r>
              <a:rPr lang="en-US" sz="2000" dirty="0"/>
              <a:t>Individuals monitoring their own computer activity for security purposes.</a:t>
            </a:r>
          </a:p>
          <a:p>
            <a:r>
              <a:rPr lang="en-US" sz="2000" b="1" dirty="0"/>
              <a:t>User Roles</a:t>
            </a:r>
            <a:r>
              <a:rPr lang="en-US" sz="2000" dirty="0"/>
              <a:t>: </a:t>
            </a:r>
          </a:p>
          <a:p>
            <a:pPr>
              <a:buFont typeface="Arial" pitchFamily="34" charset="0"/>
              <a:buChar char="•"/>
            </a:pPr>
            <a:r>
              <a:rPr lang="en-US" sz="2000" dirty="0"/>
              <a:t>Home users.</a:t>
            </a:r>
          </a:p>
          <a:p>
            <a:pPr>
              <a:buFont typeface="Arial" pitchFamily="34" charset="0"/>
              <a:buChar char="•"/>
            </a:pPr>
            <a:r>
              <a:rPr lang="en-US" sz="2000" dirty="0"/>
              <a:t>Business owners.</a:t>
            </a:r>
          </a:p>
          <a:p>
            <a:pPr>
              <a:buFont typeface="Arial" pitchFamily="34" charset="0"/>
              <a:buChar char="•"/>
            </a:pPr>
            <a:r>
              <a:rPr lang="en-US" sz="2000" dirty="0"/>
              <a:t>IT professionals.</a:t>
            </a:r>
          </a:p>
          <a:p>
            <a:pPr>
              <a:buFont typeface="Arial" pitchFamily="34" charset="0"/>
              <a:buChar char="•"/>
            </a:pPr>
            <a:r>
              <a:rPr lang="en-US" sz="2000" dirty="0"/>
              <a:t>Researchers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2809852" y="1643050"/>
            <a:ext cx="8429684" cy="3908762"/>
          </a:xfrm>
          <a:prstGeom prst="rect">
            <a:avLst/>
          </a:prstGeom>
          <a:noFill/>
        </p:spPr>
        <p:txBody>
          <a:bodyPr wrap="square" rtlCol="0">
            <a:spAutoFit/>
          </a:bodyPr>
          <a:lstStyle/>
          <a:p>
            <a:r>
              <a:rPr lang="en-US" sz="2400" b="1" dirty="0"/>
              <a:t>Solution:-</a:t>
            </a:r>
          </a:p>
          <a:p>
            <a:r>
              <a:rPr lang="en-US" sz="2400" b="1" dirty="0"/>
              <a:t> </a:t>
            </a:r>
          </a:p>
          <a:p>
            <a:pPr>
              <a:buFont typeface="Wingdings" pitchFamily="2" charset="2"/>
              <a:buChar char="Ø"/>
            </a:pPr>
            <a:r>
              <a:rPr lang="en-US" sz="2000" b="1" dirty="0"/>
              <a:t>Product/System Name:</a:t>
            </a:r>
            <a:r>
              <a:rPr lang="en-US" sz="2000" dirty="0"/>
              <a:t> Keylogger System.</a:t>
            </a:r>
          </a:p>
          <a:p>
            <a:pPr>
              <a:buFont typeface="Wingdings" pitchFamily="2" charset="2"/>
              <a:buChar char="Ø"/>
            </a:pPr>
            <a:r>
              <a:rPr lang="en-US" sz="2000" b="1" dirty="0"/>
              <a:t>Description</a:t>
            </a:r>
            <a:r>
              <a:rPr lang="en-US" sz="2000" dirty="0"/>
              <a:t>: </a:t>
            </a:r>
          </a:p>
          <a:p>
            <a:r>
              <a:rPr lang="en-US" sz="2000" dirty="0"/>
              <a:t>   A software-based keylogger that records and   tracks keystrokes in real-time.</a:t>
            </a:r>
          </a:p>
          <a:p>
            <a:pPr>
              <a:buFont typeface="Wingdings" pitchFamily="2" charset="2"/>
              <a:buChar char="Ø"/>
            </a:pPr>
            <a:r>
              <a:rPr lang="en-US" sz="2000" b="1" dirty="0"/>
              <a:t>Key Features</a:t>
            </a:r>
            <a:r>
              <a:rPr lang="en-US" sz="2000" dirty="0"/>
              <a:t>:  </a:t>
            </a:r>
          </a:p>
          <a:p>
            <a:pPr>
              <a:buFont typeface="Wingdings" pitchFamily="2" charset="2"/>
              <a:buChar char="ü"/>
            </a:pPr>
            <a:r>
              <a:rPr lang="en-US" sz="2000" dirty="0"/>
              <a:t>  Advanced filtering and search capabilities .</a:t>
            </a:r>
          </a:p>
          <a:p>
            <a:pPr>
              <a:buFont typeface="Wingdings" pitchFamily="2" charset="2"/>
              <a:buChar char="ü"/>
            </a:pPr>
            <a:r>
              <a:rPr lang="en-US" sz="2000" dirty="0"/>
              <a:t>  User-friendly interface .</a:t>
            </a:r>
          </a:p>
          <a:p>
            <a:pPr>
              <a:buFont typeface="Wingdings" pitchFamily="2" charset="2"/>
              <a:buChar char="ü"/>
            </a:pPr>
            <a:r>
              <a:rPr lang="en-US" sz="2000" dirty="0"/>
              <a:t>  Multi-device support .</a:t>
            </a:r>
          </a:p>
          <a:p>
            <a:pPr>
              <a:buFont typeface="Wingdings" pitchFamily="2" charset="2"/>
              <a:buChar char="ü"/>
            </a:pPr>
            <a:r>
              <a:rPr lang="en-US" sz="2000" dirty="0"/>
              <a:t>  Real-time keystroke recording.</a:t>
            </a:r>
          </a:p>
          <a:p>
            <a:pPr>
              <a:buFont typeface="Wingdings" pitchFamily="2" charset="2"/>
              <a:buChar char="Ø"/>
            </a:pPr>
            <a:r>
              <a:rPr lang="en-US" sz="2000" b="1" dirty="0"/>
              <a:t>Technology/Platform:</a:t>
            </a:r>
            <a:r>
              <a:rPr lang="en-US" sz="2000" dirty="0"/>
              <a:t> </a:t>
            </a:r>
          </a:p>
          <a:p>
            <a:r>
              <a:rPr lang="en-US" sz="2000" dirty="0"/>
              <a:t>   Developed in Python, compatible with Windows, Mac,    and Linux</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2398" y="500042"/>
            <a:ext cx="10001320" cy="6186309"/>
          </a:xfrm>
          <a:prstGeom prst="rect">
            <a:avLst/>
          </a:prstGeom>
          <a:noFill/>
        </p:spPr>
        <p:txBody>
          <a:bodyPr wrap="square" rtlCol="0">
            <a:spAutoFit/>
          </a:bodyPr>
          <a:lstStyle/>
          <a:p>
            <a:r>
              <a:rPr lang="en-US" sz="2800" dirty="0"/>
              <a:t>Value Proposition:-</a:t>
            </a:r>
          </a:p>
          <a:p>
            <a:endParaRPr lang="en-US" sz="2800" dirty="0"/>
          </a:p>
          <a:p>
            <a:pPr>
              <a:buFont typeface="Wingdings" pitchFamily="2" charset="2"/>
              <a:buChar char="Ø"/>
            </a:pPr>
            <a:r>
              <a:rPr lang="en-US" sz="2000" b="1" dirty="0"/>
              <a:t>Problem Statement:</a:t>
            </a:r>
            <a:r>
              <a:rPr lang="en-US" sz="2000" dirty="0"/>
              <a:t> </a:t>
            </a:r>
          </a:p>
          <a:p>
            <a:r>
              <a:rPr lang="en-US" sz="2000" dirty="0"/>
              <a:t> Parents and employers need a reliable and easy-to-use tool to   monitor computer  activity and ensure security.</a:t>
            </a:r>
          </a:p>
          <a:p>
            <a:pPr>
              <a:buFont typeface="Wingdings" pitchFamily="2" charset="2"/>
              <a:buChar char="Ø"/>
            </a:pPr>
            <a:r>
              <a:rPr lang="en-US" sz="2000" b="1" dirty="0"/>
              <a:t>Solution Benefits: </a:t>
            </a:r>
          </a:p>
          <a:p>
            <a:pPr>
              <a:buFont typeface="Arial" pitchFamily="34" charset="0"/>
              <a:buChar char="•"/>
            </a:pPr>
            <a:r>
              <a:rPr lang="en-US" sz="2000" dirty="0"/>
              <a:t>  Improved computer security.</a:t>
            </a:r>
          </a:p>
          <a:p>
            <a:pPr>
              <a:buFont typeface="Arial" pitchFamily="34" charset="0"/>
              <a:buChar char="•"/>
            </a:pPr>
            <a:r>
              <a:rPr lang="en-US" sz="2000" dirty="0"/>
              <a:t>  Enhanced monitoring and tracking capabilities .</a:t>
            </a:r>
          </a:p>
          <a:p>
            <a:pPr>
              <a:buFont typeface="Arial" pitchFamily="34" charset="0"/>
              <a:buChar char="•"/>
            </a:pPr>
            <a:r>
              <a:rPr lang="en-US" sz="2000" dirty="0"/>
              <a:t>  Increased productivity .</a:t>
            </a:r>
          </a:p>
          <a:p>
            <a:pPr>
              <a:buFont typeface="Arial" pitchFamily="34" charset="0"/>
              <a:buChar char="•"/>
            </a:pPr>
            <a:r>
              <a:rPr lang="en-US" sz="2000" dirty="0"/>
              <a:t>  Peace of mind for parents and employers.</a:t>
            </a:r>
          </a:p>
          <a:p>
            <a:pPr>
              <a:buFont typeface="Wingdings" pitchFamily="2" charset="2"/>
              <a:buChar char="Ø"/>
            </a:pPr>
            <a:r>
              <a:rPr lang="en-US" sz="2000" b="1" dirty="0"/>
              <a:t>Unique Selling Points (USPs): </a:t>
            </a:r>
          </a:p>
          <a:p>
            <a:pPr>
              <a:buFont typeface="Arial" pitchFamily="34" charset="0"/>
              <a:buChar char="•"/>
            </a:pPr>
            <a:r>
              <a:rPr lang="en-US" sz="2000" dirty="0"/>
              <a:t>Advanced features .</a:t>
            </a:r>
          </a:p>
          <a:p>
            <a:pPr>
              <a:buFont typeface="Arial" pitchFamily="34" charset="0"/>
              <a:buChar char="•"/>
            </a:pPr>
            <a:r>
              <a:rPr lang="en-US" sz="2000" dirty="0"/>
              <a:t> Ease of use .</a:t>
            </a:r>
          </a:p>
          <a:p>
            <a:pPr>
              <a:buFont typeface="Arial" pitchFamily="34" charset="0"/>
              <a:buChar char="•"/>
            </a:pPr>
            <a:r>
              <a:rPr lang="en-US" sz="2000" dirty="0"/>
              <a:t>Cost-effective .</a:t>
            </a:r>
          </a:p>
          <a:p>
            <a:pPr>
              <a:buFont typeface="Arial" pitchFamily="34" charset="0"/>
              <a:buChar char="•"/>
            </a:pPr>
            <a:r>
              <a:rPr lang="en-US" sz="2000" dirty="0"/>
              <a:t> Real-time monitoring .</a:t>
            </a:r>
          </a:p>
          <a:p>
            <a:pPr>
              <a:buFont typeface="Wingdings" pitchFamily="2" charset="2"/>
              <a:buChar char="Ø"/>
            </a:pPr>
            <a:r>
              <a:rPr lang="en-US" sz="2000" b="1" dirty="0"/>
              <a:t>Competitive Advantage: </a:t>
            </a:r>
          </a:p>
          <a:p>
            <a:r>
              <a:rPr lang="en-US" sz="2000" dirty="0"/>
              <a:t> Our Keylogger System offers a comprehensive monitoring solution with advanced   features and ease of use, making it the go-to choice for parents and employers.</a:t>
            </a:r>
          </a:p>
          <a:p>
            <a:pPr>
              <a:buFont typeface="Wingdings" pitchFamily="2" charset="2"/>
              <a:buChar char="Ø"/>
            </a:pP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95274" y="357166"/>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TextBox 9"/>
          <p:cNvSpPr txBox="1"/>
          <p:nvPr/>
        </p:nvSpPr>
        <p:spPr>
          <a:xfrm>
            <a:off x="2309786" y="1214422"/>
            <a:ext cx="9882214" cy="4832092"/>
          </a:xfrm>
          <a:prstGeom prst="rect">
            <a:avLst/>
          </a:prstGeom>
          <a:noFill/>
        </p:spPr>
        <p:txBody>
          <a:bodyPr wrap="square" rtlCol="0">
            <a:spAutoFit/>
          </a:bodyPr>
          <a:lstStyle/>
          <a:p>
            <a:r>
              <a:rPr lang="en-US" sz="2800" b="1" dirty="0"/>
              <a:t>Wow Factor- </a:t>
            </a:r>
          </a:p>
          <a:p>
            <a:pPr>
              <a:buFont typeface="Wingdings" pitchFamily="2" charset="2"/>
              <a:buChar char="ü"/>
            </a:pPr>
            <a:r>
              <a:rPr lang="en-US" sz="2000" b="1" dirty="0"/>
              <a:t>Breakthrough Technology: </a:t>
            </a:r>
            <a:r>
              <a:rPr lang="en-US" sz="2000" dirty="0"/>
              <a:t>Our Keylogger System utilizes advanced algorithms and machine learning to detect and record keystrokes with unprecedented accuracy and speed.</a:t>
            </a:r>
          </a:p>
          <a:p>
            <a:pPr>
              <a:buFont typeface="Wingdings" pitchFamily="2" charset="2"/>
              <a:buChar char="ü"/>
            </a:pPr>
            <a:r>
              <a:rPr lang="en-US" sz="2000" b="1" dirty="0"/>
              <a:t>Real-Time Insights: </a:t>
            </a:r>
            <a:r>
              <a:rPr lang="en-US" sz="2000" dirty="0"/>
              <a:t>Get instant access to keystroke data, allowing you to respond quickly to potential security threats or monitor activity as it happens.</a:t>
            </a:r>
          </a:p>
          <a:p>
            <a:pPr>
              <a:buFont typeface="Wingdings" pitchFamily="2" charset="2"/>
              <a:buChar char="ü"/>
            </a:pPr>
            <a:r>
              <a:rPr lang="en-US" sz="2000" b="1" dirty="0"/>
              <a:t>Advanced Analytics: </a:t>
            </a:r>
            <a:r>
              <a:rPr lang="en-US" sz="2000" dirty="0"/>
              <a:t>Our system provides in-depth analysis and visualization of keystroke data, helping you identify trends, patterns, and anomalies.</a:t>
            </a:r>
          </a:p>
          <a:p>
            <a:pPr>
              <a:buFont typeface="Wingdings" pitchFamily="2" charset="2"/>
              <a:buChar char="ü"/>
            </a:pPr>
            <a:r>
              <a:rPr lang="en-US" sz="2000" b="1" dirty="0"/>
              <a:t>Ease of Use: </a:t>
            </a:r>
            <a:r>
              <a:rPr lang="en-US" sz="2000" dirty="0"/>
              <a:t>Intuitive interface and user-friendly design make it easy to deploy, configure, and use our Keylogger System, even for non-technical users.</a:t>
            </a:r>
          </a:p>
          <a:p>
            <a:pPr>
              <a:buFont typeface="Wingdings" pitchFamily="2" charset="2"/>
              <a:buChar char="ü"/>
            </a:pPr>
            <a:r>
              <a:rPr lang="en-US" sz="2000" b="1" dirty="0"/>
              <a:t>Scalability: </a:t>
            </a:r>
            <a:r>
              <a:rPr lang="en-US" sz="2000" dirty="0"/>
              <a:t>Our solution is designed to handle large volumes of data and scale with your needs, making it perfect for large enterprises or small businesses alike.</a:t>
            </a:r>
          </a:p>
          <a:p>
            <a:pPr>
              <a:buFont typeface="Wingdings" pitchFamily="2" charset="2"/>
              <a:buChar char="ü"/>
            </a:pPr>
            <a:r>
              <a:rPr lang="en-US" sz="2000" b="1" dirty="0"/>
              <a:t>Customization</a:t>
            </a:r>
            <a:r>
              <a:rPr lang="en-US" sz="2000" dirty="0"/>
              <a:t>: Tailor our Keylogger System to fit your specific needs, with customizable alerts, filters, and reports.</a:t>
            </a:r>
          </a:p>
          <a:p>
            <a:pPr>
              <a:buFont typeface="Wingdings" pitchFamily="2" charset="2"/>
              <a:buChar char="ü"/>
            </a:pPr>
            <a:r>
              <a:rPr lang="en-US" sz="2000" b="1" dirty="0"/>
              <a:t>Unparalleled Support: </a:t>
            </a:r>
            <a:r>
              <a:rPr lang="en-US" sz="2000" dirty="0"/>
              <a:t>Our dedicated team provides top-notch support, ensuring you get the most out of our solution.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201</TotalTime>
  <Words>1091</Words>
  <Application>Microsoft Office PowerPoint</Application>
  <PresentationFormat>Widescreen</PresentationFormat>
  <Paragraphs>120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Canva Sans Bold</vt:lpstr>
      <vt:lpstr>Times New Roman</vt:lpstr>
      <vt:lpstr>Trebuchet MS</vt:lpstr>
      <vt:lpstr>Wingdings</vt:lpstr>
      <vt:lpstr>Office Theme</vt:lpstr>
      <vt:lpstr>Guntur.Srivalli</vt:lpstr>
      <vt:lpstr>KEYLOGGER AND SECURITY (Intro) </vt:lpstr>
      <vt:lpstr>AGENDA</vt:lpstr>
      <vt:lpstr>PROBLEM STATEMENT</vt:lpstr>
      <vt:lpstr>PROJECT OVERVIEW</vt:lpstr>
      <vt:lpstr>WHO ARE THE END USERS?</vt:lpstr>
      <vt:lpstr>YOUR SOLUTION AND ITS VALUE PROPOSITION</vt:lpstr>
      <vt:lpstr>PowerPoint Presentation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HarshaSaketh Golla</dc:title>
  <dc:creator>golla ramya</dc:creator>
  <cp:lastModifiedBy>SUPRAJA HASTHALAMANGALI</cp:lastModifiedBy>
  <cp:revision>23</cp:revision>
  <dcterms:created xsi:type="dcterms:W3CDTF">2024-06-03T05:48:59Z</dcterms:created>
  <dcterms:modified xsi:type="dcterms:W3CDTF">2024-07-02T13:01:00Z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