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5" r:id="rId19"/>
    <p:sldId id="276" r:id="rId20"/>
    <p:sldId id="277" r:id="rId21"/>
    <p:sldId id="278" r:id="rId22"/>
    <p:sldId id="279" r:id="rId23"/>
    <p:sldId id="280" r:id="rId24"/>
  </p:sldIdLst>
  <p:sldSz cx="18288000" cy="10287000"/>
  <p:notesSz cx="6858000" cy="9144000"/>
  <p:embeddedFontLst>
    <p:embeddedFont>
      <p:font typeface="American Text" panose="02000503020000020004" pitchFamily="2" charset="0"/>
      <p:regular r:id="rId25"/>
    </p:embeddedFont>
    <p:embeddedFont>
      <p:font typeface="Calibri" panose="020F0502020204030204" pitchFamily="34" charset="0"/>
      <p:regular r:id="rId26"/>
      <p:bold r:id="rId27"/>
      <p:italic r:id="rId28"/>
      <p:boldItalic r:id="rId29"/>
    </p:embeddedFont>
    <p:embeddedFont>
      <p:font typeface="Canva Sans" panose="020B0604020202020204" charset="0"/>
      <p:regular r:id="rId30"/>
    </p:embeddedFont>
    <p:embeddedFont>
      <p:font typeface="Canva Sans Bold" panose="020B0604020202020204" charset="0"/>
      <p:regular r:id="rId31"/>
    </p:embeddedFont>
    <p:embeddedFont>
      <p:font typeface="Gill Sans MT" panose="020B0502020104020203" pitchFamily="34" charset="0"/>
      <p:regular r:id="rId32"/>
      <p:bold r:id="rId33"/>
      <p:italic r:id="rId34"/>
      <p:boldItalic r:id="rId35"/>
    </p:embeddedFont>
    <p:embeddedFont>
      <p:font typeface="Kollektif" panose="020B0604020202020204" charset="0"/>
      <p:regular r:id="rId36"/>
    </p:embeddedFont>
    <p:embeddedFont>
      <p:font typeface="Kollektif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GB"/>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62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88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98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78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GB"/>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3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09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522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GB"/>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67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GB"/>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92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508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29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3.sv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0.sv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3.sv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0.sv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3.sv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3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hyperlink" Target="http://www.deccanchronicle.com/nation/in-other-news/190916/stress-depression-leads-to-" TargetMode="External"/><Relationship Id="rId3" Type="http://schemas.openxmlformats.org/officeDocument/2006/relationships/image" Target="../media/image6.svg"/><Relationship Id="rId7" Type="http://schemas.openxmlformats.org/officeDocument/2006/relationships/hyperlink" Target="http://www.hindustantimes.com/health-and-fitness/every-"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mindgarden.com/documents/PerceivedStressScale.pdf" TargetMode="External"/><Relationship Id="rId5" Type="http://schemas.openxmlformats.org/officeDocument/2006/relationships/image" Target="../media/image10.svg"/><Relationship Id="rId10" Type="http://schemas.openxmlformats.org/officeDocument/2006/relationships/image" Target="../media/image32.svg"/><Relationship Id="rId4" Type="http://schemas.openxmlformats.org/officeDocument/2006/relationships/image" Target="../media/image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5.svg"/><Relationship Id="rId4" Type="http://schemas.openxmlformats.org/officeDocument/2006/relationships/image" Target="../media/image6.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3" name="Freeform 3"/>
          <p:cNvSpPr/>
          <p:nvPr/>
        </p:nvSpPr>
        <p:spPr>
          <a:xfrm>
            <a:off x="7896822" y="508611"/>
            <a:ext cx="2494356" cy="2193831"/>
          </a:xfrm>
          <a:custGeom>
            <a:avLst/>
            <a:gdLst/>
            <a:ahLst/>
            <a:cxnLst/>
            <a:rect l="l" t="t" r="r" b="b"/>
            <a:pathLst>
              <a:path w="2494356" h="2193831">
                <a:moveTo>
                  <a:pt x="0" y="0"/>
                </a:moveTo>
                <a:lnTo>
                  <a:pt x="2494356" y="0"/>
                </a:lnTo>
                <a:lnTo>
                  <a:pt x="2494356" y="2193831"/>
                </a:lnTo>
                <a:lnTo>
                  <a:pt x="0" y="2193831"/>
                </a:lnTo>
                <a:lnTo>
                  <a:pt x="0" y="0"/>
                </a:lnTo>
                <a:close/>
              </a:path>
            </a:pathLst>
          </a:custGeom>
          <a:blipFill>
            <a:blip r:embed="rId2"/>
            <a:stretch>
              <a:fillRect/>
            </a:stretch>
          </a:blipFill>
        </p:spPr>
      </p:sp>
      <p:sp>
        <p:nvSpPr>
          <p:cNvPr id="4" name="TextBox 4"/>
          <p:cNvSpPr txBox="1"/>
          <p:nvPr/>
        </p:nvSpPr>
        <p:spPr>
          <a:xfrm>
            <a:off x="3514903" y="2881196"/>
            <a:ext cx="10886897" cy="1775038"/>
          </a:xfrm>
          <a:prstGeom prst="rect">
            <a:avLst/>
          </a:prstGeom>
        </p:spPr>
        <p:txBody>
          <a:bodyPr wrap="square" lIns="0" tIns="0" rIns="0" bIns="0" rtlCol="0" anchor="t">
            <a:spAutoFit/>
          </a:bodyPr>
          <a:lstStyle/>
          <a:p>
            <a:pPr algn="ctr">
              <a:lnSpc>
                <a:spcPts val="7177"/>
              </a:lnSpc>
              <a:spcBef>
                <a:spcPct val="0"/>
              </a:spcBef>
            </a:pPr>
            <a:r>
              <a:rPr lang="en-US" sz="5126" dirty="0">
                <a:solidFill>
                  <a:srgbClr val="0070C0"/>
                </a:solidFill>
                <a:latin typeface="American Text" panose="02000503020000020004" pitchFamily="2" charset="0"/>
                <a:ea typeface="Kollektif Bold"/>
                <a:cs typeface="Kollektif Bold"/>
                <a:sym typeface="Kollektif Bold"/>
              </a:rPr>
              <a:t>BRINDAVAN COLLEGE OF ENGINEERING</a:t>
            </a:r>
          </a:p>
        </p:txBody>
      </p:sp>
      <p:sp>
        <p:nvSpPr>
          <p:cNvPr id="5" name="TextBox 5"/>
          <p:cNvSpPr txBox="1"/>
          <p:nvPr/>
        </p:nvSpPr>
        <p:spPr>
          <a:xfrm>
            <a:off x="2747923" y="5035113"/>
            <a:ext cx="12792154" cy="572088"/>
          </a:xfrm>
          <a:prstGeom prst="rect">
            <a:avLst/>
          </a:prstGeom>
        </p:spPr>
        <p:txBody>
          <a:bodyPr lIns="0" tIns="0" rIns="0" bIns="0" rtlCol="0" anchor="t">
            <a:spAutoFit/>
          </a:bodyPr>
          <a:lstStyle/>
          <a:p>
            <a:pPr algn="ctr">
              <a:lnSpc>
                <a:spcPts val="4692"/>
              </a:lnSpc>
              <a:spcBef>
                <a:spcPct val="0"/>
              </a:spcBef>
            </a:pPr>
            <a:r>
              <a:rPr lang="en-US" sz="3351" b="1" dirty="0">
                <a:solidFill>
                  <a:srgbClr val="000000"/>
                </a:solidFill>
                <a:latin typeface="Times New Roman" panose="02020603050405020304" pitchFamily="18" charset="0"/>
                <a:ea typeface="Kollektif"/>
                <a:cs typeface="Times New Roman" panose="02020603050405020304" pitchFamily="18" charset="0"/>
                <a:sym typeface="Kollektif"/>
              </a:rPr>
              <a:t>DEPARTMENT OF MASTER OF COMPUTER APPLICATIONS</a:t>
            </a:r>
          </a:p>
        </p:txBody>
      </p:sp>
      <p:sp>
        <p:nvSpPr>
          <p:cNvPr id="6" name="TextBox 6"/>
          <p:cNvSpPr txBox="1"/>
          <p:nvPr/>
        </p:nvSpPr>
        <p:spPr>
          <a:xfrm>
            <a:off x="1045299" y="7120575"/>
            <a:ext cx="6041301" cy="1728037"/>
          </a:xfrm>
          <a:prstGeom prst="rect">
            <a:avLst/>
          </a:prstGeom>
        </p:spPr>
        <p:txBody>
          <a:bodyPr wrap="square" lIns="0" tIns="0" rIns="0" bIns="0" rtlCol="0" anchor="t">
            <a:spAutoFit/>
          </a:bodyPr>
          <a:lstStyle/>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INTERNAL GUIDE:</a:t>
            </a:r>
          </a:p>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MRS. JABEEN TAJ M K</a:t>
            </a:r>
          </a:p>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ASST. PROFESSOR, DEPT OF MCA</a:t>
            </a:r>
          </a:p>
        </p:txBody>
      </p:sp>
      <p:sp>
        <p:nvSpPr>
          <p:cNvPr id="9" name="TextBox 9"/>
          <p:cNvSpPr txBox="1"/>
          <p:nvPr/>
        </p:nvSpPr>
        <p:spPr>
          <a:xfrm>
            <a:off x="11206164" y="7125800"/>
            <a:ext cx="6210181" cy="1717586"/>
          </a:xfrm>
          <a:prstGeom prst="rect">
            <a:avLst/>
          </a:prstGeom>
        </p:spPr>
        <p:txBody>
          <a:bodyPr wrap="square" lIns="0" tIns="0" rIns="0" bIns="0" rtlCol="0" anchor="t">
            <a:spAutoFit/>
          </a:bodyPr>
          <a:lstStyle/>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EXTERNAL</a:t>
            </a:r>
            <a:r>
              <a:rPr lang="en-US" sz="2400" b="1" dirty="0">
                <a:solidFill>
                  <a:srgbClr val="000000"/>
                </a:solidFill>
                <a:latin typeface="Times New Roman" panose="02020603050405020304" pitchFamily="18" charset="0"/>
                <a:ea typeface="Kollektif"/>
                <a:cs typeface="Times New Roman" panose="02020603050405020304" pitchFamily="18" charset="0"/>
                <a:sym typeface="Kollektif"/>
              </a:rPr>
              <a:t> </a:t>
            </a: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GUIDE</a:t>
            </a:r>
            <a:r>
              <a:rPr lang="en-US" sz="2400" b="1" dirty="0">
                <a:solidFill>
                  <a:srgbClr val="000000"/>
                </a:solidFill>
                <a:latin typeface="Times New Roman" panose="02020603050405020304" pitchFamily="18" charset="0"/>
                <a:ea typeface="Kollektif"/>
                <a:cs typeface="Times New Roman" panose="02020603050405020304" pitchFamily="18" charset="0"/>
                <a:sym typeface="Kollektif"/>
              </a:rPr>
              <a:t>:</a:t>
            </a:r>
          </a:p>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MRS. KASTHURI K</a:t>
            </a:r>
          </a:p>
          <a:p>
            <a:pPr algn="ctr">
              <a:lnSpc>
                <a:spcPts val="4717"/>
              </a:lnSpc>
              <a:spcBef>
                <a:spcPct val="0"/>
              </a:spcBef>
            </a:pPr>
            <a:r>
              <a:rPr lang="en-US" sz="2000" b="1" dirty="0">
                <a:solidFill>
                  <a:srgbClr val="000000"/>
                </a:solidFill>
                <a:latin typeface="Times New Roman" panose="02020603050405020304" pitchFamily="18" charset="0"/>
                <a:ea typeface="Kollektif"/>
                <a:cs typeface="Times New Roman" panose="02020603050405020304" pitchFamily="18" charset="0"/>
                <a:sym typeface="Kollektif"/>
              </a:rPr>
              <a:t>TECHCITI SOFTWARE CONSULTING PVT LTD </a:t>
            </a:r>
          </a:p>
        </p:txBody>
      </p:sp>
      <p:sp>
        <p:nvSpPr>
          <p:cNvPr id="10" name="TextBox 10"/>
          <p:cNvSpPr txBox="1"/>
          <p:nvPr/>
        </p:nvSpPr>
        <p:spPr>
          <a:xfrm>
            <a:off x="13441918" y="7625538"/>
            <a:ext cx="3741063" cy="551305"/>
          </a:xfrm>
          <a:prstGeom prst="rect">
            <a:avLst/>
          </a:prstGeom>
        </p:spPr>
        <p:txBody>
          <a:bodyPr lIns="0" tIns="0" rIns="0" bIns="0" rtlCol="0" anchor="t">
            <a:spAutoFit/>
          </a:bodyPr>
          <a:lstStyle/>
          <a:p>
            <a:pPr algn="ctr">
              <a:lnSpc>
                <a:spcPts val="4728"/>
              </a:lnSpc>
              <a:spcBef>
                <a:spcPct val="0"/>
              </a:spcBef>
            </a:pPr>
            <a:endParaRPr lang="en-US" sz="3377" dirty="0">
              <a:solidFill>
                <a:srgbClr val="000000"/>
              </a:solidFill>
              <a:latin typeface="Kollektif"/>
              <a:ea typeface="Kollektif"/>
              <a:cs typeface="Kollektif"/>
              <a:sym typeface="Kollekt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7160580" y="288798"/>
            <a:ext cx="3966841" cy="7399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ea typeface="Kollektif Bold"/>
                <a:cs typeface="Kollektif Bold"/>
                <a:sym typeface="Kollektif Bold"/>
              </a:rPr>
              <a:t>DIAGRAMS</a:t>
            </a:r>
          </a:p>
        </p:txBody>
      </p:sp>
      <p:sp>
        <p:nvSpPr>
          <p:cNvPr id="5" name="TextBox 5"/>
          <p:cNvSpPr txBox="1"/>
          <p:nvPr/>
        </p:nvSpPr>
        <p:spPr>
          <a:xfrm>
            <a:off x="5257800" y="8801100"/>
            <a:ext cx="8264293" cy="550600"/>
          </a:xfrm>
          <a:prstGeom prst="rect">
            <a:avLst/>
          </a:prstGeom>
        </p:spPr>
        <p:txBody>
          <a:bodyPr lIns="0" tIns="0" rIns="0" bIns="0" rtlCol="0" anchor="t">
            <a:spAutoFit/>
          </a:bodyPr>
          <a:lstStyle/>
          <a:p>
            <a:pPr algn="ctr">
              <a:lnSpc>
                <a:spcPts val="4573"/>
              </a:lnSpc>
            </a:pPr>
            <a:r>
              <a:rPr lang="en-US" sz="3267" dirty="0">
                <a:solidFill>
                  <a:srgbClr val="F2AE3F"/>
                </a:solidFill>
                <a:latin typeface="Canva Sans Bold"/>
                <a:ea typeface="Canva Sans Bold"/>
                <a:cs typeface="Canva Sans Bold"/>
                <a:sym typeface="Canva Sans Bold"/>
              </a:rPr>
              <a:t>ACTIVITY DIAGRAM</a:t>
            </a:r>
          </a:p>
        </p:txBody>
      </p:sp>
      <p:pic>
        <p:nvPicPr>
          <p:cNvPr id="7" name="image6.jpeg">
            <a:extLst>
              <a:ext uri="{FF2B5EF4-FFF2-40B4-BE49-F238E27FC236}">
                <a16:creationId xmlns:a16="http://schemas.microsoft.com/office/drawing/2014/main" id="{AF7D771C-80B1-4BD9-9E1C-E7D15BB5DA80}"/>
              </a:ext>
            </a:extLst>
          </p:cNvPr>
          <p:cNvPicPr/>
          <p:nvPr/>
        </p:nvPicPr>
        <p:blipFill>
          <a:blip r:embed="rId2" cstate="print"/>
          <a:stretch>
            <a:fillRect/>
          </a:stretch>
        </p:blipFill>
        <p:spPr>
          <a:xfrm>
            <a:off x="5105401" y="1790700"/>
            <a:ext cx="8153400" cy="624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73511" y="350662"/>
            <a:ext cx="4940978"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SCREEN SHOTS</a:t>
            </a:r>
          </a:p>
        </p:txBody>
      </p:sp>
      <p:sp>
        <p:nvSpPr>
          <p:cNvPr id="4" name="TextBox 4"/>
          <p:cNvSpPr txBox="1"/>
          <p:nvPr/>
        </p:nvSpPr>
        <p:spPr>
          <a:xfrm>
            <a:off x="6477000" y="8951681"/>
            <a:ext cx="4282440" cy="1103764"/>
          </a:xfrm>
          <a:prstGeom prst="rect">
            <a:avLst/>
          </a:prstGeom>
        </p:spPr>
        <p:txBody>
          <a:bodyPr wrap="square" lIns="0" tIns="0" rIns="0" bIns="0" rtlCol="0" anchor="t">
            <a:spAutoFit/>
          </a:bodyPr>
          <a:lstStyle/>
          <a:p>
            <a:pPr algn="ctr">
              <a:lnSpc>
                <a:spcPts val="5460"/>
              </a:lnSpc>
            </a:pPr>
            <a:r>
              <a:rPr lang="en-US" sz="3900" dirty="0">
                <a:solidFill>
                  <a:srgbClr val="F2AE3F"/>
                </a:solidFill>
                <a:latin typeface="Canva Sans Bold"/>
                <a:ea typeface="Canva Sans Bold"/>
                <a:cs typeface="Canva Sans Bold"/>
                <a:sym typeface="Canva Sans Bold"/>
              </a:rPr>
              <a:t>Starting Page</a:t>
            </a:r>
          </a:p>
          <a:p>
            <a:pPr marL="0" lvl="0" indent="0" algn="ctr">
              <a:lnSpc>
                <a:spcPts val="2800"/>
              </a:lnSpc>
              <a:spcBef>
                <a:spcPct val="0"/>
              </a:spcBef>
            </a:pPr>
            <a:endParaRPr lang="en-US" sz="3900" dirty="0">
              <a:solidFill>
                <a:srgbClr val="F2AE3F"/>
              </a:solidFill>
              <a:latin typeface="Canva Sans Bold"/>
              <a:ea typeface="Canva Sans Bold"/>
              <a:cs typeface="Canva Sans Bold"/>
              <a:sym typeface="Canva Sans Bold"/>
            </a:endParaRPr>
          </a:p>
        </p:txBody>
      </p:sp>
      <p:pic>
        <p:nvPicPr>
          <p:cNvPr id="5" name="image16.jpeg">
            <a:extLst>
              <a:ext uri="{FF2B5EF4-FFF2-40B4-BE49-F238E27FC236}">
                <a16:creationId xmlns:a16="http://schemas.microsoft.com/office/drawing/2014/main" id="{16E9BCBA-9B45-47C2-BD82-5F4387385162}"/>
              </a:ext>
            </a:extLst>
          </p:cNvPr>
          <p:cNvPicPr/>
          <p:nvPr/>
        </p:nvPicPr>
        <p:blipFill>
          <a:blip r:embed="rId2" cstate="print"/>
          <a:stretch>
            <a:fillRect/>
          </a:stretch>
        </p:blipFill>
        <p:spPr>
          <a:xfrm>
            <a:off x="2362200" y="1333500"/>
            <a:ext cx="13106400" cy="723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73511" y="350662"/>
            <a:ext cx="4940978"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SCREEN SHOTS</a:t>
            </a:r>
          </a:p>
        </p:txBody>
      </p:sp>
      <p:sp>
        <p:nvSpPr>
          <p:cNvPr id="4" name="TextBox 4"/>
          <p:cNvSpPr txBox="1"/>
          <p:nvPr/>
        </p:nvSpPr>
        <p:spPr>
          <a:xfrm>
            <a:off x="7621813" y="8629999"/>
            <a:ext cx="2736533" cy="1103764"/>
          </a:xfrm>
          <a:prstGeom prst="rect">
            <a:avLst/>
          </a:prstGeom>
        </p:spPr>
        <p:txBody>
          <a:bodyPr lIns="0" tIns="0" rIns="0" bIns="0" rtlCol="0" anchor="t">
            <a:spAutoFit/>
          </a:bodyPr>
          <a:lstStyle/>
          <a:p>
            <a:pPr algn="ctr">
              <a:lnSpc>
                <a:spcPts val="5460"/>
              </a:lnSpc>
            </a:pPr>
            <a:r>
              <a:rPr lang="en-US" sz="3900" dirty="0">
                <a:solidFill>
                  <a:srgbClr val="0DAD8B"/>
                </a:solidFill>
                <a:latin typeface="Canva Sans Bold"/>
                <a:ea typeface="Canva Sans Bold"/>
                <a:cs typeface="Canva Sans Bold"/>
                <a:sym typeface="Canva Sans Bold"/>
              </a:rPr>
              <a:t>Login page</a:t>
            </a:r>
          </a:p>
          <a:p>
            <a:pPr marL="0" lvl="0" indent="0" algn="ctr">
              <a:lnSpc>
                <a:spcPts val="2800"/>
              </a:lnSpc>
              <a:spcBef>
                <a:spcPct val="0"/>
              </a:spcBef>
            </a:pPr>
            <a:endParaRPr lang="en-US" sz="3900" dirty="0">
              <a:solidFill>
                <a:srgbClr val="0DAD8B"/>
              </a:solidFill>
              <a:latin typeface="Canva Sans Bold"/>
              <a:ea typeface="Canva Sans Bold"/>
              <a:cs typeface="Canva Sans Bold"/>
              <a:sym typeface="Canva Sans Bold"/>
            </a:endParaRPr>
          </a:p>
        </p:txBody>
      </p:sp>
      <p:pic>
        <p:nvPicPr>
          <p:cNvPr id="5" name="image17.jpeg">
            <a:extLst>
              <a:ext uri="{FF2B5EF4-FFF2-40B4-BE49-F238E27FC236}">
                <a16:creationId xmlns:a16="http://schemas.microsoft.com/office/drawing/2014/main" id="{E6F632A6-63DE-4038-9F2E-C562BB407233}"/>
              </a:ext>
            </a:extLst>
          </p:cNvPr>
          <p:cNvPicPr/>
          <p:nvPr/>
        </p:nvPicPr>
        <p:blipFill>
          <a:blip r:embed="rId2" cstate="print"/>
          <a:stretch>
            <a:fillRect/>
          </a:stretch>
        </p:blipFill>
        <p:spPr>
          <a:xfrm>
            <a:off x="3733800" y="1714500"/>
            <a:ext cx="10515600" cy="6629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73511" y="350662"/>
            <a:ext cx="4940978"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SCREEN SHOTS</a:t>
            </a:r>
          </a:p>
        </p:txBody>
      </p:sp>
      <p:sp>
        <p:nvSpPr>
          <p:cNvPr id="4" name="TextBox 4"/>
          <p:cNvSpPr txBox="1"/>
          <p:nvPr/>
        </p:nvSpPr>
        <p:spPr>
          <a:xfrm>
            <a:off x="6019800" y="9183236"/>
            <a:ext cx="5198388" cy="1103764"/>
          </a:xfrm>
          <a:prstGeom prst="rect">
            <a:avLst/>
          </a:prstGeom>
        </p:spPr>
        <p:txBody>
          <a:bodyPr wrap="square" lIns="0" tIns="0" rIns="0" bIns="0" rtlCol="0" anchor="t">
            <a:spAutoFit/>
          </a:bodyPr>
          <a:lstStyle/>
          <a:p>
            <a:pPr algn="ctr">
              <a:lnSpc>
                <a:spcPts val="5460"/>
              </a:lnSpc>
            </a:pPr>
            <a:r>
              <a:rPr lang="en-US" sz="3900" dirty="0">
                <a:solidFill>
                  <a:srgbClr val="F2AE3F"/>
                </a:solidFill>
                <a:latin typeface="Canva Sans Bold"/>
                <a:ea typeface="Canva Sans Bold"/>
                <a:cs typeface="Canva Sans Bold"/>
                <a:sym typeface="Canva Sans Bold"/>
              </a:rPr>
              <a:t>Client page</a:t>
            </a:r>
          </a:p>
          <a:p>
            <a:pPr marL="0" lvl="0" indent="0" algn="ctr">
              <a:lnSpc>
                <a:spcPts val="2800"/>
              </a:lnSpc>
              <a:spcBef>
                <a:spcPct val="0"/>
              </a:spcBef>
            </a:pPr>
            <a:endParaRPr lang="en-US" sz="3900" dirty="0">
              <a:solidFill>
                <a:srgbClr val="F2AE3F"/>
              </a:solidFill>
              <a:latin typeface="Canva Sans Bold"/>
              <a:ea typeface="Canva Sans Bold"/>
              <a:cs typeface="Canva Sans Bold"/>
              <a:sym typeface="Canva Sans Bold"/>
            </a:endParaRPr>
          </a:p>
        </p:txBody>
      </p:sp>
      <p:pic>
        <p:nvPicPr>
          <p:cNvPr id="5" name="image18.jpeg">
            <a:extLst>
              <a:ext uri="{FF2B5EF4-FFF2-40B4-BE49-F238E27FC236}">
                <a16:creationId xmlns:a16="http://schemas.microsoft.com/office/drawing/2014/main" id="{E522C2E8-D477-4546-8D2C-7A0224FB3F21}"/>
              </a:ext>
            </a:extLst>
          </p:cNvPr>
          <p:cNvPicPr/>
          <p:nvPr/>
        </p:nvPicPr>
        <p:blipFill>
          <a:blip r:embed="rId2" cstate="print"/>
          <a:stretch>
            <a:fillRect/>
          </a:stretch>
        </p:blipFill>
        <p:spPr>
          <a:xfrm>
            <a:off x="3352800" y="1485900"/>
            <a:ext cx="12192000" cy="73151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73511" y="350662"/>
            <a:ext cx="4940978"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SCREEN SHOTS</a:t>
            </a:r>
          </a:p>
        </p:txBody>
      </p:sp>
      <p:sp>
        <p:nvSpPr>
          <p:cNvPr id="4" name="TextBox 4"/>
          <p:cNvSpPr txBox="1"/>
          <p:nvPr/>
        </p:nvSpPr>
        <p:spPr>
          <a:xfrm>
            <a:off x="7277993" y="9177783"/>
            <a:ext cx="3732014" cy="1103764"/>
          </a:xfrm>
          <a:prstGeom prst="rect">
            <a:avLst/>
          </a:prstGeom>
        </p:spPr>
        <p:txBody>
          <a:bodyPr lIns="0" tIns="0" rIns="0" bIns="0" rtlCol="0" anchor="t">
            <a:spAutoFit/>
          </a:bodyPr>
          <a:lstStyle/>
          <a:p>
            <a:pPr algn="ctr">
              <a:lnSpc>
                <a:spcPts val="5460"/>
              </a:lnSpc>
            </a:pPr>
            <a:r>
              <a:rPr lang="en-US" sz="3900" dirty="0">
                <a:solidFill>
                  <a:srgbClr val="0DAD8B"/>
                </a:solidFill>
                <a:latin typeface="Canva Sans Bold"/>
                <a:ea typeface="Canva Sans Bold"/>
                <a:cs typeface="Canva Sans Bold"/>
                <a:sym typeface="Canva Sans Bold"/>
              </a:rPr>
              <a:t>ADMIN PAGE</a:t>
            </a:r>
          </a:p>
          <a:p>
            <a:pPr marL="0" lvl="0" indent="0" algn="ctr">
              <a:lnSpc>
                <a:spcPts val="2800"/>
              </a:lnSpc>
              <a:spcBef>
                <a:spcPct val="0"/>
              </a:spcBef>
            </a:pPr>
            <a:endParaRPr lang="en-US" sz="3900" dirty="0">
              <a:solidFill>
                <a:srgbClr val="0DAD8B"/>
              </a:solidFill>
              <a:latin typeface="Canva Sans Bold"/>
              <a:ea typeface="Canva Sans Bold"/>
              <a:cs typeface="Canva Sans Bold"/>
              <a:sym typeface="Canva Sans Bold"/>
            </a:endParaRPr>
          </a:p>
        </p:txBody>
      </p:sp>
      <p:pic>
        <p:nvPicPr>
          <p:cNvPr id="5" name="image19.png">
            <a:extLst>
              <a:ext uri="{FF2B5EF4-FFF2-40B4-BE49-F238E27FC236}">
                <a16:creationId xmlns:a16="http://schemas.microsoft.com/office/drawing/2014/main" id="{A67CC20A-D05B-44FE-B98E-103E67A3E6CD}"/>
              </a:ext>
            </a:extLst>
          </p:cNvPr>
          <p:cNvPicPr/>
          <p:nvPr/>
        </p:nvPicPr>
        <p:blipFill>
          <a:blip r:embed="rId2" cstate="print"/>
          <a:stretch>
            <a:fillRect/>
          </a:stretch>
        </p:blipFill>
        <p:spPr>
          <a:xfrm>
            <a:off x="3962400" y="1714500"/>
            <a:ext cx="10820400" cy="6705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73511" y="350662"/>
            <a:ext cx="4940978"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SCREEN SHOTS</a:t>
            </a:r>
          </a:p>
        </p:txBody>
      </p:sp>
      <p:sp>
        <p:nvSpPr>
          <p:cNvPr id="4" name="TextBox 4"/>
          <p:cNvSpPr txBox="1"/>
          <p:nvPr/>
        </p:nvSpPr>
        <p:spPr>
          <a:xfrm>
            <a:off x="6553200" y="9131294"/>
            <a:ext cx="4850606" cy="1103764"/>
          </a:xfrm>
          <a:prstGeom prst="rect">
            <a:avLst/>
          </a:prstGeom>
        </p:spPr>
        <p:txBody>
          <a:bodyPr wrap="square" lIns="0" tIns="0" rIns="0" bIns="0" rtlCol="0" anchor="t">
            <a:spAutoFit/>
          </a:bodyPr>
          <a:lstStyle/>
          <a:p>
            <a:pPr algn="ctr">
              <a:lnSpc>
                <a:spcPts val="5460"/>
              </a:lnSpc>
            </a:pPr>
            <a:r>
              <a:rPr lang="en-US" sz="3900" dirty="0">
                <a:solidFill>
                  <a:srgbClr val="F2AE3F"/>
                </a:solidFill>
                <a:latin typeface="Canva Sans Bold"/>
                <a:ea typeface="Canva Sans Bold"/>
                <a:cs typeface="Canva Sans Bold"/>
                <a:sym typeface="Canva Sans Bold"/>
              </a:rPr>
              <a:t>REGISTER PAGE</a:t>
            </a:r>
          </a:p>
          <a:p>
            <a:pPr marL="0" lvl="0" indent="0" algn="ctr">
              <a:lnSpc>
                <a:spcPts val="2800"/>
              </a:lnSpc>
              <a:spcBef>
                <a:spcPct val="0"/>
              </a:spcBef>
            </a:pPr>
            <a:endParaRPr lang="en-US" sz="3900" dirty="0">
              <a:solidFill>
                <a:srgbClr val="F2AE3F"/>
              </a:solidFill>
              <a:latin typeface="Canva Sans Bold"/>
              <a:ea typeface="Canva Sans Bold"/>
              <a:cs typeface="Canva Sans Bold"/>
              <a:sym typeface="Canva Sans Bold"/>
            </a:endParaRPr>
          </a:p>
        </p:txBody>
      </p:sp>
      <p:pic>
        <p:nvPicPr>
          <p:cNvPr id="5" name="image20.jpeg">
            <a:extLst>
              <a:ext uri="{FF2B5EF4-FFF2-40B4-BE49-F238E27FC236}">
                <a16:creationId xmlns:a16="http://schemas.microsoft.com/office/drawing/2014/main" id="{3C3A0CD6-CA34-4C7D-9AD0-B58A628F6F80}"/>
              </a:ext>
            </a:extLst>
          </p:cNvPr>
          <p:cNvPicPr/>
          <p:nvPr/>
        </p:nvPicPr>
        <p:blipFill>
          <a:blip r:embed="rId2" cstate="print"/>
          <a:stretch>
            <a:fillRect/>
          </a:stretch>
        </p:blipFill>
        <p:spPr>
          <a:xfrm>
            <a:off x="3810000" y="1638300"/>
            <a:ext cx="11049000" cy="75394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12233" y="350662"/>
            <a:ext cx="3863534"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TEST CASES</a:t>
            </a:r>
          </a:p>
        </p:txBody>
      </p:sp>
      <p:sp>
        <p:nvSpPr>
          <p:cNvPr id="3" name="Freeform 3"/>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014037" y="68997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0" y="-55109"/>
            <a:ext cx="2778978" cy="2617292"/>
          </a:xfrm>
          <a:custGeom>
            <a:avLst/>
            <a:gdLst/>
            <a:ahLst/>
            <a:cxnLst/>
            <a:rect l="l" t="t" r="r" b="b"/>
            <a:pathLst>
              <a:path w="2778978" h="2617292">
                <a:moveTo>
                  <a:pt x="0" y="0"/>
                </a:moveTo>
                <a:lnTo>
                  <a:pt x="2778978" y="0"/>
                </a:lnTo>
                <a:lnTo>
                  <a:pt x="2778978" y="2617291"/>
                </a:lnTo>
                <a:lnTo>
                  <a:pt x="0" y="26172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
        <p:nvSpPr>
          <p:cNvPr id="9" name="Freeform 9"/>
          <p:cNvSpPr/>
          <p:nvPr/>
        </p:nvSpPr>
        <p:spPr>
          <a:xfrm>
            <a:off x="2273963" y="1028700"/>
            <a:ext cx="13740074" cy="8486516"/>
          </a:xfrm>
          <a:custGeom>
            <a:avLst/>
            <a:gdLst/>
            <a:ahLst/>
            <a:cxnLst/>
            <a:rect l="l" t="t" r="r" b="b"/>
            <a:pathLst>
              <a:path w="13740074" h="8486516">
                <a:moveTo>
                  <a:pt x="0" y="0"/>
                </a:moveTo>
                <a:lnTo>
                  <a:pt x="13740074" y="0"/>
                </a:lnTo>
                <a:lnTo>
                  <a:pt x="13740074" y="8486516"/>
                </a:lnTo>
                <a:lnTo>
                  <a:pt x="0" y="8486516"/>
                </a:lnTo>
                <a:lnTo>
                  <a:pt x="0" y="0"/>
                </a:lnTo>
                <a:close/>
              </a:path>
            </a:pathLst>
          </a:custGeom>
          <a:blipFill>
            <a:blip r:embed="rId12"/>
            <a:stretch>
              <a:fillRect/>
            </a:stretch>
          </a:blipFill>
        </p:spPr>
      </p:sp>
      <p:sp>
        <p:nvSpPr>
          <p:cNvPr id="10" name="Freeform 10"/>
          <p:cNvSpPr/>
          <p:nvPr/>
        </p:nvSpPr>
        <p:spPr>
          <a:xfrm rot="-10800000" flipH="1" flipV="1">
            <a:off x="14444542" y="951521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7813868" y="9504883"/>
            <a:ext cx="2983214" cy="552238"/>
          </a:xfrm>
          <a:prstGeom prst="rect">
            <a:avLst/>
          </a:prstGeom>
        </p:spPr>
        <p:txBody>
          <a:bodyPr lIns="0" tIns="0" rIns="0" bIns="0" rtlCol="0" anchor="t">
            <a:spAutoFit/>
          </a:bodyPr>
          <a:lstStyle/>
          <a:p>
            <a:pPr algn="ctr">
              <a:lnSpc>
                <a:spcPts val="4588"/>
              </a:lnSpc>
            </a:pPr>
            <a:r>
              <a:rPr lang="en-US" sz="3277">
                <a:solidFill>
                  <a:srgbClr val="545454"/>
                </a:solidFill>
                <a:latin typeface="Canva Sans Bold"/>
                <a:ea typeface="Canva Sans Bold"/>
                <a:cs typeface="Canva Sans Bold"/>
                <a:sym typeface="Canva Sans Bold"/>
              </a:rPr>
              <a:t>USER LOGIN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12233" y="350662"/>
            <a:ext cx="3863534"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TEST CASES</a:t>
            </a:r>
          </a:p>
        </p:txBody>
      </p:sp>
      <p:sp>
        <p:nvSpPr>
          <p:cNvPr id="3" name="Freeform 3"/>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014037" y="68997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9883" y="255412"/>
            <a:ext cx="2778978" cy="2617292"/>
          </a:xfrm>
          <a:custGeom>
            <a:avLst/>
            <a:gdLst/>
            <a:ahLst/>
            <a:cxnLst/>
            <a:rect l="l" t="t" r="r" b="b"/>
            <a:pathLst>
              <a:path w="2778978" h="2617292">
                <a:moveTo>
                  <a:pt x="0" y="0"/>
                </a:moveTo>
                <a:lnTo>
                  <a:pt x="2778978" y="0"/>
                </a:lnTo>
                <a:lnTo>
                  <a:pt x="2778978" y="2617291"/>
                </a:lnTo>
                <a:lnTo>
                  <a:pt x="0" y="26172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10800000" flipH="1" flipV="1">
            <a:off x="14444542" y="951521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7652393" y="9210965"/>
            <a:ext cx="2983214" cy="552238"/>
          </a:xfrm>
          <a:prstGeom prst="rect">
            <a:avLst/>
          </a:prstGeom>
        </p:spPr>
        <p:txBody>
          <a:bodyPr lIns="0" tIns="0" rIns="0" bIns="0" rtlCol="0" anchor="t">
            <a:spAutoFit/>
          </a:bodyPr>
          <a:lstStyle/>
          <a:p>
            <a:pPr algn="ctr">
              <a:lnSpc>
                <a:spcPts val="4588"/>
              </a:lnSpc>
            </a:pPr>
            <a:r>
              <a:rPr lang="en-US" sz="3277">
                <a:solidFill>
                  <a:srgbClr val="545454"/>
                </a:solidFill>
                <a:latin typeface="Canva Sans Bold"/>
                <a:ea typeface="Canva Sans Bold"/>
                <a:cs typeface="Canva Sans Bold"/>
                <a:sym typeface="Canva Sans Bold"/>
              </a:rPr>
              <a:t>ADMIN LOGIN</a:t>
            </a:r>
          </a:p>
        </p:txBody>
      </p:sp>
      <p:sp>
        <p:nvSpPr>
          <p:cNvPr id="11" name="Freeform 11"/>
          <p:cNvSpPr/>
          <p:nvPr/>
        </p:nvSpPr>
        <p:spPr>
          <a:xfrm>
            <a:off x="2403648" y="1234711"/>
            <a:ext cx="13480705" cy="7817578"/>
          </a:xfrm>
          <a:custGeom>
            <a:avLst/>
            <a:gdLst/>
            <a:ahLst/>
            <a:cxnLst/>
            <a:rect l="l" t="t" r="r" b="b"/>
            <a:pathLst>
              <a:path w="13480705" h="7817578">
                <a:moveTo>
                  <a:pt x="0" y="0"/>
                </a:moveTo>
                <a:lnTo>
                  <a:pt x="13480704" y="0"/>
                </a:lnTo>
                <a:lnTo>
                  <a:pt x="13480704" y="7817578"/>
                </a:lnTo>
                <a:lnTo>
                  <a:pt x="0" y="7817578"/>
                </a:lnTo>
                <a:lnTo>
                  <a:pt x="0" y="0"/>
                </a:lnTo>
                <a:close/>
              </a:path>
            </a:pathLst>
          </a:custGeom>
          <a:blipFill>
            <a:blip r:embed="rId1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014037" y="68997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621645" y="441253"/>
            <a:ext cx="2778978" cy="2617292"/>
          </a:xfrm>
          <a:custGeom>
            <a:avLst/>
            <a:gdLst/>
            <a:ahLst/>
            <a:cxnLst/>
            <a:rect l="l" t="t" r="r" b="b"/>
            <a:pathLst>
              <a:path w="2778978" h="2617292">
                <a:moveTo>
                  <a:pt x="0" y="0"/>
                </a:moveTo>
                <a:lnTo>
                  <a:pt x="2778977" y="0"/>
                </a:lnTo>
                <a:lnTo>
                  <a:pt x="2778977" y="2617292"/>
                </a:lnTo>
                <a:lnTo>
                  <a:pt x="0" y="261729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10800000" flipH="1" flipV="1">
            <a:off x="14444542" y="951521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4069146" y="1041225"/>
            <a:ext cx="9889621" cy="8522334"/>
          </a:xfrm>
          <a:custGeom>
            <a:avLst/>
            <a:gdLst/>
            <a:ahLst/>
            <a:cxnLst/>
            <a:rect l="l" t="t" r="r" b="b"/>
            <a:pathLst>
              <a:path w="9889621" h="8522334">
                <a:moveTo>
                  <a:pt x="0" y="0"/>
                </a:moveTo>
                <a:lnTo>
                  <a:pt x="9889621" y="0"/>
                </a:lnTo>
                <a:lnTo>
                  <a:pt x="9889621" y="8522334"/>
                </a:lnTo>
                <a:lnTo>
                  <a:pt x="0" y="8522334"/>
                </a:lnTo>
                <a:lnTo>
                  <a:pt x="0" y="0"/>
                </a:lnTo>
                <a:close/>
              </a:path>
            </a:pathLst>
          </a:custGeom>
          <a:blipFill>
            <a:blip r:embed="rId12"/>
            <a:stretch>
              <a:fillRect t="-1451" b="-1451"/>
            </a:stretch>
          </a:blipFill>
        </p:spPr>
      </p:sp>
      <p:sp>
        <p:nvSpPr>
          <p:cNvPr id="10" name="TextBox 10"/>
          <p:cNvSpPr txBox="1"/>
          <p:nvPr/>
        </p:nvSpPr>
        <p:spPr>
          <a:xfrm>
            <a:off x="7212233" y="350662"/>
            <a:ext cx="3863534" cy="678038"/>
          </a:xfrm>
          <a:prstGeom prst="rect">
            <a:avLst/>
          </a:prstGeom>
        </p:spPr>
        <p:txBody>
          <a:bodyPr lIns="0" tIns="0" rIns="0" bIns="0" rtlCol="0" anchor="t">
            <a:spAutoFit/>
          </a:bodyPr>
          <a:lstStyle/>
          <a:p>
            <a:pPr algn="l">
              <a:lnSpc>
                <a:spcPts val="5075"/>
              </a:lnSpc>
            </a:pPr>
            <a:r>
              <a:rPr lang="en-US" sz="5126">
                <a:solidFill>
                  <a:srgbClr val="FE6D73"/>
                </a:solidFill>
                <a:latin typeface="Kollektif Bold"/>
                <a:ea typeface="Kollektif Bold"/>
                <a:cs typeface="Kollektif Bold"/>
                <a:sym typeface="Kollektif Bold"/>
              </a:rPr>
              <a:t>TEST CASES</a:t>
            </a:r>
          </a:p>
        </p:txBody>
      </p:sp>
      <p:sp>
        <p:nvSpPr>
          <p:cNvPr id="11" name="TextBox 11"/>
          <p:cNvSpPr txBox="1"/>
          <p:nvPr/>
        </p:nvSpPr>
        <p:spPr>
          <a:xfrm>
            <a:off x="6164495" y="9458508"/>
            <a:ext cx="5959010" cy="552238"/>
          </a:xfrm>
          <a:prstGeom prst="rect">
            <a:avLst/>
          </a:prstGeom>
        </p:spPr>
        <p:txBody>
          <a:bodyPr lIns="0" tIns="0" rIns="0" bIns="0" rtlCol="0" anchor="t">
            <a:spAutoFit/>
          </a:bodyPr>
          <a:lstStyle/>
          <a:p>
            <a:pPr algn="ctr">
              <a:lnSpc>
                <a:spcPts val="4588"/>
              </a:lnSpc>
            </a:pPr>
            <a:r>
              <a:rPr lang="en-US" sz="3277">
                <a:solidFill>
                  <a:srgbClr val="545454"/>
                </a:solidFill>
                <a:latin typeface="Canva Sans Bold"/>
                <a:ea typeface="Canva Sans Bold"/>
                <a:cs typeface="Canva Sans Bold"/>
                <a:sym typeface="Canva Sans Bold"/>
              </a:rPr>
              <a:t>FORM INPUT UNIT TESTING</a:t>
            </a:r>
          </a:p>
        </p:txBody>
      </p:sp>
      <p:grpSp>
        <p:nvGrpSpPr>
          <p:cNvPr id="12" name="Group 12"/>
          <p:cNvGrpSpPr/>
          <p:nvPr/>
        </p:nvGrpSpPr>
        <p:grpSpPr>
          <a:xfrm rot="2700000">
            <a:off x="-2693793" y="7510422"/>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5" name="Group 15"/>
          <p:cNvGrpSpPr/>
          <p:nvPr/>
        </p:nvGrpSpPr>
        <p:grpSpPr>
          <a:xfrm rot="2700000">
            <a:off x="-3707699" y="7475752"/>
            <a:ext cx="7415398" cy="3565095"/>
            <a:chOff x="0" y="0"/>
            <a:chExt cx="660400" cy="317500"/>
          </a:xfrm>
        </p:grpSpPr>
        <p:sp>
          <p:nvSpPr>
            <p:cNvPr id="16" name="Freeform 1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7" name="TextBox 1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5840640" y="1028700"/>
            <a:ext cx="1418660" cy="8229600"/>
            <a:chOff x="0" y="0"/>
            <a:chExt cx="1891546" cy="10972800"/>
          </a:xfrm>
        </p:grpSpPr>
        <p:grpSp>
          <p:nvGrpSpPr>
            <p:cNvPr id="5" name="Group 5"/>
            <p:cNvGrpSpPr>
              <a:grpSpLocks noChangeAspect="1"/>
            </p:cNvGrpSpPr>
            <p:nvPr/>
          </p:nvGrpSpPr>
          <p:grpSpPr>
            <a:xfrm rot="-10800000">
              <a:off x="0" y="6810940"/>
              <a:ext cx="1891546" cy="1891546"/>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8CFAE"/>
              </a:solidFill>
            </p:spPr>
          </p:sp>
        </p:grpSp>
        <p:sp>
          <p:nvSpPr>
            <p:cNvPr id="7" name="Freeform 7"/>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a:grpSpLocks noChangeAspect="1"/>
            </p:cNvGrpSpPr>
            <p:nvPr/>
          </p:nvGrpSpPr>
          <p:grpSpPr>
            <a:xfrm rot="-10800000">
              <a:off x="0" y="2270313"/>
              <a:ext cx="1891546" cy="1891546"/>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8CFAE"/>
              </a:solidFill>
            </p:spPr>
          </p:sp>
        </p:grpSp>
        <p:sp>
          <p:nvSpPr>
            <p:cNvPr id="10" name="Freeform 10"/>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762000" y="1362388"/>
            <a:ext cx="13604733" cy="7770178"/>
            <a:chOff x="0" y="-76200"/>
            <a:chExt cx="17784044" cy="7214373"/>
          </a:xfrm>
        </p:grpSpPr>
        <p:sp>
          <p:nvSpPr>
            <p:cNvPr id="13" name="TextBox 13"/>
            <p:cNvSpPr txBox="1"/>
            <p:nvPr/>
          </p:nvSpPr>
          <p:spPr>
            <a:xfrm>
              <a:off x="0" y="-76200"/>
              <a:ext cx="17784044" cy="1091488"/>
            </a:xfrm>
            <a:prstGeom prst="rect">
              <a:avLst/>
            </a:prstGeom>
          </p:spPr>
          <p:txBody>
            <a:bodyPr lIns="0" tIns="0" rIns="0" bIns="0" rtlCol="0" anchor="t">
              <a:spAutoFit/>
            </a:bodyPr>
            <a:lstStyle/>
            <a:p>
              <a:pPr marL="0" lvl="0" indent="0" algn="ctr">
                <a:lnSpc>
                  <a:spcPts val="10400"/>
                </a:lnSpc>
              </a:pPr>
              <a:r>
                <a:rPr lang="en-US" sz="5400" b="1" dirty="0">
                  <a:effectLst/>
                  <a:latin typeface="Times New Roman" panose="02020603050405020304" pitchFamily="18" charset="0"/>
                  <a:ea typeface="Times New Roman" panose="02020603050405020304" pitchFamily="18" charset="0"/>
                </a:rPr>
                <a:t>FUTURE</a:t>
              </a:r>
              <a:r>
                <a:rPr lang="en-US" sz="5400" b="1" spc="-65" dirty="0">
                  <a:effectLst/>
                  <a:latin typeface="Times New Roman" panose="02020603050405020304" pitchFamily="18" charset="0"/>
                  <a:ea typeface="Times New Roman" panose="02020603050405020304" pitchFamily="18" charset="0"/>
                </a:rPr>
                <a:t> </a:t>
              </a:r>
              <a:r>
                <a:rPr lang="en-US" sz="5400" b="1" dirty="0">
                  <a:effectLst/>
                  <a:latin typeface="Times New Roman" panose="02020603050405020304" pitchFamily="18" charset="0"/>
                  <a:ea typeface="Times New Roman" panose="02020603050405020304" pitchFamily="18" charset="0"/>
                </a:rPr>
                <a:t>SCOPE</a:t>
              </a:r>
              <a:endParaRPr lang="en-US" sz="5400" b="1" dirty="0">
                <a:solidFill>
                  <a:srgbClr val="000000"/>
                </a:solidFill>
                <a:latin typeface="Canva Sans Bold"/>
                <a:ea typeface="Canva Sans Bold"/>
                <a:cs typeface="Canva Sans Bold"/>
                <a:sym typeface="Canva Sans Bold"/>
              </a:endParaRPr>
            </a:p>
          </p:txBody>
        </p:sp>
        <p:sp>
          <p:nvSpPr>
            <p:cNvPr id="14" name="TextBox 14"/>
            <p:cNvSpPr txBox="1"/>
            <p:nvPr/>
          </p:nvSpPr>
          <p:spPr>
            <a:xfrm>
              <a:off x="0" y="3461856"/>
              <a:ext cx="17784044" cy="3676317"/>
            </a:xfrm>
            <a:prstGeom prst="rect">
              <a:avLst/>
            </a:prstGeom>
          </p:spPr>
          <p:txBody>
            <a:bodyPr lIns="0" tIns="0" rIns="0" bIns="0" rtlCol="0" anchor="t">
              <a:spAutoFit/>
            </a:bodyPr>
            <a:lstStyle/>
            <a:p>
              <a:pPr marL="190500" marR="277495" algn="just">
                <a:lnSpc>
                  <a:spcPct val="200000"/>
                </a:lnSpc>
                <a:spcBef>
                  <a:spcPts val="1205"/>
                </a:spcBef>
                <a:spcAft>
                  <a:spcPts val="0"/>
                </a:spcAft>
              </a:pPr>
              <a:r>
                <a:rPr lang="en-US" sz="2200" dirty="0">
                  <a:effectLst/>
                  <a:latin typeface="Times New Roman" panose="02020603050405020304" pitchFamily="18" charset="0"/>
                  <a:ea typeface="Times New Roman" panose="02020603050405020304" pitchFamily="18" charset="0"/>
                </a:rPr>
                <a:t>Electrocardiograms, electromyography, heart rates, breathing rates, galvanic skin reactions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hands and feet, and other comparable tests each been given consideration for the future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enhancement. We've also thought about statistics information. Numerous methods have been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employed. to get accuracy based on the values, including Decision Tree, K-Nearest Nearby,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Naïve Bayes. For the simple reason that using more approaches leads to best results. It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divides the data into training and testing sets before comparing them with threshold values.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threshold values indicate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whether</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or not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 individual is</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under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stress.</a:t>
              </a:r>
              <a:endParaRPr lang="en-IN" sz="2200" dirty="0">
                <a:effectLst/>
                <a:latin typeface="Times New Roman" panose="02020603050405020304" pitchFamily="18" charset="0"/>
                <a:ea typeface="Times New Roman" panose="02020603050405020304" pitchFamily="18" charset="0"/>
              </a:endParaRPr>
            </a:p>
          </p:txBody>
        </p:sp>
        <p:sp>
          <p:nvSpPr>
            <p:cNvPr id="15" name="AutoShape 15"/>
            <p:cNvSpPr/>
            <p:nvPr/>
          </p:nvSpPr>
          <p:spPr>
            <a:xfrm>
              <a:off x="0" y="2327961"/>
              <a:ext cx="1324627" cy="223120"/>
            </a:xfrm>
            <a:prstGeom prst="rect">
              <a:avLst/>
            </a:prstGeom>
            <a:solidFill>
              <a:srgbClr val="48CFAE"/>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2529662" y="3761206"/>
            <a:ext cx="12940960" cy="3847207"/>
          </a:xfrm>
          <a:prstGeom prst="rect">
            <a:avLst/>
          </a:prstGeom>
        </p:spPr>
        <p:txBody>
          <a:bodyPr lIns="0" tIns="0" rIns="0" bIns="0" rtlCol="0" anchor="t">
            <a:spAutoFit/>
          </a:bodyPr>
          <a:lstStyle/>
          <a:p>
            <a:pPr algn="ctr">
              <a:lnSpc>
                <a:spcPts val="9999"/>
              </a:lnSpc>
            </a:pPr>
            <a:r>
              <a:rPr lang="en-US" sz="8000" b="1" dirty="0">
                <a:solidFill>
                  <a:srgbClr val="227C9D"/>
                </a:solidFill>
                <a:latin typeface="Times New Roman" panose="02020603050405020304" pitchFamily="18" charset="0"/>
                <a:ea typeface="Kollektif Bold"/>
                <a:cs typeface="Times New Roman" panose="02020603050405020304" pitchFamily="18" charset="0"/>
                <a:sym typeface="Kollektif Bold"/>
              </a:rPr>
              <a:t>STUDENT WELLBEING ALERT SYSTEM</a:t>
            </a:r>
          </a:p>
          <a:p>
            <a:pPr algn="ctr">
              <a:lnSpc>
                <a:spcPts val="9999"/>
              </a:lnSpc>
            </a:pPr>
            <a:r>
              <a:rPr lang="en-US" sz="8000" b="1" dirty="0">
                <a:solidFill>
                  <a:srgbClr val="227C9D"/>
                </a:solidFill>
                <a:latin typeface="Times New Roman" panose="02020603050405020304" pitchFamily="18" charset="0"/>
                <a:ea typeface="Kollektif Bold"/>
                <a:cs typeface="Times New Roman" panose="02020603050405020304" pitchFamily="18" charset="0"/>
                <a:sym typeface="Kollektif Bold"/>
              </a:rPr>
              <a:t>(S.W.A.S)</a:t>
            </a:r>
          </a:p>
        </p:txBody>
      </p:sp>
      <p:sp>
        <p:nvSpPr>
          <p:cNvPr id="9" name="Freeform 9"/>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Freeform 20"/>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1" name="Group 31"/>
          <p:cNvGrpSpPr/>
          <p:nvPr/>
        </p:nvGrpSpPr>
        <p:grpSpPr>
          <a:xfrm rot="2700000">
            <a:off x="-1376391" y="-3093321"/>
            <a:ext cx="7415398" cy="3565095"/>
            <a:chOff x="0" y="0"/>
            <a:chExt cx="660400" cy="317500"/>
          </a:xfrm>
        </p:grpSpPr>
        <p:sp>
          <p:nvSpPr>
            <p:cNvPr id="32" name="Freeform 3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4" name="AutoShape 3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5" name="AutoShape 3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6" name="AutoShape 3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7" name="AutoShape 3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8" name="AutoShape 3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9" name="AutoShape 3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0" name="AutoShape 4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1" name="AutoShape 41"/>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5400000">
            <a:off x="-638078" y="4448905"/>
            <a:ext cx="4722745" cy="1389189"/>
            <a:chOff x="0" y="0"/>
            <a:chExt cx="6296994" cy="1852253"/>
          </a:xfrm>
        </p:grpSpPr>
        <p:grpSp>
          <p:nvGrpSpPr>
            <p:cNvPr id="5" name="Group 5"/>
            <p:cNvGrpSpPr>
              <a:grpSpLocks noChangeAspect="1"/>
            </p:cNvGrpSpPr>
            <p:nvPr/>
          </p:nvGrpSpPr>
          <p:grpSpPr>
            <a:xfrm rot="-10800000">
              <a:off x="0" y="0"/>
              <a:ext cx="1848345" cy="1848345"/>
              <a:chOff x="0" y="0"/>
              <a:chExt cx="2653030" cy="2653030"/>
            </a:xfrm>
          </p:grpSpPr>
          <p:sp>
            <p:nvSpPr>
              <p:cNvPr id="6" name="Freeform 6"/>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48CFAE"/>
              </a:solidFill>
            </p:spPr>
          </p:sp>
        </p:grpSp>
        <p:sp>
          <p:nvSpPr>
            <p:cNvPr id="7" name="AutoShape 7"/>
            <p:cNvSpPr/>
            <p:nvPr/>
          </p:nvSpPr>
          <p:spPr>
            <a:xfrm rot="-10800000">
              <a:off x="4448649" y="7814"/>
              <a:ext cx="1848345" cy="1840531"/>
            </a:xfrm>
            <a:prstGeom prst="rect">
              <a:avLst/>
            </a:prstGeom>
            <a:solidFill>
              <a:srgbClr val="48CFAE"/>
            </a:solidFill>
          </p:spPr>
        </p:sp>
        <p:grpSp>
          <p:nvGrpSpPr>
            <p:cNvPr id="8" name="Group 8"/>
            <p:cNvGrpSpPr>
              <a:grpSpLocks noChangeAspect="1"/>
            </p:cNvGrpSpPr>
            <p:nvPr/>
          </p:nvGrpSpPr>
          <p:grpSpPr>
            <a:xfrm rot="-10800000">
              <a:off x="2224324" y="3907"/>
              <a:ext cx="1848345" cy="1848345"/>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48CFAE"/>
              </a:solidFill>
            </p:spPr>
          </p:sp>
        </p:grpSp>
      </p:grpSp>
      <p:grpSp>
        <p:nvGrpSpPr>
          <p:cNvPr id="10" name="Group 10"/>
          <p:cNvGrpSpPr/>
          <p:nvPr/>
        </p:nvGrpSpPr>
        <p:grpSpPr>
          <a:xfrm>
            <a:off x="3512702" y="1179095"/>
            <a:ext cx="13557206" cy="6910884"/>
            <a:chOff x="0" y="-76200"/>
            <a:chExt cx="18076275" cy="9214513"/>
          </a:xfrm>
        </p:grpSpPr>
        <p:sp>
          <p:nvSpPr>
            <p:cNvPr id="11" name="TextBox 11"/>
            <p:cNvSpPr txBox="1"/>
            <p:nvPr/>
          </p:nvSpPr>
          <p:spPr>
            <a:xfrm>
              <a:off x="0" y="-76200"/>
              <a:ext cx="18076275" cy="1601379"/>
            </a:xfrm>
            <a:prstGeom prst="rect">
              <a:avLst/>
            </a:prstGeom>
          </p:spPr>
          <p:txBody>
            <a:bodyPr lIns="0" tIns="0" rIns="0" bIns="0" rtlCol="0" anchor="t">
              <a:spAutoFit/>
            </a:bodyPr>
            <a:lstStyle/>
            <a:p>
              <a:pPr marL="0" lvl="0" indent="0" algn="ctr">
                <a:lnSpc>
                  <a:spcPts val="10783"/>
                </a:lnSpc>
              </a:pPr>
              <a:r>
                <a:rPr lang="en-US" sz="5400" b="1" dirty="0">
                  <a:solidFill>
                    <a:srgbClr val="000000"/>
                  </a:solidFill>
                  <a:latin typeface="Times New Roman" panose="02020603050405020304" pitchFamily="18" charset="0"/>
                  <a:ea typeface="Canva Sans Bold"/>
                  <a:cs typeface="Times New Roman" panose="02020603050405020304" pitchFamily="18" charset="0"/>
                  <a:sym typeface="Canva Sans Bold"/>
                </a:rPr>
                <a:t>Conclusion</a:t>
              </a:r>
            </a:p>
          </p:txBody>
        </p:sp>
        <p:sp>
          <p:nvSpPr>
            <p:cNvPr id="12" name="TextBox 12"/>
            <p:cNvSpPr txBox="1"/>
            <p:nvPr/>
          </p:nvSpPr>
          <p:spPr>
            <a:xfrm>
              <a:off x="0" y="3065539"/>
              <a:ext cx="18076275" cy="6072774"/>
            </a:xfrm>
            <a:prstGeom prst="rect">
              <a:avLst/>
            </a:prstGeom>
          </p:spPr>
          <p:txBody>
            <a:bodyPr lIns="0" tIns="0" rIns="0" bIns="0" rtlCol="0" anchor="t">
              <a:spAutoFit/>
            </a:bodyPr>
            <a:lstStyle/>
            <a:p>
              <a:pPr marL="0" lvl="0" indent="0" algn="l">
                <a:lnSpc>
                  <a:spcPts val="4016"/>
                </a:lnSpc>
              </a:pPr>
              <a:r>
                <a:rPr lang="en-US" sz="2200" u="none" dirty="0">
                  <a:solidFill>
                    <a:srgbClr val="000000"/>
                  </a:solidFill>
                  <a:latin typeface="Times New Roman" panose="02020603050405020304" pitchFamily="18" charset="0"/>
                  <a:ea typeface="Canva Sans"/>
                  <a:cs typeface="Times New Roman" panose="02020603050405020304" pitchFamily="18" charset="0"/>
                  <a:sym typeface="Canva Sans"/>
                </a:rPr>
                <a:t>We could discover how much stress there is by taking the PSS, or Perceived Stress Scale exam. In the early stages of a person's stress, when mental stress is at its peak, an initial analysis might be conducted to help. With the person's help, this can be accomplished. Using a dataset consisting out of 206 pupils from JIIT Noida, this study aims to </a:t>
              </a:r>
              <a:r>
                <a:rPr lang="en-US" sz="2200" u="none" dirty="0" err="1">
                  <a:solidFill>
                    <a:srgbClr val="000000"/>
                  </a:solidFill>
                  <a:latin typeface="Times New Roman" panose="02020603050405020304" pitchFamily="18" charset="0"/>
                  <a:ea typeface="Canva Sans"/>
                  <a:cs typeface="Times New Roman" panose="02020603050405020304" pitchFamily="18" charset="0"/>
                  <a:sym typeface="Canva Sans"/>
                </a:rPr>
                <a:t>analyse</a:t>
              </a:r>
              <a:r>
                <a:rPr lang="en-US" sz="2200" u="none" dirty="0">
                  <a:solidFill>
                    <a:srgbClr val="000000"/>
                  </a:solidFill>
                  <a:latin typeface="Times New Roman" panose="02020603050405020304" pitchFamily="18" charset="0"/>
                  <a:ea typeface="Canva Sans"/>
                  <a:cs typeface="Times New Roman" panose="02020603050405020304" pitchFamily="18" charset="0"/>
                  <a:sym typeface="Canva Sans"/>
                </a:rPr>
                <a:t> the performance of four classification algorithms: Random Forest, Naively K-, Bayes, and Support Vector </a:t>
              </a:r>
              <a:r>
                <a:rPr lang="en-US" sz="2200" u="none" dirty="0" err="1">
                  <a:solidFill>
                    <a:srgbClr val="000000"/>
                  </a:solidFill>
                  <a:latin typeface="Times New Roman" panose="02020603050405020304" pitchFamily="18" charset="0"/>
                  <a:ea typeface="Canva Sans"/>
                  <a:cs typeface="Times New Roman" panose="02020603050405020304" pitchFamily="18" charset="0"/>
                  <a:sym typeface="Canva Sans"/>
                </a:rPr>
                <a:t>MachineNearest</a:t>
              </a:r>
              <a:r>
                <a:rPr lang="en-US" sz="2200" u="none" dirty="0">
                  <a:solidFill>
                    <a:srgbClr val="000000"/>
                  </a:solidFill>
                  <a:latin typeface="Times New Roman" panose="02020603050405020304" pitchFamily="18" charset="0"/>
                  <a:ea typeface="Canva Sans"/>
                  <a:cs typeface="Times New Roman" panose="02020603050405020304" pitchFamily="18" charset="0"/>
                  <a:sym typeface="Canva Sans"/>
                </a:rPr>
                <a:t> </a:t>
              </a:r>
              <a:r>
                <a:rPr lang="en-US" sz="2200" u="none" dirty="0" err="1">
                  <a:solidFill>
                    <a:srgbClr val="000000"/>
                  </a:solidFill>
                  <a:latin typeface="Times New Roman" panose="02020603050405020304" pitchFamily="18" charset="0"/>
                  <a:ea typeface="Canva Sans"/>
                  <a:cs typeface="Times New Roman" panose="02020603050405020304" pitchFamily="18" charset="0"/>
                  <a:sym typeface="Canva Sans"/>
                </a:rPr>
                <a:t>Neighbour</a:t>
              </a:r>
              <a:r>
                <a:rPr lang="en-US" sz="2200" u="none" dirty="0">
                  <a:solidFill>
                    <a:srgbClr val="000000"/>
                  </a:solidFill>
                  <a:latin typeface="Times New Roman" panose="02020603050405020304" pitchFamily="18" charset="0"/>
                  <a:ea typeface="Canva Sans"/>
                  <a:cs typeface="Times New Roman" panose="02020603050405020304" pitchFamily="18" charset="0"/>
                  <a:sym typeface="Canva Sans"/>
                </a:rPr>
                <a:t>. A set of parameters for accuracy, sensitivity, and specificity were used to apply these algorithms. Because the datasets are small, we have also used 10-fold cross validation. Based on its geometric classification approach and reduced data requirement, we found that the SVM algorithm outperformed the other three methods. We may be able to help improve people's mental health and train them to be mentally healthy through research and the development of technologies like PSS that provide cheaper, more accurate results.</a:t>
              </a:r>
            </a:p>
          </p:txBody>
        </p:sp>
        <p:sp>
          <p:nvSpPr>
            <p:cNvPr id="13" name="AutoShape 13"/>
            <p:cNvSpPr/>
            <p:nvPr/>
          </p:nvSpPr>
          <p:spPr>
            <a:xfrm>
              <a:off x="0" y="2165974"/>
              <a:ext cx="1324627" cy="223120"/>
            </a:xfrm>
            <a:prstGeom prst="rect">
              <a:avLst/>
            </a:prstGeom>
            <a:solidFill>
              <a:srgbClr val="48CFAE"/>
            </a:solidFill>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295400" y="344378"/>
            <a:ext cx="16531299" cy="9294922"/>
            <a:chOff x="-524563" y="190500"/>
            <a:chExt cx="20780671" cy="8429875"/>
          </a:xfrm>
        </p:grpSpPr>
        <p:sp>
          <p:nvSpPr>
            <p:cNvPr id="5" name="TextBox 5"/>
            <p:cNvSpPr txBox="1"/>
            <p:nvPr/>
          </p:nvSpPr>
          <p:spPr>
            <a:xfrm>
              <a:off x="-524563" y="3768480"/>
              <a:ext cx="20780671" cy="4851895"/>
            </a:xfrm>
            <a:prstGeom prst="rect">
              <a:avLst/>
            </a:prstGeom>
          </p:spPr>
          <p:txBody>
            <a:bodyPr wrap="square" lIns="0" tIns="0" rIns="0" bIns="0" rtlCol="0" anchor="t">
              <a:spAutoFit/>
            </a:bodyPr>
            <a:lstStyle/>
            <a:p>
              <a:pPr marR="276860" lvl="0" algn="just">
                <a:lnSpc>
                  <a:spcPct val="150000"/>
                </a:lnSpc>
                <a:spcBef>
                  <a:spcPts val="15"/>
                </a:spcBef>
                <a:spcAft>
                  <a:spcPts val="0"/>
                </a:spcAft>
                <a:buSzPts val="1100"/>
                <a:tabLst>
                  <a:tab pos="369570" algn="l"/>
                </a:tabLst>
              </a:pPr>
              <a:r>
                <a:rPr lang="en-US" sz="2000" dirty="0">
                  <a:effectLst/>
                  <a:latin typeface="Times New Roman" panose="02020603050405020304" pitchFamily="18" charset="0"/>
                  <a:ea typeface="Times New Roman" panose="02020603050405020304" pitchFamily="18" charset="0"/>
                </a:rPr>
                <a:t>* In the 2017 edition of Multimedia Tools and Applications, volume 76, number 9, pages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11305-11317,</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autho</a:t>
              </a:r>
              <a:r>
                <a:rPr lang="en-US" sz="2000" spc="5" dirty="0">
                  <a:effectLst/>
                  <a:latin typeface="Times New Roman" panose="02020603050405020304" pitchFamily="18" charset="0"/>
                  <a:ea typeface="Times New Roman" panose="02020603050405020304" pitchFamily="18" charset="0"/>
                </a:rPr>
                <a:t>r</a:t>
              </a:r>
              <a:r>
                <a:rPr lang="en-US" sz="2000" dirty="0">
                  <a:effectLst/>
                  <a:latin typeface="Times New Roman" panose="02020603050405020304" pitchFamily="18" charset="0"/>
                  <a:ea typeface="Times New Roman" panose="02020603050405020304" pitchFamily="18" charset="0"/>
                </a:rPr>
                <a:t>s</a:t>
              </a:r>
              <a:r>
                <a:rPr lang="en-US" sz="2000" spc="14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Jun</a:t>
              </a:r>
              <a:r>
                <a:rPr lang="en-US" sz="2000" spc="-5" dirty="0" err="1">
                  <a:effectLst/>
                  <a:latin typeface="Times New Roman" panose="02020603050405020304" pitchFamily="18" charset="0"/>
                  <a:ea typeface="Times New Roman" panose="02020603050405020304" pitchFamily="18" charset="0"/>
                </a:rPr>
                <a:t>g</a:t>
              </a:r>
              <a:r>
                <a:rPr lang="en-US" sz="2000" dirty="0" err="1">
                  <a:effectLst/>
                  <a:latin typeface="Times New Roman" panose="02020603050405020304" pitchFamily="18" charset="0"/>
                  <a:ea typeface="Times New Roman" panose="02020603050405020304" pitchFamily="18" charset="0"/>
                </a:rPr>
                <a:t>.Yuc</a:t>
              </a:r>
              <a:r>
                <a:rPr lang="en-US" sz="2000" spc="-15" dirty="0" err="1">
                  <a:effectLst/>
                  <a:latin typeface="Times New Roman" panose="02020603050405020304" pitchFamily="18" charset="0"/>
                  <a:ea typeface="Times New Roman" panose="02020603050405020304" pitchFamily="18" charset="0"/>
                </a:rPr>
                <a:t>h</a:t>
              </a:r>
              <a:r>
                <a:rPr lang="en-US" sz="2000" spc="5" dirty="0" err="1">
                  <a:effectLst/>
                  <a:latin typeface="Times New Roman" panose="02020603050405020304" pitchFamily="18" charset="0"/>
                  <a:ea typeface="Times New Roman" panose="02020603050405020304" pitchFamily="18" charset="0"/>
                </a:rPr>
                <a:t>a</a:t>
              </a:r>
              <a:r>
                <a:rPr lang="en-US" sz="2000" dirty="0" err="1">
                  <a:effectLst/>
                  <a:latin typeface="Times New Roman" panose="02020603050405020304" pitchFamily="18" charset="0"/>
                  <a:ea typeface="Times New Roman" panose="02020603050405020304" pitchFamily="18" charset="0"/>
                </a:rPr>
                <a:t>e</a:t>
              </a:r>
              <a:r>
                <a:rPr lang="en-US" sz="2000" dirty="0">
                  <a:effectLst/>
                  <a:latin typeface="Times New Roman" panose="02020603050405020304" pitchFamily="18" charset="0"/>
                  <a:ea typeface="Times New Roman" panose="02020603050405020304" pitchFamily="18" charset="0"/>
                </a:rPr>
                <a:t>, </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a:t>
              </a:r>
              <a:r>
                <a:rPr lang="en-US" sz="2000" spc="-15" dirty="0">
                  <a:effectLst/>
                  <a:latin typeface="Times New Roman" panose="02020603050405020304" pitchFamily="18" charset="0"/>
                  <a:ea typeface="Times New Roman" panose="02020603050405020304" pitchFamily="18" charset="0"/>
                </a:rPr>
                <a:t>o</a:t>
              </a:r>
              <a:r>
                <a:rPr lang="en-US" sz="2000" spc="10"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g </a:t>
              </a:r>
              <a:r>
                <a:rPr lang="en-US" sz="2000" spc="-145" dirty="0">
                  <a:effectLst/>
                  <a:latin typeface="Times New Roman" panose="02020603050405020304" pitchFamily="18" charset="0"/>
                  <a:ea typeface="Times New Roman" panose="02020603050405020304" pitchFamily="18" charset="0"/>
                </a:rPr>
                <a:t> </a:t>
              </a:r>
              <a:r>
                <a:rPr lang="en-US" sz="2000" spc="-20" dirty="0" err="1">
                  <a:effectLst/>
                  <a:latin typeface="Times New Roman" panose="02020603050405020304" pitchFamily="18" charset="0"/>
                  <a:ea typeface="Times New Roman" panose="02020603050405020304" pitchFamily="18" charset="0"/>
                </a:rPr>
                <a:t>I</a:t>
              </a:r>
              <a:r>
                <a:rPr lang="en-US" sz="2000" dirty="0" err="1">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Yoon</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t>
              </a:r>
              <a:r>
                <a:rPr lang="en-US" sz="2000" spc="5" dirty="0">
                  <a:effectLst/>
                  <a:latin typeface="Times New Roman" panose="02020603050405020304" pitchFamily="18" charset="0"/>
                  <a:ea typeface="Times New Roman" panose="02020603050405020304" pitchFamily="18" charset="0"/>
                </a:rPr>
                <a:t>r</a:t>
              </a:r>
              <a:r>
                <a:rPr lang="en-US" sz="2000" dirty="0">
                  <a:effectLst/>
                  <a:latin typeface="Times New Roman" panose="02020603050405020304" pitchFamily="18" charset="0"/>
                  <a:ea typeface="Times New Roman" panose="02020603050405020304" pitchFamily="18" charset="0"/>
                </a:rPr>
                <a:t>ese</a:t>
              </a:r>
              <a:r>
                <a:rPr lang="en-US" sz="2000" spc="-15"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t</a:t>
              </a:r>
              <a:r>
                <a:rPr lang="en-US" sz="2000" spc="5" dirty="0">
                  <a:effectLst/>
                  <a:latin typeface="Times New Roman" panose="02020603050405020304" pitchFamily="18" charset="0"/>
                  <a:ea typeface="Times New Roman" panose="02020603050405020304" pitchFamily="18" charset="0"/>
                </a:rPr>
                <a:t>e</a:t>
              </a:r>
              <a:r>
                <a:rPr lang="en-US" sz="2000" dirty="0">
                  <a:effectLst/>
                  <a:latin typeface="Times New Roman" panose="02020603050405020304" pitchFamily="18" charset="0"/>
                  <a:ea typeface="Times New Roman" panose="02020603050405020304" pitchFamily="18" charset="0"/>
                </a:rPr>
                <a:t>d </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a:t>
              </a:r>
              <a:r>
                <a:rPr lang="en-US" sz="2000" spc="-15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a</a:t>
              </a:r>
              <a:r>
                <a:rPr lang="en-US" sz="2000" spc="-15"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er </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t>
              </a:r>
              <a:r>
                <a:rPr lang="en-US" sz="2000" spc="1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tle "Multi-level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assessment model for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wellness service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 on human mental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stress level."</a:t>
              </a:r>
              <a:endParaRPr lang="en-IN" sz="2000" dirty="0">
                <a:effectLst/>
                <a:latin typeface="Times New Roman" panose="02020603050405020304" pitchFamily="18" charset="0"/>
                <a:ea typeface="Times New Roman" panose="02020603050405020304" pitchFamily="18" charset="0"/>
              </a:endParaRPr>
            </a:p>
            <a:p>
              <a:pPr>
                <a:spcBef>
                  <a:spcPts val="45"/>
                </a:spcBef>
              </a:pPr>
              <a:r>
                <a:rPr lang="en-US" sz="2000" dirty="0">
                  <a:effectLst/>
                  <a:latin typeface="Times New Roman" panose="02020603050405020304" pitchFamily="18" charset="0"/>
                  <a:ea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rPr>
                <a:t>Sulaiman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Norizam</a:t>
              </a:r>
              <a:r>
                <a:rPr lang="en-US" sz="2000" dirty="0">
                  <a:effectLst/>
                  <a:latin typeface="Times New Roman" panose="02020603050405020304" pitchFamily="18" charset="0"/>
                  <a:ea typeface="Times New Roman" panose="02020603050405020304" pitchFamily="18" charset="0"/>
                </a:rPr>
                <a:t> comes in at number two. Application of nonparametric analysis to EEG</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 for the purpose of determining and classifying human stress index. My dissertation was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completed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2015 at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University 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Technology Malaysia.</a:t>
              </a:r>
              <a:endParaRPr lang="en-IN" sz="2000" dirty="0">
                <a:effectLst/>
                <a:latin typeface="Times New Roman" panose="02020603050405020304" pitchFamily="18" charset="0"/>
                <a:ea typeface="Times New Roman" panose="02020603050405020304" pitchFamily="18" charset="0"/>
              </a:endParaRPr>
            </a:p>
            <a:p>
              <a:pPr>
                <a:spcBef>
                  <a:spcPts val="55"/>
                </a:spcBef>
              </a:pPr>
              <a:r>
                <a:rPr lang="en-US" sz="2000" dirty="0">
                  <a:effectLst/>
                  <a:latin typeface="Times New Roman" panose="02020603050405020304" pitchFamily="18" charset="0"/>
                  <a:ea typeface="Times New Roman" panose="02020603050405020304" pitchFamily="18" charset="0"/>
                </a:rPr>
                <a:t> * The	material	may	be	accessed	at	this	</a:t>
              </a:r>
              <a:r>
                <a:rPr lang="en-US" sz="2000" spc="-5" dirty="0">
                  <a:effectLst/>
                  <a:latin typeface="Times New Roman" panose="02020603050405020304" pitchFamily="18" charset="0"/>
                  <a:ea typeface="Times New Roman" panose="02020603050405020304" pitchFamily="18" charset="0"/>
                </a:rPr>
                <a:t>URL:</a:t>
              </a:r>
              <a:r>
                <a:rPr lang="en-US" sz="2000" spc="-290" dirty="0">
                  <a:effectLst/>
                  <a:latin typeface="Times New Roman" panose="02020603050405020304" pitchFamily="18" charset="0"/>
                  <a:ea typeface="Times New Roman" panose="02020603050405020304" pitchFamily="18" charset="0"/>
                </a:rPr>
                <a:t> </a:t>
              </a:r>
              <a:r>
                <a:rPr lang="en-US" sz="2000" u="none" strike="noStrike" dirty="0">
                  <a:solidFill>
                    <a:srgbClr val="0000FF"/>
                  </a:solidFill>
                  <a:effectLst/>
                  <a:latin typeface="Times New Roman" panose="02020603050405020304" pitchFamily="18" charset="0"/>
                  <a:ea typeface="Times New Roman" panose="02020603050405020304" pitchFamily="18" charset="0"/>
                  <a:hlinkClick r:id="rId6"/>
                </a:rPr>
                <a:t>www.mindgarden.com/documents/PerceivedStressScale.pdf.</a:t>
              </a:r>
              <a:endParaRPr lang="en-IN" sz="2000" dirty="0">
                <a:effectLst/>
                <a:latin typeface="Times New Roman" panose="02020603050405020304" pitchFamily="18" charset="0"/>
                <a:ea typeface="Times New Roman" panose="02020603050405020304" pitchFamily="18" charset="0"/>
              </a:endParaRPr>
            </a:p>
            <a:p>
              <a:pPr>
                <a:spcBef>
                  <a:spcPts val="50"/>
                </a:spcBef>
              </a:pPr>
              <a:r>
                <a:rPr lang="en-US" sz="2000" dirty="0">
                  <a:effectLst/>
                  <a:latin typeface="Times New Roman" panose="02020603050405020304" pitchFamily="18" charset="0"/>
                  <a:ea typeface="Times New Roman" panose="02020603050405020304" pitchFamily="18" charset="0"/>
                </a:rPr>
                <a:t> * "</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stress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level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brainwave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balance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index</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university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students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were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beginning and conclusion of the semester." the paper was published by Adnan, Nadia,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colleagues.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IEEE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Student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Research</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Conference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SCOReD</a:t>
              </a:r>
              <a:r>
                <a:rPr lang="en-US" sz="2000" dirty="0">
                  <a:effectLst/>
                  <a:latin typeface="Times New Roman" panose="02020603050405020304" pitchFamily="18" charset="0"/>
                  <a:ea typeface="Times New Roman" panose="02020603050405020304" pitchFamily="18" charset="0"/>
                </a:rPr>
                <a: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2012,</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held in 2012.</a:t>
              </a:r>
              <a:endParaRPr lang="en-IN" sz="2000" dirty="0">
                <a:effectLst/>
                <a:latin typeface="Times New Roman" panose="02020603050405020304" pitchFamily="18" charset="0"/>
                <a:ea typeface="Times New Roman" panose="02020603050405020304" pitchFamily="18" charset="0"/>
              </a:endParaRPr>
            </a:p>
            <a:p>
              <a:pPr>
                <a:spcBef>
                  <a:spcPts val="40"/>
                </a:spcBef>
              </a:pPr>
              <a:r>
                <a:rPr lang="en-US" sz="2000" dirty="0">
                  <a:effectLst/>
                  <a:latin typeface="Times New Roman" panose="02020603050405020304" pitchFamily="18" charset="0"/>
                  <a:ea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Here is the link to the article: https://</a:t>
              </a:r>
              <a:r>
                <a:rPr lang="en-US" sz="2000" u="none" strike="noStrike" dirty="0">
                  <a:solidFill>
                    <a:srgbClr val="0000FF"/>
                  </a:solidFill>
                  <a:effectLst/>
                  <a:latin typeface="Times New Roman" panose="02020603050405020304" pitchFamily="18" charset="0"/>
                  <a:ea typeface="Times New Roman" panose="02020603050405020304" pitchFamily="18" charset="0"/>
                  <a:hlinkClick r:id="rId7"/>
                </a:rPr>
                <a:t>www.hindustantimes.com/health-and-fitness/every-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hour-one-student-commits-suicide-in-</a:t>
              </a:r>
              <a:r>
                <a:rPr lang="en-US" sz="2000" dirty="0" err="1">
                  <a:effectLst/>
                  <a:latin typeface="Times New Roman" panose="02020603050405020304" pitchFamily="18" charset="0"/>
                  <a:ea typeface="Times New Roman" panose="02020603050405020304" pitchFamily="18" charset="0"/>
                </a:rPr>
                <a:t>india</a:t>
              </a:r>
              <a:r>
                <a:rPr lang="en-US" sz="2000" dirty="0">
                  <a:effectLst/>
                  <a:latin typeface="Times New Roman" panose="02020603050405020304" pitchFamily="18" charset="0"/>
                  <a:ea typeface="Times New Roman" panose="02020603050405020304" pitchFamily="18" charset="0"/>
                </a:rPr>
                <a:t>/story-7UFFhSs6h1HNgrNO60FZ2O. as reported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the Hindustan Times.</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Take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paper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"Association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between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video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games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mental</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stress"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2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Subahni</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Aamir</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Saeed Malik,</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Ahmad Rauf, and</a:t>
              </a:r>
              <a:r>
                <a:rPr lang="en-US" sz="2000" spc="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Likun</a:t>
              </a:r>
              <a:r>
                <a:rPr lang="en-US" sz="2000" dirty="0">
                  <a:effectLst/>
                  <a:latin typeface="Times New Roman" panose="02020603050405020304" pitchFamily="18" charset="0"/>
                  <a:ea typeface="Times New Roman" panose="02020603050405020304" pitchFamily="18" charset="0"/>
                </a:rPr>
                <a:t> Xia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 example.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Volume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the 2012</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IEEE</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Intelligent	and	Advanced	Systems	(ICIAS)	Conference,</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https://</a:t>
              </a:r>
              <a:r>
                <a:rPr lang="en-US" sz="2000" u="none" strike="noStrike" dirty="0">
                  <a:solidFill>
                    <a:srgbClr val="0000FF"/>
                  </a:solidFill>
                  <a:effectLst/>
                  <a:latin typeface="Times New Roman" panose="02020603050405020304" pitchFamily="18" charset="0"/>
                  <a:ea typeface="Times New Roman" panose="02020603050405020304" pitchFamily="18" charset="0"/>
                  <a:hlinkClick r:id="rId8"/>
                </a:rPr>
                <a:t>www.deccanchronicle.com/nation/in-other-news/190916/stress-depression-leads-to-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suicides.html</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presents</a:t>
              </a:r>
              <a:r>
                <a:rPr lang="en-US" sz="2000" spc="1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proceedings</a:t>
              </a:r>
              <a:r>
                <a:rPr lang="en-US" sz="2000" spc="1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conference.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National</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Statistics</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Deaths</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Suicide</a:t>
              </a:r>
              <a:endParaRPr lang="en-IN" sz="2000" dirty="0">
                <a:effectLst/>
                <a:latin typeface="Times New Roman" panose="02020603050405020304" pitchFamily="18" charset="0"/>
                <a:ea typeface="Times New Roman" panose="02020603050405020304" pitchFamily="18" charset="0"/>
              </a:endParaRPr>
            </a:p>
            <a:p>
              <a:pPr>
                <a:spcBef>
                  <a:spcPts val="50"/>
                </a:spcBef>
              </a:pPr>
              <a:r>
                <a:rPr lang="en-US" sz="2000" dirty="0">
                  <a:effectLst/>
                  <a:latin typeface="Times New Roman" panose="02020603050405020304" pitchFamily="18" charset="0"/>
                  <a:ea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a:t>
              </a:r>
              <a:r>
                <a:rPr lang="en-US" sz="2000" dirty="0" err="1">
                  <a:effectLst/>
                  <a:latin typeface="Times New Roman" panose="02020603050405020304" pitchFamily="18" charset="0"/>
                  <a:ea typeface="Times New Roman" panose="02020603050405020304" pitchFamily="18" charset="0"/>
                </a:rPr>
                <a:t>Khosrowabadi</a:t>
              </a:r>
              <a:r>
                <a:rPr lang="en-US" sz="2000" dirty="0">
                  <a:effectLst/>
                  <a:latin typeface="Times New Roman" panose="02020603050405020304" pitchFamily="18" charset="0"/>
                  <a:ea typeface="Times New Roman" panose="02020603050405020304" pitchFamily="18" charset="0"/>
                </a:rPr>
                <a:t>, Reza, Chai Quek, Kai </a:t>
              </a:r>
              <a:r>
                <a:rPr lang="en-US" sz="2000" dirty="0" err="1">
                  <a:effectLst/>
                  <a:latin typeface="Times New Roman" panose="02020603050405020304" pitchFamily="18" charset="0"/>
                  <a:ea typeface="Times New Roman" panose="02020603050405020304" pitchFamily="18" charset="0"/>
                </a:rPr>
                <a:t>Keng</a:t>
              </a:r>
              <a:r>
                <a:rPr lang="en-US" sz="2000" dirty="0">
                  <a:effectLst/>
                  <a:latin typeface="Times New Roman" panose="02020603050405020304" pitchFamily="18" charset="0"/>
                  <a:ea typeface="Times New Roman" panose="02020603050405020304" pitchFamily="18" charset="0"/>
                </a:rPr>
                <a:t> Ang, Sau Wai Tung, and Michel </a:t>
              </a:r>
              <a:r>
                <a:rPr lang="en-US" sz="2000" dirty="0" err="1">
                  <a:effectLst/>
                  <a:latin typeface="Times New Roman" panose="02020603050405020304" pitchFamily="18" charset="0"/>
                  <a:ea typeface="Times New Roman" panose="02020603050405020304" pitchFamily="18" charset="0"/>
                </a:rPr>
                <a:t>Heijnen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published one such paper titled "Brain-Computer Interface for classifying EEG correlates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chronic mental stress."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2011, volume 7,</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issue 6, pages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757–762.</a:t>
              </a:r>
              <a:endParaRPr lang="en-US" sz="2000" dirty="0">
                <a:solidFill>
                  <a:srgbClr val="000000"/>
                </a:solidFill>
                <a:latin typeface="Canva Sans"/>
                <a:ea typeface="Canva Sans"/>
                <a:cs typeface="Canva Sans"/>
                <a:sym typeface="Canva Sans"/>
              </a:endParaRPr>
            </a:p>
          </p:txBody>
        </p:sp>
        <p:sp>
          <p:nvSpPr>
            <p:cNvPr id="6" name="TextBox 6"/>
            <p:cNvSpPr txBox="1"/>
            <p:nvPr/>
          </p:nvSpPr>
          <p:spPr>
            <a:xfrm>
              <a:off x="0" y="190500"/>
              <a:ext cx="20256108" cy="1868896"/>
            </a:xfrm>
            <a:prstGeom prst="rect">
              <a:avLst/>
            </a:prstGeom>
          </p:spPr>
          <p:txBody>
            <a:bodyPr lIns="0" tIns="0" rIns="0" bIns="0" rtlCol="0" anchor="t">
              <a:spAutoFit/>
            </a:bodyPr>
            <a:lstStyle/>
            <a:p>
              <a:pPr marL="0" lvl="0" indent="0" algn="l">
                <a:lnSpc>
                  <a:spcPts val="10179"/>
                </a:lnSpc>
              </a:pPr>
              <a:r>
                <a:rPr lang="en-US" sz="10179">
                  <a:solidFill>
                    <a:srgbClr val="000000"/>
                  </a:solidFill>
                  <a:latin typeface="Canva Sans Bold"/>
                  <a:ea typeface="Canva Sans Bold"/>
                  <a:cs typeface="Canva Sans Bold"/>
                  <a:sym typeface="Canva Sans Bold"/>
                </a:rPr>
                <a:t>References</a:t>
              </a:r>
            </a:p>
          </p:txBody>
        </p:sp>
      </p:grpSp>
      <p:sp>
        <p:nvSpPr>
          <p:cNvPr id="7" name="Freeform 7"/>
          <p:cNvSpPr/>
          <p:nvPr/>
        </p:nvSpPr>
        <p:spPr>
          <a:xfrm>
            <a:off x="334874" y="1887584"/>
            <a:ext cx="1367991" cy="2732501"/>
          </a:xfrm>
          <a:custGeom>
            <a:avLst/>
            <a:gdLst/>
            <a:ahLst/>
            <a:cxnLst/>
            <a:rect l="l" t="t" r="r" b="b"/>
            <a:pathLst>
              <a:path w="1367991" h="2732501">
                <a:moveTo>
                  <a:pt x="0" y="0"/>
                </a:moveTo>
                <a:lnTo>
                  <a:pt x="1367990" y="0"/>
                </a:lnTo>
                <a:lnTo>
                  <a:pt x="1367990" y="2732502"/>
                </a:lnTo>
                <a:lnTo>
                  <a:pt x="0" y="27325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ea typeface="Kollektif Bold"/>
                <a:cs typeface="Kollektif Bold"/>
                <a:sym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36858" y="380651"/>
            <a:ext cx="1440479" cy="1440479"/>
          </a:xfrm>
          <a:custGeom>
            <a:avLst/>
            <a:gdLst/>
            <a:ahLst/>
            <a:cxnLst/>
            <a:rect l="l" t="t" r="r" b="b"/>
            <a:pathLst>
              <a:path w="1440479" h="1440479">
                <a:moveTo>
                  <a:pt x="0" y="0"/>
                </a:moveTo>
                <a:lnTo>
                  <a:pt x="1440479" y="0"/>
                </a:lnTo>
                <a:lnTo>
                  <a:pt x="1440479" y="1440478"/>
                </a:lnTo>
                <a:lnTo>
                  <a:pt x="0" y="1440478"/>
                </a:lnTo>
                <a:lnTo>
                  <a:pt x="0" y="0"/>
                </a:lnTo>
                <a:close/>
              </a:path>
            </a:pathLst>
          </a:custGeom>
          <a:blipFill>
            <a:blip r:embed="rId2"/>
            <a:stretch>
              <a:fillRect/>
            </a:stretch>
          </a:blipFill>
        </p:spPr>
      </p:sp>
      <p:sp>
        <p:nvSpPr>
          <p:cNvPr id="3" name="Freeform 3"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749912" y="1100891"/>
            <a:ext cx="2778978" cy="2617292"/>
          </a:xfrm>
          <a:custGeom>
            <a:avLst/>
            <a:gdLst/>
            <a:ahLst/>
            <a:cxnLst/>
            <a:rect l="l" t="t" r="r" b="b"/>
            <a:pathLst>
              <a:path w="2778978" h="2617292">
                <a:moveTo>
                  <a:pt x="0" y="0"/>
                </a:moveTo>
                <a:lnTo>
                  <a:pt x="2778978" y="0"/>
                </a:lnTo>
                <a:lnTo>
                  <a:pt x="2778978" y="2617291"/>
                </a:lnTo>
                <a:lnTo>
                  <a:pt x="0" y="26172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09600" y="4081672"/>
            <a:ext cx="7010400" cy="1869101"/>
          </a:xfrm>
          <a:prstGeom prst="rect">
            <a:avLst/>
          </a:prstGeom>
        </p:spPr>
        <p:txBody>
          <a:bodyPr wrap="square" lIns="0" tIns="0" rIns="0" bIns="0" rtlCol="0" anchor="t">
            <a:spAutoFit/>
          </a:bodyPr>
          <a:lstStyle/>
          <a:p>
            <a:pPr marL="0" lvl="0" indent="0" algn="l">
              <a:lnSpc>
                <a:spcPts val="7920"/>
              </a:lnSpc>
            </a:pPr>
            <a:r>
              <a:rPr lang="en-US" sz="3200" b="1" dirty="0">
                <a:solidFill>
                  <a:srgbClr val="000000"/>
                </a:solidFill>
                <a:latin typeface="Times New Roman" panose="02020603050405020304" pitchFamily="18" charset="0"/>
                <a:ea typeface="Kollektif Bold"/>
                <a:cs typeface="Times New Roman" panose="02020603050405020304" pitchFamily="18" charset="0"/>
                <a:sym typeface="Kollektif Bold"/>
              </a:rPr>
              <a:t>TECHCITI SOFTWARE CONSULTING PRIVATE LIMITED</a:t>
            </a:r>
          </a:p>
        </p:txBody>
      </p:sp>
      <p:grpSp>
        <p:nvGrpSpPr>
          <p:cNvPr id="8" name="Group 8"/>
          <p:cNvGrpSpPr/>
          <p:nvPr/>
        </p:nvGrpSpPr>
        <p:grpSpPr>
          <a:xfrm>
            <a:off x="8302326" y="2454610"/>
            <a:ext cx="8690274" cy="4515516"/>
            <a:chOff x="0" y="-47625"/>
            <a:chExt cx="11371539" cy="5868766"/>
          </a:xfrm>
        </p:grpSpPr>
        <p:sp>
          <p:nvSpPr>
            <p:cNvPr id="9" name="TextBox 9"/>
            <p:cNvSpPr txBox="1"/>
            <p:nvPr/>
          </p:nvSpPr>
          <p:spPr>
            <a:xfrm>
              <a:off x="0" y="-47625"/>
              <a:ext cx="11371539" cy="944361"/>
            </a:xfrm>
            <a:prstGeom prst="rect">
              <a:avLst/>
            </a:prstGeom>
          </p:spPr>
          <p:txBody>
            <a:bodyPr lIns="0" tIns="0" rIns="0" bIns="0" rtlCol="0" anchor="t">
              <a:spAutoFit/>
            </a:bodyPr>
            <a:lstStyle/>
            <a:p>
              <a:pPr marL="0" lvl="0" indent="0" algn="l">
                <a:lnSpc>
                  <a:spcPts val="6428"/>
                </a:lnSpc>
              </a:pPr>
              <a:r>
                <a:rPr lang="en-US" sz="2800" b="1" dirty="0">
                  <a:solidFill>
                    <a:srgbClr val="000000"/>
                  </a:solidFill>
                  <a:latin typeface="Times New Roman" panose="02020603050405020304" pitchFamily="18" charset="0"/>
                  <a:ea typeface="Canva Sans Bold"/>
                  <a:cs typeface="Times New Roman" panose="02020603050405020304" pitchFamily="18" charset="0"/>
                  <a:sym typeface="Canva Sans Bold"/>
                </a:rPr>
                <a:t>About Us</a:t>
              </a:r>
            </a:p>
          </p:txBody>
        </p:sp>
        <p:sp>
          <p:nvSpPr>
            <p:cNvPr id="10" name="TextBox 10"/>
            <p:cNvSpPr txBox="1"/>
            <p:nvPr/>
          </p:nvSpPr>
          <p:spPr>
            <a:xfrm>
              <a:off x="0" y="1572494"/>
              <a:ext cx="11371539" cy="4248647"/>
            </a:xfrm>
            <a:prstGeom prst="rect">
              <a:avLst/>
            </a:prstGeom>
          </p:spPr>
          <p:txBody>
            <a:bodyPr lIns="0" tIns="0" rIns="0" bIns="0" rtlCol="0" anchor="t">
              <a:spAutoFit/>
            </a:bodyPr>
            <a:lstStyle/>
            <a:p>
              <a:pPr marL="0" lvl="0" indent="0" algn="l">
                <a:lnSpc>
                  <a:spcPts val="3688"/>
                </a:lnSpc>
              </a:pPr>
              <a:r>
                <a:rPr lang="en-US" sz="2200" dirty="0">
                  <a:solidFill>
                    <a:srgbClr val="000000"/>
                  </a:solidFill>
                  <a:latin typeface="Times New Roman" panose="02020603050405020304" pitchFamily="18" charset="0"/>
                  <a:ea typeface="Canva Sans"/>
                  <a:cs typeface="Times New Roman" panose="02020603050405020304" pitchFamily="18" charset="0"/>
                  <a:sym typeface="Canva Sans"/>
                </a:rPr>
                <a:t>We recognize the importance of implementing the right solution for your business. We offer a wide range of services to build a solution that is right for your business needs. Every business, no matter the size, needs advice and support. We have several years of technical experience and have accumulated a wealth of IT infrastructure knowledge. Our free consultation service helps you to establish your requirements. We will be with you every step of the way, from product selection through to configuration and installation.</a:t>
              </a:r>
            </a:p>
          </p:txBody>
        </p:sp>
      </p:grpSp>
      <p:sp>
        <p:nvSpPr>
          <p:cNvPr id="11" name="Freeform 11"/>
          <p:cNvSpPr/>
          <p:nvPr/>
        </p:nvSpPr>
        <p:spPr>
          <a:xfrm>
            <a:off x="14390559" y="5294027"/>
            <a:ext cx="5342648" cy="5739173"/>
          </a:xfrm>
          <a:custGeom>
            <a:avLst/>
            <a:gdLst/>
            <a:ahLst/>
            <a:cxnLst/>
            <a:rect l="l" t="t" r="r" b="b"/>
            <a:pathLst>
              <a:path w="5342648" h="5739173">
                <a:moveTo>
                  <a:pt x="0" y="0"/>
                </a:moveTo>
                <a:lnTo>
                  <a:pt x="5342648" y="0"/>
                </a:lnTo>
                <a:lnTo>
                  <a:pt x="5342648" y="5739173"/>
                </a:lnTo>
                <a:lnTo>
                  <a:pt x="0" y="57391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638078" y="4448905"/>
            <a:ext cx="4722745" cy="1389189"/>
            <a:chOff x="0" y="0"/>
            <a:chExt cx="6296994" cy="1852253"/>
          </a:xfrm>
        </p:grpSpPr>
        <p:grpSp>
          <p:nvGrpSpPr>
            <p:cNvPr id="6" name="Group 6"/>
            <p:cNvGrpSpPr>
              <a:grpSpLocks noChangeAspect="1"/>
            </p:cNvGrpSpPr>
            <p:nvPr/>
          </p:nvGrpSpPr>
          <p:grpSpPr>
            <a:xfrm rot="-10800000">
              <a:off x="0" y="0"/>
              <a:ext cx="1848345" cy="1848345"/>
              <a:chOff x="0" y="0"/>
              <a:chExt cx="2653030" cy="2653030"/>
            </a:xfrm>
          </p:grpSpPr>
          <p:sp>
            <p:nvSpPr>
              <p:cNvPr id="7" name="Freeform 7"/>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E6D73"/>
              </a:solidFill>
            </p:spPr>
          </p:sp>
        </p:grpSp>
        <p:sp>
          <p:nvSpPr>
            <p:cNvPr id="8" name="AutoShape 8"/>
            <p:cNvSpPr/>
            <p:nvPr/>
          </p:nvSpPr>
          <p:spPr>
            <a:xfrm rot="-10800000">
              <a:off x="4448649" y="7814"/>
              <a:ext cx="1848345" cy="1840531"/>
            </a:xfrm>
            <a:prstGeom prst="rect">
              <a:avLst/>
            </a:prstGeom>
            <a:solidFill>
              <a:srgbClr val="FE6D73"/>
            </a:solidFill>
          </p:spPr>
        </p:sp>
        <p:grpSp>
          <p:nvGrpSpPr>
            <p:cNvPr id="9" name="Group 9"/>
            <p:cNvGrpSpPr>
              <a:grpSpLocks noChangeAspect="1"/>
            </p:cNvGrpSpPr>
            <p:nvPr/>
          </p:nvGrpSpPr>
          <p:grpSpPr>
            <a:xfrm rot="-10800000">
              <a:off x="2224324" y="3907"/>
              <a:ext cx="1848345" cy="1848345"/>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27C9D"/>
              </a:solidFill>
            </p:spPr>
          </p:sp>
        </p:grpSp>
      </p:grpSp>
      <p:grpSp>
        <p:nvGrpSpPr>
          <p:cNvPr id="11" name="Group 11"/>
          <p:cNvGrpSpPr/>
          <p:nvPr/>
        </p:nvGrpSpPr>
        <p:grpSpPr>
          <a:xfrm>
            <a:off x="1031630" y="587221"/>
            <a:ext cx="13370985" cy="8518679"/>
            <a:chOff x="-1857016" y="-85725"/>
            <a:chExt cx="16697476" cy="7537062"/>
          </a:xfrm>
        </p:grpSpPr>
        <p:sp>
          <p:nvSpPr>
            <p:cNvPr id="12" name="TextBox 12"/>
            <p:cNvSpPr txBox="1"/>
            <p:nvPr/>
          </p:nvSpPr>
          <p:spPr>
            <a:xfrm>
              <a:off x="0" y="-85725"/>
              <a:ext cx="6085998" cy="1423297"/>
            </a:xfrm>
            <a:prstGeom prst="rect">
              <a:avLst/>
            </a:prstGeom>
          </p:spPr>
          <p:txBody>
            <a:bodyPr wrap="square" lIns="0" tIns="0" rIns="0" bIns="0" rtlCol="0" anchor="t">
              <a:spAutoFit/>
            </a:bodyPr>
            <a:lstStyle/>
            <a:p>
              <a:pPr marL="0" lvl="0" indent="0" algn="l">
                <a:lnSpc>
                  <a:spcPts val="10783"/>
                </a:lnSpc>
              </a:pPr>
              <a:r>
                <a:rPr lang="en-US" sz="4000" b="1" dirty="0">
                  <a:solidFill>
                    <a:srgbClr val="000000"/>
                  </a:solidFill>
                  <a:latin typeface="Times New Roman" panose="02020603050405020304" pitchFamily="18" charset="0"/>
                  <a:ea typeface="Kollektif Bold"/>
                  <a:cs typeface="Times New Roman" panose="02020603050405020304" pitchFamily="18" charset="0"/>
                  <a:sym typeface="Kollektif Bold"/>
                </a:rPr>
                <a:t>ABOUT PROJECT</a:t>
              </a:r>
            </a:p>
          </p:txBody>
        </p:sp>
        <p:sp>
          <p:nvSpPr>
            <p:cNvPr id="13" name="TextBox 13"/>
            <p:cNvSpPr txBox="1"/>
            <p:nvPr/>
          </p:nvSpPr>
          <p:spPr>
            <a:xfrm>
              <a:off x="-125046" y="1913120"/>
              <a:ext cx="14965506" cy="5538217"/>
            </a:xfrm>
            <a:prstGeom prst="rect">
              <a:avLst/>
            </a:prstGeom>
          </p:spPr>
          <p:txBody>
            <a:bodyPr wrap="square" lIns="0" tIns="0" rIns="0" bIns="0" rtlCol="0" anchor="t">
              <a:spAutoFit/>
            </a:bodyPr>
            <a:lstStyle/>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The mental stress detection project aims to develop a system that accurately identifies signs of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stress in individuals using physiological and behavioral data. This system will utilize sensors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and wearable devices to collect real-time data such as heart rate, skin conductance, and activity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levels. Algorithms for machine learning will examine the data to detect stress patterns and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provide timely feedback. The project's scope includes designing a user-friendly interface,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ensuring data privacy and security, and conducting extensive testing for reliability. It also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involves cooperation with medical specialists for validation and potential integration into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wellness programs. The ultimate goal is to offer an effective instrument for early stress </a:t>
              </a:r>
            </a:p>
            <a:p>
              <a:pPr marL="190500" marR="274955" algn="just">
                <a:lnSpc>
                  <a:spcPct val="150000"/>
                </a:lnSpc>
                <a:spcAft>
                  <a:spcPts val="0"/>
                </a:spcAft>
                <a:tabLst>
                  <a:tab pos="948690" algn="l"/>
                  <a:tab pos="2037080" algn="l"/>
                  <a:tab pos="2701925" algn="l"/>
                  <a:tab pos="3630295" algn="l"/>
                  <a:tab pos="4617720" algn="l"/>
                  <a:tab pos="5418455" algn="l"/>
                </a:tabLst>
              </a:pPr>
              <a:r>
                <a:rPr lang="en-US" sz="2200" dirty="0">
                  <a:effectLst/>
                  <a:latin typeface="Times New Roman" panose="02020603050405020304" pitchFamily="18" charset="0"/>
                  <a:ea typeface="Times New Roman" panose="02020603050405020304" pitchFamily="18" charset="0"/>
                </a:rPr>
                <a:t>identification and management. </a:t>
              </a:r>
              <a:endParaRPr lang="en-US" sz="2200" u="none"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
          <p:nvSpPr>
            <p:cNvPr id="14" name="AutoShape 14"/>
            <p:cNvSpPr/>
            <p:nvPr/>
          </p:nvSpPr>
          <p:spPr>
            <a:xfrm>
              <a:off x="-1857016" y="1913120"/>
              <a:ext cx="1723821" cy="236764"/>
            </a:xfrm>
            <a:prstGeom prst="rect">
              <a:avLst/>
            </a:prstGeom>
            <a:solidFill>
              <a:srgbClr val="FE6D73"/>
            </a:solidFill>
          </p:spPr>
          <p:txBody>
            <a:bodyPr/>
            <a:lstStyle/>
            <a:p>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31019" y="69212"/>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87630" y="2858930"/>
            <a:ext cx="17271770" cy="6582058"/>
          </a:xfrm>
          <a:prstGeom prst="rect">
            <a:avLst/>
          </a:prstGeom>
        </p:spPr>
        <p:txBody>
          <a:bodyPr wrap="square" lIns="0" tIns="0" rIns="0" bIns="0" rtlCol="0" anchor="t">
            <a:spAutoFit/>
          </a:bodyPr>
          <a:lstStyle/>
          <a:p>
            <a:pPr algn="just">
              <a:lnSpc>
                <a:spcPts val="3792"/>
              </a:lnSpc>
            </a:pPr>
            <a:r>
              <a:rPr lang="en-US" sz="2400" b="1" u="sng" dirty="0">
                <a:effectLst/>
                <a:latin typeface="Times New Roman" panose="02020603050405020304" pitchFamily="18" charset="0"/>
                <a:ea typeface="Times New Roman" panose="02020603050405020304" pitchFamily="18" charset="0"/>
              </a:rPr>
              <a:t>EXISTING SYSTEM:</a:t>
            </a:r>
          </a:p>
          <a:p>
            <a:pPr lvl="1" algn="just">
              <a:lnSpc>
                <a:spcPct val="15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Thus far, the majority of research has focused on finding ways to provide a reliable stress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gauge. This might be achieved by studying the differences in lifestyle between urbanites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and those living in rural areas, or by detecting brain activity. Nevertheless, a previous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detection was not included in the plan. These research papers offer a wealth of details on</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various</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methods</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2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2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applied</a:t>
            </a:r>
            <a:r>
              <a:rPr lang="en-US" sz="2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increase</a:t>
            </a:r>
            <a:r>
              <a:rPr lang="en-US" sz="22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these</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brain</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assessments.</a:t>
            </a:r>
            <a:r>
              <a:rPr lang="en-US" sz="22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Some of these techniques include monitoring brain signals in various environments, while</a:t>
            </a:r>
            <a:r>
              <a:rPr lang="en-US" sz="2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others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involve collecting</a:t>
            </a:r>
            <a:r>
              <a:rPr lang="en-US" sz="2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signals</a:t>
            </a:r>
            <a:r>
              <a:rPr lang="en-US" sz="2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from the</a:t>
            </a:r>
            <a:r>
              <a:rPr lang="en-US" sz="2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brain as the</a:t>
            </a:r>
            <a:r>
              <a:rPr lang="en-US" sz="2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subject</a:t>
            </a:r>
            <a:r>
              <a:rPr lang="en-US" sz="2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does specific</a:t>
            </a:r>
            <a:r>
              <a:rPr lang="en-US" sz="2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tests.</a:t>
            </a:r>
          </a:p>
          <a:p>
            <a:pPr lvl="1" algn="just">
              <a:lnSpc>
                <a:spcPts val="3792"/>
              </a:lnSpc>
            </a:pPr>
            <a:endParaRPr lang="en-US" sz="2200" b="1" dirty="0">
              <a:solidFill>
                <a:srgbClr val="000000"/>
              </a:solidFill>
              <a:latin typeface="Times New Roman" panose="02020603050405020304" pitchFamily="18" charset="0"/>
              <a:ea typeface="Canva Sans"/>
              <a:cs typeface="Times New Roman" panose="02020603050405020304" pitchFamily="18" charset="0"/>
              <a:sym typeface="Canva Sans"/>
            </a:endParaRPr>
          </a:p>
          <a:p>
            <a:pPr marL="0" lvl="0" indent="0" algn="just">
              <a:lnSpc>
                <a:spcPts val="3811"/>
              </a:lnSpc>
            </a:pPr>
            <a:r>
              <a:rPr lang="en-US" sz="2400" b="1" u="sng" dirty="0">
                <a:solidFill>
                  <a:srgbClr val="000000"/>
                </a:solidFill>
                <a:latin typeface="Times New Roman" panose="02020603050405020304" pitchFamily="18" charset="0"/>
                <a:ea typeface="Canva Sans Bold"/>
                <a:cs typeface="Times New Roman" panose="02020603050405020304" pitchFamily="18" charset="0"/>
                <a:sym typeface="Canva Sans Bold"/>
              </a:rPr>
              <a:t>PROPOSED SYSTEM:</a:t>
            </a:r>
          </a:p>
          <a:p>
            <a:pPr marL="457200" marR="277495" algn="just">
              <a:lnSpc>
                <a:spcPct val="150000"/>
              </a:lnSpc>
              <a:spcBef>
                <a:spcPts val="805"/>
              </a:spcBef>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We used machine learning (ML) to track the pupils' increasing stress levels and predict</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future stress levels; this allowed us to intervene prior to their possibly being severe</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damage. to their lives. In the course of the test, students are assessed in many scenarios.</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After</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considering</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degree</a:t>
            </a:r>
            <a:r>
              <a:rPr lang="en-US" sz="22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stress,</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undertaking</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execution</a:t>
            </a:r>
            <a:r>
              <a:rPr lang="en-US" sz="22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decided</a:t>
            </a:r>
            <a:r>
              <a:rPr lang="en-US" sz="2200"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2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was</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appropriate. The proposed model includes PSS gathering of datasets, feature extraction,</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preprocessing, and machine learning method application (Random Forest, SVM, NB, and</a:t>
            </a:r>
            <a:r>
              <a:rPr lang="en-US" sz="2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KNN).</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also</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compares</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these</a:t>
            </a:r>
            <a:r>
              <a:rPr lang="en-US" sz="22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algorithms</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other</a:t>
            </a:r>
            <a:r>
              <a:rPr lang="en-US" sz="22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three</a:t>
            </a:r>
            <a:r>
              <a:rPr lang="en-US" sz="22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z="22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US" sz="2200"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
        <p:nvSpPr>
          <p:cNvPr id="6" name="AutoShape 6"/>
          <p:cNvSpPr/>
          <p:nvPr/>
        </p:nvSpPr>
        <p:spPr>
          <a:xfrm>
            <a:off x="787629" y="995106"/>
            <a:ext cx="1246835" cy="179725"/>
          </a:xfrm>
          <a:prstGeom prst="rect">
            <a:avLst/>
          </a:prstGeom>
          <a:solidFill>
            <a:srgbClr val="FE6D73"/>
          </a:solidFill>
        </p:spPr>
      </p:sp>
      <p:sp>
        <p:nvSpPr>
          <p:cNvPr id="7" name="TextBox 7"/>
          <p:cNvSpPr txBox="1"/>
          <p:nvPr/>
        </p:nvSpPr>
        <p:spPr>
          <a:xfrm>
            <a:off x="2797402" y="554885"/>
            <a:ext cx="12693195" cy="2033892"/>
          </a:xfrm>
          <a:prstGeom prst="rect">
            <a:avLst/>
          </a:prstGeom>
        </p:spPr>
        <p:txBody>
          <a:bodyPr lIns="0" tIns="0" rIns="0" bIns="0" rtlCol="0" anchor="t">
            <a:spAutoFit/>
          </a:bodyPr>
          <a:lstStyle/>
          <a:p>
            <a:pPr algn="ctr">
              <a:lnSpc>
                <a:spcPts val="8120"/>
              </a:lnSpc>
            </a:pPr>
            <a:r>
              <a:rPr lang="en-US" sz="5800">
                <a:solidFill>
                  <a:srgbClr val="000000"/>
                </a:solidFill>
                <a:latin typeface="Canva Sans Bold"/>
                <a:ea typeface="Canva Sans Bold"/>
                <a:cs typeface="Canva Sans Bold"/>
                <a:sym typeface="Canva Sans Bold"/>
              </a:rPr>
              <a:t>EXISTING SYSTEM AND PROPOSED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a:off x="16345307" y="-55109"/>
            <a:ext cx="971346" cy="971346"/>
          </a:xfrm>
          <a:custGeom>
            <a:avLst/>
            <a:gdLst/>
            <a:ahLst/>
            <a:cxnLst/>
            <a:rect l="l" t="t" r="r" b="b"/>
            <a:pathLst>
              <a:path w="971346" h="971346">
                <a:moveTo>
                  <a:pt x="0" y="0"/>
                </a:moveTo>
                <a:lnTo>
                  <a:pt x="971347" y="0"/>
                </a:lnTo>
                <a:lnTo>
                  <a:pt x="971347"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87629" y="995106"/>
            <a:ext cx="1246835" cy="179725"/>
          </a:xfrm>
          <a:prstGeom prst="rect">
            <a:avLst/>
          </a:prstGeom>
          <a:solidFill>
            <a:srgbClr val="FE6D73"/>
          </a:solidFill>
        </p:spPr>
      </p:sp>
      <p:sp>
        <p:nvSpPr>
          <p:cNvPr id="6" name="TextBox 6"/>
          <p:cNvSpPr txBox="1"/>
          <p:nvPr/>
        </p:nvSpPr>
        <p:spPr>
          <a:xfrm>
            <a:off x="2797402" y="554885"/>
            <a:ext cx="12693195" cy="884986"/>
          </a:xfrm>
          <a:prstGeom prst="rect">
            <a:avLst/>
          </a:prstGeom>
        </p:spPr>
        <p:txBody>
          <a:bodyPr lIns="0" tIns="0" rIns="0" bIns="0" rtlCol="0" anchor="t">
            <a:spAutoFit/>
          </a:bodyPr>
          <a:lstStyle/>
          <a:p>
            <a:pPr algn="ctr">
              <a:lnSpc>
                <a:spcPts val="8120"/>
              </a:lnSpc>
            </a:pPr>
            <a:r>
              <a:rPr lang="en-US" sz="3200" b="1" dirty="0">
                <a:solidFill>
                  <a:srgbClr val="000000"/>
                </a:solidFill>
                <a:latin typeface="Times New Roman" panose="02020603050405020304" pitchFamily="18" charset="0"/>
                <a:ea typeface="Canva Sans Bold"/>
                <a:cs typeface="Times New Roman" panose="02020603050405020304" pitchFamily="18" charset="0"/>
                <a:sym typeface="Canva Sans Bold"/>
              </a:rPr>
              <a:t>HARDWARE AND SOFTWARE REQUIREMENT</a:t>
            </a:r>
          </a:p>
        </p:txBody>
      </p:sp>
      <p:sp>
        <p:nvSpPr>
          <p:cNvPr id="7" name="TextBox 7"/>
          <p:cNvSpPr txBox="1"/>
          <p:nvPr/>
        </p:nvSpPr>
        <p:spPr>
          <a:xfrm>
            <a:off x="1411046" y="2091256"/>
            <a:ext cx="5890239" cy="564001"/>
          </a:xfrm>
          <a:prstGeom prst="rect">
            <a:avLst/>
          </a:prstGeom>
        </p:spPr>
        <p:txBody>
          <a:bodyPr wrap="square" lIns="0" tIns="0" rIns="0" bIns="0" rtlCol="0" anchor="t">
            <a:spAutoFit/>
          </a:bodyPr>
          <a:lstStyle/>
          <a:p>
            <a:pPr algn="ctr">
              <a:lnSpc>
                <a:spcPts val="4900"/>
              </a:lnSpc>
            </a:pPr>
            <a:r>
              <a:rPr lang="en-US" sz="2400" b="1" dirty="0">
                <a:solidFill>
                  <a:srgbClr val="000000"/>
                </a:solidFill>
                <a:latin typeface="Times New Roman" panose="02020603050405020304" pitchFamily="18" charset="0"/>
                <a:ea typeface="Canva Sans Bold"/>
                <a:cs typeface="Times New Roman" panose="02020603050405020304" pitchFamily="18" charset="0"/>
                <a:sym typeface="Canva Sans Bold"/>
              </a:rPr>
              <a:t> SOFTWARE REQUIREMENTS</a:t>
            </a:r>
          </a:p>
        </p:txBody>
      </p:sp>
      <p:sp>
        <p:nvSpPr>
          <p:cNvPr id="8" name="TextBox 8"/>
          <p:cNvSpPr txBox="1"/>
          <p:nvPr/>
        </p:nvSpPr>
        <p:spPr>
          <a:xfrm>
            <a:off x="2034464" y="3011532"/>
            <a:ext cx="7109536" cy="2640916"/>
          </a:xfrm>
          <a:prstGeom prst="rect">
            <a:avLst/>
          </a:prstGeom>
        </p:spPr>
        <p:txBody>
          <a:bodyPr lIns="0" tIns="0" rIns="0" bIns="0" rtlCol="0" anchor="t">
            <a:spAutoFit/>
          </a:bodyPr>
          <a:lstStyle/>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Technology: Python Django</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IDE : </a:t>
            </a:r>
            <a:r>
              <a:rPr lang="en-US" sz="2000" dirty="0" err="1">
                <a:solidFill>
                  <a:srgbClr val="000000"/>
                </a:solidFill>
                <a:latin typeface="Times New Roman" panose="02020603050405020304" pitchFamily="18" charset="0"/>
                <a:ea typeface="Canva Sans"/>
                <a:cs typeface="Times New Roman" panose="02020603050405020304" pitchFamily="18" charset="0"/>
                <a:sym typeface="Canva Sans"/>
              </a:rPr>
              <a:t>Pycharm</a:t>
            </a: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/Atom</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Client Side Technologies: HTML, CSS, JavaScript , Bootstrap</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 Server Side Technologies: Python</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Data Base Server: </a:t>
            </a:r>
            <a:r>
              <a:rPr lang="en-US" sz="2000" dirty="0" err="1">
                <a:solidFill>
                  <a:srgbClr val="000000"/>
                </a:solidFill>
                <a:latin typeface="Times New Roman" panose="02020603050405020304" pitchFamily="18" charset="0"/>
                <a:ea typeface="Canva Sans"/>
                <a:cs typeface="Times New Roman" panose="02020603050405020304" pitchFamily="18" charset="0"/>
                <a:sym typeface="Canva Sans"/>
              </a:rPr>
              <a:t>Sqlite</a:t>
            </a:r>
            <a:endParaRPr lang="en-US" sz="2000" dirty="0">
              <a:solidFill>
                <a:srgbClr val="000000"/>
              </a:solidFill>
              <a:latin typeface="Times New Roman" panose="02020603050405020304" pitchFamily="18" charset="0"/>
              <a:ea typeface="Canva Sans"/>
              <a:cs typeface="Times New Roman" panose="02020603050405020304" pitchFamily="18" charset="0"/>
              <a:sym typeface="Canva Sans"/>
            </a:endParaRPr>
          </a:p>
          <a:p>
            <a:pPr marL="535968" lvl="1" indent="-267984" algn="just">
              <a:lnSpc>
                <a:spcPts val="3475"/>
              </a:lnSpc>
              <a:buFont typeface="Arial"/>
              <a:buChar char="•"/>
            </a:pPr>
            <a:r>
              <a:rPr lang="en-US" sz="2000" dirty="0" err="1">
                <a:solidFill>
                  <a:srgbClr val="000000"/>
                </a:solidFill>
                <a:latin typeface="Times New Roman" panose="02020603050405020304" pitchFamily="18" charset="0"/>
                <a:ea typeface="Canva Sans"/>
                <a:cs typeface="Times New Roman" panose="02020603050405020304" pitchFamily="18" charset="0"/>
                <a:sym typeface="Canva Sans"/>
              </a:rPr>
              <a:t>OperatingSystem:Microsoft</a:t>
            </a: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 Windows/Linux</a:t>
            </a:r>
          </a:p>
        </p:txBody>
      </p:sp>
      <p:sp>
        <p:nvSpPr>
          <p:cNvPr id="9" name="TextBox 9"/>
          <p:cNvSpPr txBox="1"/>
          <p:nvPr/>
        </p:nvSpPr>
        <p:spPr>
          <a:xfrm>
            <a:off x="1566410" y="6008723"/>
            <a:ext cx="5509240" cy="549189"/>
          </a:xfrm>
          <a:prstGeom prst="rect">
            <a:avLst/>
          </a:prstGeom>
        </p:spPr>
        <p:txBody>
          <a:bodyPr wrap="square" lIns="0" tIns="0" rIns="0" bIns="0" rtlCol="0" anchor="t">
            <a:spAutoFit/>
          </a:bodyPr>
          <a:lstStyle/>
          <a:p>
            <a:pPr algn="ctr">
              <a:lnSpc>
                <a:spcPts val="4900"/>
              </a:lnSpc>
            </a:pPr>
            <a:r>
              <a:rPr lang="en-US" sz="2400" b="1" dirty="0">
                <a:solidFill>
                  <a:srgbClr val="000000"/>
                </a:solidFill>
                <a:latin typeface="Times New Roman" panose="02020603050405020304" pitchFamily="18" charset="0"/>
                <a:ea typeface="Canva Sans Bold"/>
                <a:cs typeface="Times New Roman" panose="02020603050405020304" pitchFamily="18" charset="0"/>
                <a:sym typeface="Canva Sans Bold"/>
              </a:rPr>
              <a:t>HARDWARE REQUIREMENTS</a:t>
            </a:r>
          </a:p>
        </p:txBody>
      </p:sp>
      <p:sp>
        <p:nvSpPr>
          <p:cNvPr id="10" name="TextBox 10"/>
          <p:cNvSpPr txBox="1"/>
          <p:nvPr/>
        </p:nvSpPr>
        <p:spPr>
          <a:xfrm>
            <a:off x="2082990" y="6947735"/>
            <a:ext cx="5509240" cy="1313758"/>
          </a:xfrm>
          <a:prstGeom prst="rect">
            <a:avLst/>
          </a:prstGeom>
        </p:spPr>
        <p:txBody>
          <a:bodyPr wrap="square" lIns="0" tIns="0" rIns="0" bIns="0" rtlCol="0" anchor="t">
            <a:spAutoFit/>
          </a:bodyPr>
          <a:lstStyle/>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Processor: Pentium-III (or) Higher</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Ram: 64MB (or) Higher</a:t>
            </a:r>
          </a:p>
          <a:p>
            <a:pPr marL="535968" lvl="1" indent="-267984" algn="just">
              <a:lnSpc>
                <a:spcPts val="3475"/>
              </a:lnSpc>
              <a:buFont typeface="Arial"/>
              <a:buChar char="•"/>
            </a:pPr>
            <a:r>
              <a:rPr lang="en-US" sz="2000" dirty="0">
                <a:solidFill>
                  <a:srgbClr val="000000"/>
                </a:solidFill>
                <a:latin typeface="Times New Roman" panose="02020603050405020304" pitchFamily="18" charset="0"/>
                <a:ea typeface="Canva Sans"/>
                <a:cs typeface="Times New Roman" panose="02020603050405020304" pitchFamily="18" charset="0"/>
                <a:sym typeface="Canva Sans"/>
              </a:rPr>
              <a:t>Hard disk: 80GB (or) Higher </a:t>
            </a:r>
          </a:p>
        </p:txBody>
      </p:sp>
      <p:grpSp>
        <p:nvGrpSpPr>
          <p:cNvPr id="11" name="Group 11"/>
          <p:cNvGrpSpPr/>
          <p:nvPr/>
        </p:nvGrpSpPr>
        <p:grpSpPr>
          <a:xfrm rot="-2700000">
            <a:off x="11386843" y="7201845"/>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4" name="AutoShape 14"/>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5" name="AutoShape 15"/>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52126" y="2690200"/>
            <a:ext cx="18153052" cy="7427674"/>
          </a:xfrm>
          <a:prstGeom prst="rect">
            <a:avLst/>
          </a:prstGeom>
        </p:spPr>
        <p:txBody>
          <a:bodyPr lIns="0" tIns="0" rIns="0" bIns="0" rtlCol="0" anchor="t">
            <a:spAutoFit/>
          </a:bodyPr>
          <a:lstStyle/>
          <a:p>
            <a:pPr>
              <a:spcBef>
                <a:spcPts val="810"/>
              </a:spcBef>
              <a:buSzPts val="1200"/>
              <a:tabLst>
                <a:tab pos="647700" algn="l"/>
              </a:tabLst>
            </a:pPr>
            <a:r>
              <a:rPr lang="en-US" sz="2200" b="1" dirty="0">
                <a:effectLst/>
                <a:latin typeface="Times New Roman" panose="02020603050405020304" pitchFamily="18" charset="0"/>
                <a:ea typeface="Times New Roman" panose="02020603050405020304" pitchFamily="18" charset="0"/>
              </a:rPr>
              <a:t>Detection</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of</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Fake</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Reviews</a:t>
            </a:r>
          </a:p>
          <a:p>
            <a:pPr>
              <a:spcBef>
                <a:spcPts val="810"/>
              </a:spcBef>
              <a:buSzPts val="1200"/>
              <a:tabLst>
                <a:tab pos="647700" algn="l"/>
              </a:tabLst>
            </a:pPr>
            <a:endParaRPr lang="en-IN" sz="2200" b="1" dirty="0">
              <a:effectLst/>
              <a:latin typeface="Times New Roman" panose="02020603050405020304" pitchFamily="18" charset="0"/>
              <a:ea typeface="Times New Roman" panose="02020603050405020304" pitchFamily="18" charset="0"/>
            </a:endParaRPr>
          </a:p>
          <a:p>
            <a:pPr lvl="1" algn="just">
              <a:spcBef>
                <a:spcPts val="15"/>
              </a:spcBef>
            </a:pPr>
            <a:r>
              <a:rPr lang="en-US" sz="2000" dirty="0">
                <a:effectLst/>
                <a:latin typeface="Times New Roman" panose="02020603050405020304" pitchFamily="18" charset="0"/>
                <a:ea typeface="Times New Roman" panose="02020603050405020304" pitchFamily="18" charset="0"/>
              </a:rPr>
              <a:t>Implement a model that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 classify reviews as spam (fake) or not spam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(genuine)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text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p>
          <a:p>
            <a:pPr lvl="1" algn="just">
              <a:spcBef>
                <a:spcPts val="15"/>
              </a:spcBef>
            </a:pPr>
            <a:r>
              <a:rPr lang="en-US" sz="2000" dirty="0">
                <a:effectLst/>
                <a:latin typeface="Times New Roman" panose="02020603050405020304" pitchFamily="18" charset="0"/>
                <a:ea typeface="Times New Roman" panose="02020603050405020304" pitchFamily="18" charset="0"/>
              </a:rPr>
              <a:t>Use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machine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classifiers like Stochastic Gradient and Extreme Gradient Boosting Descent,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Support Vector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Classifier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 analysis.</a:t>
            </a:r>
          </a:p>
          <a:p>
            <a:pPr>
              <a:spcBef>
                <a:spcPts val="15"/>
              </a:spcBef>
            </a:pPr>
            <a:endParaRPr lang="en-IN" dirty="0">
              <a:effectLst/>
              <a:latin typeface="Times New Roman" panose="02020603050405020304" pitchFamily="18" charset="0"/>
              <a:ea typeface="Times New Roman" panose="02020603050405020304" pitchFamily="18" charset="0"/>
            </a:endParaRPr>
          </a:p>
          <a:p>
            <a:pPr>
              <a:spcBef>
                <a:spcPts val="15"/>
              </a:spcBef>
            </a:pPr>
            <a:r>
              <a:rPr lang="en-US" sz="220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Integration</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of</a:t>
            </a:r>
            <a:r>
              <a:rPr lang="en-US" sz="2200" b="1" spc="-2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Social</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Relationships</a:t>
            </a:r>
          </a:p>
          <a:p>
            <a:pPr>
              <a:spcBef>
                <a:spcPts val="15"/>
              </a:spcBef>
            </a:pPr>
            <a:endParaRPr lang="en-IN" sz="2200" b="1" dirty="0">
              <a:latin typeface="Times New Roman" panose="02020603050405020304" pitchFamily="18" charset="0"/>
              <a:ea typeface="Times New Roman" panose="02020603050405020304" pitchFamily="18" charset="0"/>
            </a:endParaRPr>
          </a:p>
          <a:p>
            <a:pPr lvl="1">
              <a:spcBef>
                <a:spcPts val="15"/>
              </a:spcBef>
            </a:pPr>
            <a:r>
              <a:rPr lang="en-US" sz="2000" dirty="0">
                <a:effectLst/>
                <a:latin typeface="Times New Roman" panose="02020603050405020304" pitchFamily="18" charset="0"/>
                <a:ea typeface="Times New Roman" panose="02020603050405020304" pitchFamily="18" charset="0"/>
              </a:rPr>
              <a:t>Develop</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trust-based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rating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prediction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proximity</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trust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weight.</a:t>
            </a:r>
          </a:p>
          <a:p>
            <a:pPr lvl="1">
              <a:spcBef>
                <a:spcPts val="15"/>
              </a:spcBef>
            </a:pPr>
            <a:r>
              <a:rPr lang="en-US" sz="2000" dirty="0">
                <a:effectLst/>
                <a:latin typeface="Times New Roman" panose="02020603050405020304" pitchFamily="18" charset="0"/>
                <a:ea typeface="Times New Roman" panose="02020603050405020304" pitchFamily="18" charset="0"/>
              </a:rPr>
              <a:t>Calculate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user-specific</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overall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trustworthiness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scores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rating</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variance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detect spammers.</a:t>
            </a:r>
            <a:endParaRPr lang="en-IN" dirty="0">
              <a:effectLst/>
              <a:latin typeface="Times New Roman" panose="02020603050405020304" pitchFamily="18" charset="0"/>
              <a:ea typeface="Times New Roman" panose="02020603050405020304" pitchFamily="18" charset="0"/>
            </a:endParaRPr>
          </a:p>
          <a:p>
            <a:pPr>
              <a:spcBef>
                <a:spcPts val="20"/>
              </a:spcBef>
            </a:pPr>
            <a:r>
              <a:rPr lang="en-US" sz="220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Data</a:t>
            </a:r>
            <a:r>
              <a:rPr lang="en-US" sz="2200" b="1" spc="-2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Handling</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and</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Processing</a:t>
            </a:r>
          </a:p>
          <a:p>
            <a:pPr>
              <a:spcBef>
                <a:spcPts val="20"/>
              </a:spcBef>
            </a:pPr>
            <a:endParaRPr lang="en-IN" sz="2200" b="1" dirty="0">
              <a:latin typeface="Times New Roman" panose="02020603050405020304" pitchFamily="18" charset="0"/>
              <a:ea typeface="Times New Roman" panose="02020603050405020304" pitchFamily="18" charset="0"/>
            </a:endParaRPr>
          </a:p>
          <a:p>
            <a:pPr lvl="1">
              <a:spcBef>
                <a:spcPts val="20"/>
              </a:spcBef>
            </a:pPr>
            <a:r>
              <a:rPr lang="en-US" sz="2000" dirty="0">
                <a:effectLst/>
                <a:latin typeface="Times New Roman" panose="02020603050405020304" pitchFamily="18" charset="0"/>
                <a:ea typeface="Times New Roman" panose="02020603050405020304" pitchFamily="18" charset="0"/>
              </a:rPr>
              <a:t>Collect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preprocess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sources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Yelp.com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Kaggle.</a:t>
            </a:r>
            <a:endParaRPr lang="en-IN" dirty="0">
              <a:latin typeface="Times New Roman" panose="02020603050405020304" pitchFamily="18" charset="0"/>
              <a:ea typeface="Times New Roman" panose="02020603050405020304" pitchFamily="18" charset="0"/>
            </a:endParaRPr>
          </a:p>
          <a:p>
            <a:pPr lvl="1">
              <a:spcBef>
                <a:spcPts val="20"/>
              </a:spcBef>
            </a:pPr>
            <a:r>
              <a:rPr lang="en-US" sz="2000" dirty="0">
                <a:effectLst/>
                <a:latin typeface="Times New Roman" panose="02020603050405020304" pitchFamily="18" charset="0"/>
                <a:ea typeface="Times New Roman" panose="02020603050405020304" pitchFamily="18" charset="0"/>
              </a:rPr>
              <a:t>Apply</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transformation</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applications</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2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Latent</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Dirichlet</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Allocation</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(LDA)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model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process and identify unique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aspects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fake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reviews.</a:t>
            </a:r>
            <a:endParaRPr lang="en-IN"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r>
              <a:rPr lang="en-US" sz="2200" b="1" dirty="0">
                <a:effectLst/>
                <a:latin typeface="Times New Roman" panose="02020603050405020304" pitchFamily="18" charset="0"/>
                <a:ea typeface="Times New Roman" panose="02020603050405020304" pitchFamily="18" charset="0"/>
              </a:rPr>
              <a:t>Evaluation</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and</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Testing</a:t>
            </a:r>
          </a:p>
          <a:p>
            <a:endParaRPr lang="en-IN" sz="2200" b="1" dirty="0">
              <a:latin typeface="Times New Roman" panose="02020603050405020304" pitchFamily="18" charset="0"/>
              <a:ea typeface="Times New Roman" panose="02020603050405020304" pitchFamily="18" charset="0"/>
            </a:endParaRPr>
          </a:p>
          <a:p>
            <a:pPr lvl="1"/>
            <a:r>
              <a:rPr lang="en-US" sz="2000" dirty="0">
                <a:effectLst/>
                <a:latin typeface="Times New Roman" panose="02020603050405020304" pitchFamily="18" charset="0"/>
                <a:ea typeface="Times New Roman" panose="02020603050405020304" pitchFamily="18" charset="0"/>
              </a:rPr>
              <a:t>Evaluate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performance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balanced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imbalanced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oversampling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under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sampling techniques.</a:t>
            </a:r>
            <a:endParaRPr lang="en-IN" dirty="0">
              <a:latin typeface="Times New Roman" panose="02020603050405020304" pitchFamily="18" charset="0"/>
              <a:ea typeface="Times New Roman" panose="02020603050405020304" pitchFamily="18" charset="0"/>
            </a:endParaRPr>
          </a:p>
          <a:p>
            <a:pPr lvl="1"/>
            <a:r>
              <a:rPr lang="en-US" sz="2000" dirty="0">
                <a:effectLst/>
                <a:latin typeface="Times New Roman" panose="02020603050405020304" pitchFamily="18" charset="0"/>
                <a:ea typeface="Times New Roman" panose="02020603050405020304" pitchFamily="18" charset="0"/>
              </a:rPr>
              <a:t>Compare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19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model’s</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19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against</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standard</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Collaborative</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Filtering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(CF) methods.</a:t>
            </a:r>
          </a:p>
          <a:p>
            <a:endParaRPr lang="en-IN"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System</a:t>
            </a:r>
            <a:r>
              <a:rPr lang="en-US" sz="2200" b="1" spc="-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Framework</a:t>
            </a:r>
            <a:r>
              <a:rPr lang="en-US" sz="2200" b="1" spc="-1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and</a:t>
            </a:r>
            <a:r>
              <a:rPr lang="en-US" sz="2200" b="1" spc="-1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Architecture</a:t>
            </a:r>
          </a:p>
          <a:p>
            <a:endParaRPr lang="en-IN" sz="2200" b="1" dirty="0">
              <a:latin typeface="Times New Roman" panose="02020603050405020304" pitchFamily="18" charset="0"/>
              <a:ea typeface="Times New Roman" panose="02020603050405020304" pitchFamily="18" charset="0"/>
            </a:endParaRPr>
          </a:p>
          <a:p>
            <a:pPr lvl="1"/>
            <a:r>
              <a:rPr lang="en-US" sz="2000" dirty="0">
                <a:effectLst/>
                <a:latin typeface="Times New Roman" panose="02020603050405020304" pitchFamily="18" charset="0"/>
                <a:ea typeface="Times New Roman" panose="02020603050405020304" pitchFamily="18" charset="0"/>
              </a:rPr>
              <a:t>Design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implement 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 framework using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Python and Django.</a:t>
            </a:r>
            <a:endParaRPr lang="en-IN" dirty="0">
              <a:effectLst/>
              <a:latin typeface="Times New Roman" panose="02020603050405020304" pitchFamily="18" charset="0"/>
              <a:ea typeface="Times New Roman" panose="02020603050405020304" pitchFamily="18" charset="0"/>
            </a:endParaRPr>
          </a:p>
          <a:p>
            <a:pPr lvl="1"/>
            <a:r>
              <a:rPr lang="en-US" sz="2000" dirty="0">
                <a:effectLst/>
                <a:latin typeface="Times New Roman" panose="02020603050405020304" pitchFamily="18" charset="0"/>
                <a:ea typeface="Times New Roman" panose="02020603050405020304" pitchFamily="18" charset="0"/>
              </a:rPr>
              <a:t>Utilize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libraries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NumPy,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Pandas,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Scikit-learn</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manipulation</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machine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 tasks.</a:t>
            </a:r>
            <a:endParaRPr lang="en-US" sz="3600" dirty="0">
              <a:solidFill>
                <a:srgbClr val="000000"/>
              </a:solidFill>
              <a:latin typeface="Canva Sans"/>
              <a:ea typeface="Canva Sans"/>
              <a:cs typeface="Canva Sans"/>
              <a:sym typeface="Canva Sans"/>
            </a:endParaRPr>
          </a:p>
        </p:txBody>
      </p:sp>
      <p:sp>
        <p:nvSpPr>
          <p:cNvPr id="5" name="AutoShape 5"/>
          <p:cNvSpPr/>
          <p:nvPr/>
        </p:nvSpPr>
        <p:spPr>
          <a:xfrm>
            <a:off x="787629" y="995106"/>
            <a:ext cx="1246835" cy="179725"/>
          </a:xfrm>
          <a:prstGeom prst="rect">
            <a:avLst/>
          </a:prstGeom>
          <a:solidFill>
            <a:srgbClr val="FE6D73"/>
          </a:solidFill>
        </p:spPr>
      </p:sp>
      <p:sp>
        <p:nvSpPr>
          <p:cNvPr id="6" name="TextBox 6"/>
          <p:cNvSpPr txBox="1"/>
          <p:nvPr/>
        </p:nvSpPr>
        <p:spPr>
          <a:xfrm>
            <a:off x="2797402" y="554885"/>
            <a:ext cx="12693195" cy="1005192"/>
          </a:xfrm>
          <a:prstGeom prst="rect">
            <a:avLst/>
          </a:prstGeom>
        </p:spPr>
        <p:txBody>
          <a:bodyPr lIns="0" tIns="0" rIns="0" bIns="0" rtlCol="0" anchor="t">
            <a:spAutoFit/>
          </a:bodyPr>
          <a:lstStyle/>
          <a:p>
            <a:pPr algn="ctr">
              <a:lnSpc>
                <a:spcPts val="8120"/>
              </a:lnSpc>
            </a:pPr>
            <a:r>
              <a:rPr lang="en-US" sz="5800">
                <a:solidFill>
                  <a:srgbClr val="000000"/>
                </a:solidFill>
                <a:latin typeface="Canva Sans Bold"/>
                <a:ea typeface="Canva Sans Bold"/>
                <a:cs typeface="Canva Sans Bold"/>
                <a:sym typeface="Canva Sans Bold"/>
              </a:rPr>
              <a:t>FUNCTIONAL REQUIREMENTS</a:t>
            </a:r>
          </a:p>
        </p:txBody>
      </p:sp>
      <p:sp>
        <p:nvSpPr>
          <p:cNvPr id="7" name="Freeform 7" descr="Geometric Quarter Circle Shape"/>
          <p:cNvSpPr/>
          <p:nvPr/>
        </p:nvSpPr>
        <p:spPr>
          <a:xfrm>
            <a:off x="16576188" y="113622"/>
            <a:ext cx="971346" cy="971346"/>
          </a:xfrm>
          <a:custGeom>
            <a:avLst/>
            <a:gdLst/>
            <a:ahLst/>
            <a:cxnLst/>
            <a:rect l="l" t="t" r="r" b="b"/>
            <a:pathLst>
              <a:path w="971346" h="971346">
                <a:moveTo>
                  <a:pt x="0" y="0"/>
                </a:moveTo>
                <a:lnTo>
                  <a:pt x="971346" y="0"/>
                </a:lnTo>
                <a:lnTo>
                  <a:pt x="971346"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6576188" y="3075834"/>
            <a:ext cx="2000415" cy="3526373"/>
          </a:xfrm>
          <a:custGeom>
            <a:avLst/>
            <a:gdLst/>
            <a:ahLst/>
            <a:cxnLst/>
            <a:rect l="l" t="t" r="r" b="b"/>
            <a:pathLst>
              <a:path w="2000415" h="3526373">
                <a:moveTo>
                  <a:pt x="0" y="0"/>
                </a:moveTo>
                <a:lnTo>
                  <a:pt x="2000415" y="0"/>
                </a:lnTo>
                <a:lnTo>
                  <a:pt x="2000415" y="3526373"/>
                </a:lnTo>
                <a:lnTo>
                  <a:pt x="0" y="3526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Geometric Quarter Circle Shape"/>
          <p:cNvSpPr/>
          <p:nvPr/>
        </p:nvSpPr>
        <p:spPr>
          <a:xfrm>
            <a:off x="17316654" y="916238"/>
            <a:ext cx="971346" cy="971346"/>
          </a:xfrm>
          <a:custGeom>
            <a:avLst/>
            <a:gdLst/>
            <a:ahLst/>
            <a:cxnLst/>
            <a:rect l="l" t="t" r="r" b="b"/>
            <a:pathLst>
              <a:path w="971346" h="971346">
                <a:moveTo>
                  <a:pt x="0" y="0"/>
                </a:moveTo>
                <a:lnTo>
                  <a:pt x="971346" y="0"/>
                </a:lnTo>
                <a:lnTo>
                  <a:pt x="971346" y="971346"/>
                </a:lnTo>
                <a:lnTo>
                  <a:pt x="0" y="97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eometric Quarter Circle Shape"/>
          <p:cNvSpPr/>
          <p:nvPr/>
        </p:nvSpPr>
        <p:spPr>
          <a:xfrm rot="-10800000" flipH="1" flipV="1">
            <a:off x="15373961" y="1887584"/>
            <a:ext cx="971346" cy="971346"/>
          </a:xfrm>
          <a:custGeom>
            <a:avLst/>
            <a:gdLst/>
            <a:ahLst/>
            <a:cxnLst/>
            <a:rect l="l" t="t" r="r" b="b"/>
            <a:pathLst>
              <a:path w="971346" h="971346">
                <a:moveTo>
                  <a:pt x="971346" y="971346"/>
                </a:moveTo>
                <a:lnTo>
                  <a:pt x="0" y="971346"/>
                </a:lnTo>
                <a:lnTo>
                  <a:pt x="0" y="0"/>
                </a:lnTo>
                <a:lnTo>
                  <a:pt x="971346" y="0"/>
                </a:lnTo>
                <a:lnTo>
                  <a:pt x="971346" y="97134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2077277"/>
            <a:ext cx="18153052" cy="8364093"/>
          </a:xfrm>
          <a:prstGeom prst="rect">
            <a:avLst/>
          </a:prstGeom>
        </p:spPr>
        <p:txBody>
          <a:bodyPr lIns="0" tIns="0" rIns="0" bIns="0" rtlCol="0" anchor="t">
            <a:spAutoFit/>
          </a:bodyPr>
          <a:lstStyle/>
          <a:p>
            <a:pPr algn="just">
              <a:lnSpc>
                <a:spcPts val="3330"/>
              </a:lnSpc>
            </a:pPr>
            <a:r>
              <a:rPr lang="en-US" sz="2220" u="sng">
                <a:solidFill>
                  <a:srgbClr val="000000"/>
                </a:solidFill>
                <a:latin typeface="Canva Sans Bold"/>
                <a:ea typeface="Canva Sans Bold"/>
                <a:cs typeface="Canva Sans Bold"/>
                <a:sym typeface="Canva Sans Bold"/>
              </a:rPr>
              <a:t>Performance</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Ensure quick response times with minimal lag.</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Efficiently process and classify reviews for large datasets.</a:t>
            </a:r>
          </a:p>
          <a:p>
            <a:pPr algn="just">
              <a:lnSpc>
                <a:spcPts val="3330"/>
              </a:lnSpc>
            </a:pPr>
            <a:endParaRPr lang="en-US" sz="2220">
              <a:solidFill>
                <a:srgbClr val="000000"/>
              </a:solidFill>
              <a:latin typeface="Canva Sans"/>
              <a:ea typeface="Canva Sans"/>
              <a:cs typeface="Canva Sans"/>
              <a:sym typeface="Canva Sans"/>
            </a:endParaRPr>
          </a:p>
          <a:p>
            <a:pPr algn="just">
              <a:lnSpc>
                <a:spcPts val="3330"/>
              </a:lnSpc>
            </a:pPr>
            <a:r>
              <a:rPr lang="en-US" sz="2220" u="sng">
                <a:solidFill>
                  <a:srgbClr val="000000"/>
                </a:solidFill>
                <a:latin typeface="Canva Sans Bold"/>
                <a:ea typeface="Canva Sans Bold"/>
                <a:cs typeface="Canva Sans Bold"/>
                <a:sym typeface="Canva Sans Bold"/>
              </a:rPr>
              <a:t>Reliability</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Maintain high reliability in detecting fake reviews.</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Ensure high availability and minimal downtime.</a:t>
            </a:r>
          </a:p>
          <a:p>
            <a:pPr algn="just">
              <a:lnSpc>
                <a:spcPts val="3330"/>
              </a:lnSpc>
            </a:pPr>
            <a:endParaRPr lang="en-US" sz="2220">
              <a:solidFill>
                <a:srgbClr val="000000"/>
              </a:solidFill>
              <a:latin typeface="Canva Sans"/>
              <a:ea typeface="Canva Sans"/>
              <a:cs typeface="Canva Sans"/>
              <a:sym typeface="Canva Sans"/>
            </a:endParaRPr>
          </a:p>
          <a:p>
            <a:pPr algn="just">
              <a:lnSpc>
                <a:spcPts val="3330"/>
              </a:lnSpc>
            </a:pPr>
            <a:r>
              <a:rPr lang="en-US" sz="2220" u="sng">
                <a:solidFill>
                  <a:srgbClr val="000000"/>
                </a:solidFill>
                <a:latin typeface="Canva Sans Bold"/>
                <a:ea typeface="Canva Sans Bold"/>
                <a:cs typeface="Canva Sans Bold"/>
                <a:sym typeface="Canva Sans Bold"/>
              </a:rPr>
              <a:t>Security</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Secure user data and prevent unauthorized access.</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Implement secure login mechanisms.</a:t>
            </a:r>
          </a:p>
          <a:p>
            <a:pPr algn="just">
              <a:lnSpc>
                <a:spcPts val="3330"/>
              </a:lnSpc>
            </a:pPr>
            <a:endParaRPr lang="en-US" sz="2220">
              <a:solidFill>
                <a:srgbClr val="000000"/>
              </a:solidFill>
              <a:latin typeface="Canva Sans"/>
              <a:ea typeface="Canva Sans"/>
              <a:cs typeface="Canva Sans"/>
              <a:sym typeface="Canva Sans"/>
            </a:endParaRPr>
          </a:p>
          <a:p>
            <a:pPr algn="just">
              <a:lnSpc>
                <a:spcPts val="3330"/>
              </a:lnSpc>
            </a:pPr>
            <a:r>
              <a:rPr lang="en-US" sz="2220" u="sng">
                <a:solidFill>
                  <a:srgbClr val="000000"/>
                </a:solidFill>
                <a:latin typeface="Canva Sans Bold"/>
                <a:ea typeface="Canva Sans Bold"/>
                <a:cs typeface="Canva Sans Bold"/>
                <a:sym typeface="Canva Sans Bold"/>
              </a:rPr>
              <a:t>Usability</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Design an intuitive, user-friendly interface.</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Ensure accessibility for both technical and non-technical users.</a:t>
            </a:r>
          </a:p>
          <a:p>
            <a:pPr algn="just">
              <a:lnSpc>
                <a:spcPts val="3330"/>
              </a:lnSpc>
            </a:pPr>
            <a:endParaRPr lang="en-US" sz="2220">
              <a:solidFill>
                <a:srgbClr val="000000"/>
              </a:solidFill>
              <a:latin typeface="Canva Sans"/>
              <a:ea typeface="Canva Sans"/>
              <a:cs typeface="Canva Sans"/>
              <a:sym typeface="Canva Sans"/>
            </a:endParaRPr>
          </a:p>
          <a:p>
            <a:pPr algn="just">
              <a:lnSpc>
                <a:spcPts val="3330"/>
              </a:lnSpc>
            </a:pPr>
            <a:r>
              <a:rPr lang="en-US" sz="2220" u="sng">
                <a:solidFill>
                  <a:srgbClr val="000000"/>
                </a:solidFill>
                <a:latin typeface="Canva Sans Bold"/>
                <a:ea typeface="Canva Sans Bold"/>
                <a:cs typeface="Canva Sans Bold"/>
                <a:sym typeface="Canva Sans Bold"/>
              </a:rPr>
              <a:t>Adaptability</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Ensure compatibility with different screen sizes, resolutions, and operating environments.</a:t>
            </a:r>
          </a:p>
          <a:p>
            <a:pPr marL="479298" lvl="1" indent="-239649" algn="just">
              <a:lnSpc>
                <a:spcPts val="3330"/>
              </a:lnSpc>
              <a:buFont typeface="Arial"/>
              <a:buChar char="•"/>
            </a:pPr>
            <a:r>
              <a:rPr lang="en-US" sz="2220">
                <a:solidFill>
                  <a:srgbClr val="000000"/>
                </a:solidFill>
                <a:latin typeface="Canva Sans"/>
                <a:ea typeface="Canva Sans"/>
                <a:cs typeface="Canva Sans"/>
                <a:sym typeface="Canva Sans"/>
              </a:rPr>
              <a:t>Ensure compatibility with various web browsers and devices.</a:t>
            </a:r>
          </a:p>
          <a:p>
            <a:pPr algn="just">
              <a:lnSpc>
                <a:spcPts val="3330"/>
              </a:lnSpc>
            </a:pPr>
            <a:endParaRPr lang="en-US" sz="2220">
              <a:solidFill>
                <a:srgbClr val="000000"/>
              </a:solidFill>
              <a:latin typeface="Canva Sans"/>
              <a:ea typeface="Canva Sans"/>
              <a:cs typeface="Canva Sans"/>
              <a:sym typeface="Canva Sans"/>
            </a:endParaRPr>
          </a:p>
        </p:txBody>
      </p:sp>
      <p:sp>
        <p:nvSpPr>
          <p:cNvPr id="5" name="AutoShape 5"/>
          <p:cNvSpPr/>
          <p:nvPr/>
        </p:nvSpPr>
        <p:spPr>
          <a:xfrm>
            <a:off x="787629" y="995106"/>
            <a:ext cx="1246835" cy="179725"/>
          </a:xfrm>
          <a:prstGeom prst="rect">
            <a:avLst/>
          </a:prstGeom>
          <a:solidFill>
            <a:srgbClr val="FE6D73"/>
          </a:solidFill>
        </p:spPr>
      </p:sp>
      <p:sp>
        <p:nvSpPr>
          <p:cNvPr id="6" name="TextBox 6"/>
          <p:cNvSpPr txBox="1"/>
          <p:nvPr/>
        </p:nvSpPr>
        <p:spPr>
          <a:xfrm>
            <a:off x="2797402" y="554885"/>
            <a:ext cx="13360184" cy="1005192"/>
          </a:xfrm>
          <a:prstGeom prst="rect">
            <a:avLst/>
          </a:prstGeom>
        </p:spPr>
        <p:txBody>
          <a:bodyPr lIns="0" tIns="0" rIns="0" bIns="0" rtlCol="0" anchor="t">
            <a:spAutoFit/>
          </a:bodyPr>
          <a:lstStyle/>
          <a:p>
            <a:pPr algn="ctr">
              <a:lnSpc>
                <a:spcPts val="8120"/>
              </a:lnSpc>
            </a:pPr>
            <a:r>
              <a:rPr lang="en-US" sz="5800" dirty="0">
                <a:solidFill>
                  <a:srgbClr val="000000"/>
                </a:solidFill>
                <a:latin typeface="Canva Sans Bold"/>
                <a:ea typeface="Canva Sans Bold"/>
                <a:cs typeface="Canva Sans Bold"/>
                <a:sym typeface="Canva Sans Bold"/>
              </a:rPr>
              <a:t>NON-FUNCTIONAL REQUIREMENTS</a:t>
            </a:r>
          </a:p>
        </p:txBody>
      </p:sp>
      <p:sp>
        <p:nvSpPr>
          <p:cNvPr id="7" name="Freeform 7" descr="Geometric Quarter Circle Shape"/>
          <p:cNvSpPr/>
          <p:nvPr/>
        </p:nvSpPr>
        <p:spPr>
          <a:xfrm>
            <a:off x="16576188" y="113622"/>
            <a:ext cx="971346" cy="971346"/>
          </a:xfrm>
          <a:custGeom>
            <a:avLst/>
            <a:gdLst/>
            <a:ahLst/>
            <a:cxnLst/>
            <a:rect l="l" t="t" r="r" b="b"/>
            <a:pathLst>
              <a:path w="971346" h="971346">
                <a:moveTo>
                  <a:pt x="0" y="0"/>
                </a:moveTo>
                <a:lnTo>
                  <a:pt x="971346" y="0"/>
                </a:lnTo>
                <a:lnTo>
                  <a:pt x="971346" y="971347"/>
                </a:lnTo>
                <a:lnTo>
                  <a:pt x="0" y="9713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6540400" y="3213221"/>
            <a:ext cx="2014269" cy="3550794"/>
          </a:xfrm>
          <a:custGeom>
            <a:avLst/>
            <a:gdLst/>
            <a:ahLst/>
            <a:cxnLst/>
            <a:rect l="l" t="t" r="r" b="b"/>
            <a:pathLst>
              <a:path w="2014269" h="3550794">
                <a:moveTo>
                  <a:pt x="0" y="0"/>
                </a:moveTo>
                <a:lnTo>
                  <a:pt x="2014269" y="0"/>
                </a:lnTo>
                <a:lnTo>
                  <a:pt x="2014269" y="3550794"/>
                </a:lnTo>
                <a:lnTo>
                  <a:pt x="0" y="35507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7160580" y="288798"/>
            <a:ext cx="3966841" cy="7399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ea typeface="Kollektif Bold"/>
                <a:cs typeface="Kollektif Bold"/>
                <a:sym typeface="Kollektif Bold"/>
              </a:rPr>
              <a:t>DIAGRAMS</a:t>
            </a:r>
          </a:p>
        </p:txBody>
      </p:sp>
      <p:sp>
        <p:nvSpPr>
          <p:cNvPr id="5" name="TextBox 5"/>
          <p:cNvSpPr txBox="1"/>
          <p:nvPr/>
        </p:nvSpPr>
        <p:spPr>
          <a:xfrm>
            <a:off x="2497896" y="8147138"/>
            <a:ext cx="4849097" cy="659567"/>
          </a:xfrm>
          <a:prstGeom prst="rect">
            <a:avLst/>
          </a:prstGeom>
        </p:spPr>
        <p:txBody>
          <a:bodyPr lIns="0" tIns="0" rIns="0" bIns="0" rtlCol="0" anchor="t">
            <a:spAutoFit/>
          </a:bodyPr>
          <a:lstStyle/>
          <a:p>
            <a:pPr algn="ctr">
              <a:lnSpc>
                <a:spcPts val="5402"/>
              </a:lnSpc>
            </a:pPr>
            <a:r>
              <a:rPr lang="en-US" sz="3859">
                <a:solidFill>
                  <a:srgbClr val="0DAD8B"/>
                </a:solidFill>
                <a:latin typeface="Canva Sans Bold"/>
                <a:ea typeface="Canva Sans Bold"/>
                <a:cs typeface="Canva Sans Bold"/>
                <a:sym typeface="Canva Sans Bold"/>
              </a:rPr>
              <a:t>USE CASE DIAGRAM</a:t>
            </a:r>
          </a:p>
        </p:txBody>
      </p:sp>
      <p:sp>
        <p:nvSpPr>
          <p:cNvPr id="6" name="TextBox 6"/>
          <p:cNvSpPr txBox="1"/>
          <p:nvPr/>
        </p:nvSpPr>
        <p:spPr>
          <a:xfrm>
            <a:off x="9911392" y="7897104"/>
            <a:ext cx="8376608" cy="1190519"/>
          </a:xfrm>
          <a:prstGeom prst="rect">
            <a:avLst/>
          </a:prstGeom>
        </p:spPr>
        <p:txBody>
          <a:bodyPr lIns="0" tIns="0" rIns="0" bIns="0" rtlCol="0" anchor="t">
            <a:spAutoFit/>
          </a:bodyPr>
          <a:lstStyle/>
          <a:p>
            <a:pPr algn="ctr">
              <a:lnSpc>
                <a:spcPts val="4791"/>
              </a:lnSpc>
            </a:pPr>
            <a:r>
              <a:rPr lang="en-US" sz="3422" dirty="0">
                <a:solidFill>
                  <a:srgbClr val="F2AE3F"/>
                </a:solidFill>
                <a:latin typeface="Canva Sans Bold"/>
                <a:ea typeface="Canva Sans Bold"/>
                <a:cs typeface="Canva Sans Bold"/>
                <a:sym typeface="Canva Sans Bold"/>
              </a:rPr>
              <a:t>USECASE DIAGRAM BETWEEN ADMIN AND SYSTEM</a:t>
            </a:r>
          </a:p>
        </p:txBody>
      </p:sp>
      <p:pic>
        <p:nvPicPr>
          <p:cNvPr id="7" name="image4.jpeg">
            <a:extLst>
              <a:ext uri="{FF2B5EF4-FFF2-40B4-BE49-F238E27FC236}">
                <a16:creationId xmlns:a16="http://schemas.microsoft.com/office/drawing/2014/main" id="{7D0ABD7A-D4AC-4526-9FA5-78846406C790}"/>
              </a:ext>
            </a:extLst>
          </p:cNvPr>
          <p:cNvPicPr/>
          <p:nvPr/>
        </p:nvPicPr>
        <p:blipFill>
          <a:blip r:embed="rId2" cstate="print"/>
          <a:stretch>
            <a:fillRect/>
          </a:stretch>
        </p:blipFill>
        <p:spPr>
          <a:xfrm>
            <a:off x="2497896" y="2068984"/>
            <a:ext cx="4512504" cy="5208116"/>
          </a:xfrm>
          <a:prstGeom prst="rect">
            <a:avLst/>
          </a:prstGeom>
        </p:spPr>
      </p:pic>
      <p:pic>
        <p:nvPicPr>
          <p:cNvPr id="8" name="image5.jpeg">
            <a:extLst>
              <a:ext uri="{FF2B5EF4-FFF2-40B4-BE49-F238E27FC236}">
                <a16:creationId xmlns:a16="http://schemas.microsoft.com/office/drawing/2014/main" id="{70421C03-C880-4115-9A7F-B426CC99E2C3}"/>
              </a:ext>
            </a:extLst>
          </p:cNvPr>
          <p:cNvPicPr/>
          <p:nvPr/>
        </p:nvPicPr>
        <p:blipFill>
          <a:blip r:embed="rId3" cstate="print"/>
          <a:stretch>
            <a:fillRect/>
          </a:stretch>
        </p:blipFill>
        <p:spPr>
          <a:xfrm>
            <a:off x="11127421" y="1943100"/>
            <a:ext cx="5941379" cy="548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234</TotalTime>
  <Words>1536</Words>
  <Application>Microsoft Office PowerPoint</Application>
  <PresentationFormat>Custom</PresentationFormat>
  <Paragraphs>119</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Calibri</vt:lpstr>
      <vt:lpstr>American Text</vt:lpstr>
      <vt:lpstr>Kollektif Bold</vt:lpstr>
      <vt:lpstr>Gill Sans MT</vt:lpstr>
      <vt:lpstr>Times New Roman</vt:lpstr>
      <vt:lpstr>Canva Sans Bold</vt:lpstr>
      <vt:lpstr>Canva Sans</vt:lpstr>
      <vt:lpstr>Kollektif</vt:lpstr>
      <vt:lpstr>Arial</vt:lpstr>
      <vt:lpstr>Office Theme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dreaming</dc:title>
  <cp:lastModifiedBy>sathya pramod desai</cp:lastModifiedBy>
  <cp:revision>12</cp:revision>
  <dcterms:created xsi:type="dcterms:W3CDTF">2006-08-16T00:00:00Z</dcterms:created>
  <dcterms:modified xsi:type="dcterms:W3CDTF">2024-09-03T18:47:23Z</dcterms:modified>
  <dc:identifier>DAGPJhfyZUI</dc:identifier>
</cp:coreProperties>
</file>