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2" r:id="rId5"/>
    <p:sldId id="26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3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9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4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9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06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Network Technology Background">
            <a:extLst>
              <a:ext uri="{FF2B5EF4-FFF2-40B4-BE49-F238E27FC236}">
                <a16:creationId xmlns:a16="http://schemas.microsoft.com/office/drawing/2014/main" id="{30899D98-D7F0-2528-D93A-7FABBBBE9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828E5B-9EDE-4D1D-8C59-333EDC95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EDFB-E658-EF3D-546E-F141A7B4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3513151"/>
            <a:ext cx="8714346" cy="1334069"/>
          </a:xfrm>
        </p:spPr>
        <p:txBody>
          <a:bodyPr anchor="b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Analysis – IMDb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C856C-B685-0352-4E76-C5DBAA14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2633" y="5382567"/>
            <a:ext cx="8714346" cy="771097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I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algn="r">
              <a:lnSpc>
                <a:spcPct val="90000"/>
              </a:lnSpc>
            </a:pPr>
            <a:r>
              <a:rPr lang="en-IN" sz="2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Srikar</a:t>
            </a:r>
            <a:r>
              <a:rPr lang="en-I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Varma</a:t>
            </a:r>
          </a:p>
          <a:p>
            <a:pPr algn="r">
              <a:lnSpc>
                <a:spcPct val="90000"/>
              </a:lnSpc>
            </a:pPr>
            <a:r>
              <a:rPr lang="en-IN" sz="2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Ruthwik</a:t>
            </a:r>
            <a:r>
              <a:rPr lang="en-IN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6E7048-86CF-445D-8846-414F144F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5209" y="5016207"/>
            <a:ext cx="861812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4986-D273-79C7-FC71-A3003C0B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97" y="2962373"/>
            <a:ext cx="6720840" cy="373075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107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0748C-DE4F-DE72-4A3D-16B26D0C0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164" b="1475"/>
          <a:stretch/>
        </p:blipFill>
        <p:spPr>
          <a:xfrm>
            <a:off x="-1" y="1906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279AC-AC56-C99C-AE12-7D08A58E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77" y="3125053"/>
            <a:ext cx="3831335" cy="780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D29F50C-0118-7750-3D86-745952DD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992" y="1201002"/>
            <a:ext cx="6551015" cy="431282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Project goal: </a:t>
            </a:r>
            <a:r>
              <a:rPr lang="en-US" b="0" i="0" dirty="0">
                <a:effectLst/>
              </a:rPr>
              <a:t>Use text mining to classify IMDb reviews as positive or negative, understanding audience sentiment.</a:t>
            </a:r>
          </a:p>
          <a:p>
            <a:pPr marL="18288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Insight aim: </a:t>
            </a:r>
            <a:r>
              <a:rPr lang="en-US" b="0" i="0" dirty="0">
                <a:effectLst/>
              </a:rPr>
              <a:t>Understand how audiences perceive movies, assisting filmmakers, production companies, and marketers in decision-making.</a:t>
            </a:r>
          </a:p>
          <a:p>
            <a:pPr marL="18288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Impact: </a:t>
            </a:r>
            <a:r>
              <a:rPr lang="en-US" b="0" i="0" dirty="0">
                <a:effectLst/>
              </a:rPr>
              <a:t>Guides film production, marketing strategies, and audience engagement by extracting sentiments from reviews.</a:t>
            </a:r>
          </a:p>
          <a:p>
            <a:pPr marL="182880">
              <a:lnSpc>
                <a:spcPct val="110000"/>
              </a:lnSpc>
            </a:pPr>
            <a:endParaRPr lang="en-US" b="1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279AC-AC56-C99C-AE12-7D08A58E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496" y="1063256"/>
            <a:ext cx="10355403" cy="1540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D29F50C-0118-7750-3D86-745952DD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821" y="2380940"/>
            <a:ext cx="10456751" cy="2861349"/>
          </a:xfrm>
        </p:spPr>
        <p:txBody>
          <a:bodyPr vert="horz" lIns="91440" tIns="45720" rIns="91440" bIns="45720" rtlCol="0">
            <a:noAutofit/>
          </a:bodyPr>
          <a:lstStyle/>
          <a:p>
            <a:pPr marL="18288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Dataset source: </a:t>
            </a:r>
            <a:r>
              <a:rPr lang="en-US" sz="2800" b="0" i="0" dirty="0">
                <a:effectLst/>
              </a:rPr>
              <a:t>IMDb reviews sourced from Kaggle, featuring user feedback on various movies.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Key attributes: </a:t>
            </a:r>
            <a:r>
              <a:rPr lang="en-US" sz="2800" b="0" i="0" dirty="0">
                <a:effectLst/>
              </a:rPr>
              <a:t>Review text, movie title, user rating, and review date.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Sentiment classification: </a:t>
            </a:r>
            <a:r>
              <a:rPr lang="en-US" sz="2800" b="0" i="0" dirty="0">
                <a:effectLst/>
              </a:rPr>
              <a:t>Reviews categorized as positive or negative based on user-expressed sentiment.</a:t>
            </a:r>
          </a:p>
          <a:p>
            <a:pPr marL="182880"/>
            <a:endParaRPr lang="en-US" sz="2800" b="1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3300FBC1-94C2-1725-B11B-6010AC4CE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10" b="14220"/>
          <a:stretch/>
        </p:blipFill>
        <p:spPr>
          <a:xfrm>
            <a:off x="-1" y="-1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279AC-AC56-C99C-AE12-7D08A58E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62" y="2801202"/>
            <a:ext cx="3831335" cy="970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D29F50C-0118-7750-3D86-745952DD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639" y="1615486"/>
            <a:ext cx="6993355" cy="431282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82880" algn="just">
              <a:lnSpc>
                <a:spcPct val="110000"/>
              </a:lnSpc>
            </a:pPr>
            <a:r>
              <a:rPr lang="en-US" b="1" dirty="0"/>
              <a:t>Text Mining:  </a:t>
            </a:r>
            <a:r>
              <a:rPr lang="en-US" dirty="0"/>
              <a:t>Utilizing text mining for deriving insights from text data.</a:t>
            </a:r>
          </a:p>
          <a:p>
            <a:pPr marL="182880" algn="just">
              <a:lnSpc>
                <a:spcPct val="110000"/>
              </a:lnSpc>
            </a:pPr>
            <a:r>
              <a:rPr lang="en-US" b="1" dirty="0"/>
              <a:t>Attributes</a:t>
            </a:r>
            <a:r>
              <a:rPr lang="en-US" dirty="0"/>
              <a:t>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Identifying relevant attributes or features from the dataset for analysis.</a:t>
            </a:r>
            <a:endParaRPr lang="en-US" dirty="0"/>
          </a:p>
          <a:p>
            <a:pPr marL="182880" algn="just">
              <a:lnSpc>
                <a:spcPct val="110000"/>
              </a:lnSpc>
            </a:pPr>
            <a:r>
              <a:rPr lang="en-US" b="1" dirty="0"/>
              <a:t>Assignment of Roles: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Assigning attribute roles to regulate data processing, encompassing defining inputs, outputs, or specialized variables.</a:t>
            </a:r>
            <a:endParaRPr lang="en-US" dirty="0"/>
          </a:p>
          <a:p>
            <a:pPr marL="182880" algn="just">
              <a:lnSpc>
                <a:spcPct val="110000"/>
              </a:lnSpc>
            </a:pPr>
            <a:r>
              <a:rPr lang="en-US" b="1" dirty="0"/>
              <a:t>Building the model: </a:t>
            </a:r>
            <a:r>
              <a:rPr lang="en-US" dirty="0"/>
              <a:t>Constructing machine learning or statistical models utilizing selected attributes and designated roles.</a:t>
            </a:r>
          </a:p>
          <a:p>
            <a:pPr marL="182880" algn="just">
              <a:lnSpc>
                <a:spcPct val="110000"/>
              </a:lnSpc>
            </a:pPr>
            <a:r>
              <a:rPr lang="en-US" b="1" dirty="0"/>
              <a:t>Results: </a:t>
            </a:r>
            <a:r>
              <a:rPr lang="en-US" dirty="0"/>
              <a:t>Assessing the performance and effectiveness of developed models using various evaluation metrics and techniques.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246C0FC6-56ED-28CC-E50B-F60205FF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55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9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EBBD683-E1E1-2DD7-9B54-BD0020914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33" y="298676"/>
            <a:ext cx="6731793" cy="203317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5EBAB3A-DABC-C234-CE7A-8ED9E34C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6" y="4746602"/>
            <a:ext cx="7829550" cy="195559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8838929-368C-A857-93EB-30700D498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1" y="2563023"/>
            <a:ext cx="9247116" cy="2033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D87DA9-F65C-0568-76DB-06D7603991A6}"/>
              </a:ext>
            </a:extLst>
          </p:cNvPr>
          <p:cNvSpPr txBox="1"/>
          <p:nvPr/>
        </p:nvSpPr>
        <p:spPr>
          <a:xfrm>
            <a:off x="123825" y="155801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5995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279AC-AC56-C99C-AE12-7D08A58E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323" y="-58993"/>
            <a:ext cx="3362325" cy="102938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i="1" kern="1200" spc="100" baseline="0" dirty="0"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23E80C-EE7E-3AC8-883F-6B20E572C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00" y="1049119"/>
            <a:ext cx="108959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3-fold cross-validation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knn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 of k =5 nearest neighbors and numerical measure = Euclidean Distance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978030D-247C-66C4-368C-A1A82B15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44" y="1548554"/>
            <a:ext cx="8662210" cy="18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D0072FB-D9E9-6E1E-B223-0CEF4D6F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82D19-9B2B-B3E6-F2F1-C1C259E1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" y="3758051"/>
            <a:ext cx="110754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20-fold cross-validation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knn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 of k = 5 nearest neighbors and numerical measure = Manhattan Distance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15F65B1-FEDF-8581-435B-545B396B3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44" y="4355668"/>
            <a:ext cx="8662207" cy="180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ED2796-889E-6F99-9939-297025E4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" y="56337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279AC-AC56-C99C-AE12-7D08A58E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323" y="-58993"/>
            <a:ext cx="3362325" cy="102938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i="1" kern="1200" spc="100" baseline="0" dirty="0"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0072FB-D9E9-6E1E-B223-0CEF4D6F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2796-889E-6F99-9939-297025E4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" y="56337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EED7A-2086-DC53-470D-BB3D772D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41" y="1095470"/>
            <a:ext cx="10823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200-fold cross-validation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knn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 of 5 nearest neighbors and numerical measure = Euclidean Distance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B077504D-DDF9-FA45-ABCB-081F52E6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87" y="1604339"/>
            <a:ext cx="8755173" cy="18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A38C4F2-8AA0-2525-8C63-4EB31F4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69C2CFB-450F-34A7-8E2E-4695DFDC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92" y="3981646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Using SVM model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97B90D00-404C-7F36-2E6F-D728F119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86" y="4598624"/>
            <a:ext cx="8755163" cy="15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ADA36E01-AA75-F4AF-04B1-9F97381B5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92" y="57240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621EE-5751-03CD-68F7-22F23D96BC94}"/>
              </a:ext>
            </a:extLst>
          </p:cNvPr>
          <p:cNvSpPr txBox="1"/>
          <p:nvPr/>
        </p:nvSpPr>
        <p:spPr>
          <a:xfrm>
            <a:off x="4147900" y="279368"/>
            <a:ext cx="359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788C0-FFF4-3D39-3626-BC6952E8C921}"/>
              </a:ext>
            </a:extLst>
          </p:cNvPr>
          <p:cNvSpPr txBox="1"/>
          <p:nvPr/>
        </p:nvSpPr>
        <p:spPr>
          <a:xfrm>
            <a:off x="886121" y="1315653"/>
            <a:ext cx="10492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k: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sensitivity to local data, potentially leading to overfitting with intricate decision boundaries.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k: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noise resilience and fosters stable predictions with smoother decision boundaries, aiding generalization to new data.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cross-validation folds: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performance assessment by broadening data exposure, albeit demanding higher computational resources.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cross-validation folds: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 up training and evaluation but may decrease evaluation reliability due to subset limitations, resulting in higher variability in performance estimates.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close-up of a network&#10;&#10;Description automatically generated">
            <a:extLst>
              <a:ext uri="{FF2B5EF4-FFF2-40B4-BE49-F238E27FC236}">
                <a16:creationId xmlns:a16="http://schemas.microsoft.com/office/drawing/2014/main" id="{DC21CABE-8062-7EA6-1626-F8BEAD68A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3478" b="28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859E4-F31C-C0BC-2FF4-603730279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86" y="1691196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D8DAC3D-5319-0A3C-3B70-690776BD1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2020" y="1465972"/>
            <a:ext cx="6640317" cy="4312829"/>
          </a:xfrm>
        </p:spPr>
        <p:txBody>
          <a:bodyPr vert="horz" lIns="91440" tIns="45720" rIns="91440" bIns="45720" rtlCol="0">
            <a:noAutofit/>
          </a:bodyPr>
          <a:lstStyle/>
          <a:p>
            <a:pPr marL="46863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plays a vital role in sentiment analysis, facilitating the comprehension of customer sentiments and attitudes from textual data.</a:t>
            </a:r>
          </a:p>
          <a:p>
            <a:pPr marL="46863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IMDb reviews is instrumental in assessing audience reactions and evaluating the impact of marketing campaigns.</a:t>
            </a:r>
          </a:p>
          <a:p>
            <a:pPr marL="46863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Harnessing positive reviews can bolster brand perception and engagement in promotional endeavors.</a:t>
            </a:r>
          </a:p>
          <a:p>
            <a:pPr marL="46863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negative feedback offers valuable insights for enhancing products and satisfying customers.</a:t>
            </a:r>
          </a:p>
          <a:p>
            <a:pPr marL="46863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marketers through data-driven decisions enhances customer experiences and optimizes marketing strategies.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61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Sitka Banner</vt:lpstr>
      <vt:lpstr>Söhne</vt:lpstr>
      <vt:lpstr>Times New Roman</vt:lpstr>
      <vt:lpstr>Wingdings</vt:lpstr>
      <vt:lpstr>HeadlinesVTI</vt:lpstr>
      <vt:lpstr>Analysis – IMDb Reviews</vt:lpstr>
      <vt:lpstr>INTRODUCTION</vt:lpstr>
      <vt:lpstr>Data</vt:lpstr>
      <vt:lpstr>Process</vt:lpstr>
      <vt:lpstr>PowerPoint Presentation</vt:lpstr>
      <vt:lpstr>RESULTS</vt:lpstr>
      <vt:lpstr>RESULTS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– IMDb Reviews</dc:title>
  <dc:creator>Annie Sylvia</dc:creator>
  <cp:lastModifiedBy>Annie Sylvia</cp:lastModifiedBy>
  <cp:revision>1</cp:revision>
  <dcterms:created xsi:type="dcterms:W3CDTF">2024-04-29T03:07:52Z</dcterms:created>
  <dcterms:modified xsi:type="dcterms:W3CDTF">2024-04-29T03:56:12Z</dcterms:modified>
</cp:coreProperties>
</file>