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61eb693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61eb693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e6c927d5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e6c927d5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e6c927d5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e6c927d5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e6c927d5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e6c927d5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e6c927d5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e6c927d5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e6c927d5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e6c927d5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e6c927d5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e6c927d5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e6c927d5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e6c927d5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4e5ef4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4e5ef4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61eb693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61eb693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635875"/>
            <a:ext cx="7688100" cy="1131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700">
                <a:solidFill>
                  <a:srgbClr val="222222"/>
                </a:solidFill>
                <a:latin typeface="Times New Roman"/>
                <a:ea typeface="Times New Roman"/>
                <a:cs typeface="Times New Roman"/>
                <a:sym typeface="Times New Roman"/>
              </a:rPr>
              <a:t>Final Project Presentation</a:t>
            </a:r>
            <a:endParaRPr sz="2700">
              <a:solidFill>
                <a:srgbClr val="22222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700">
                <a:solidFill>
                  <a:srgbClr val="222222"/>
                </a:solidFill>
                <a:latin typeface="Times New Roman"/>
                <a:ea typeface="Times New Roman"/>
                <a:cs typeface="Times New Roman"/>
                <a:sym typeface="Times New Roman"/>
              </a:rPr>
              <a:t>(Phase 1)</a:t>
            </a:r>
            <a:endParaRPr sz="2700">
              <a:solidFill>
                <a:srgbClr val="222222"/>
              </a:solidFill>
              <a:latin typeface="Times New Roman"/>
              <a:ea typeface="Times New Roman"/>
              <a:cs typeface="Times New Roman"/>
              <a:sym typeface="Times New Roman"/>
            </a:endParaRPr>
          </a:p>
        </p:txBody>
      </p:sp>
      <p:sp>
        <p:nvSpPr>
          <p:cNvPr id="87" name="Google Shape;87;p13"/>
          <p:cNvSpPr txBox="1"/>
          <p:nvPr>
            <p:ph idx="1" type="subTitle"/>
          </p:nvPr>
        </p:nvSpPr>
        <p:spPr>
          <a:xfrm>
            <a:off x="1010652" y="2924325"/>
            <a:ext cx="7688100" cy="5412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900"/>
              </a:spcBef>
              <a:spcAft>
                <a:spcPts val="900"/>
              </a:spcAft>
              <a:buNone/>
            </a:pPr>
            <a:r>
              <a:rPr b="1" lang="en" sz="2000">
                <a:solidFill>
                  <a:srgbClr val="000000"/>
                </a:solidFill>
                <a:latin typeface="Times New Roman"/>
                <a:ea typeface="Times New Roman"/>
                <a:cs typeface="Times New Roman"/>
                <a:sym typeface="Times New Roman"/>
              </a:rPr>
              <a:t>Vast Challenge 1 From 2019 Crowdsourcing For Situational Awareness </a:t>
            </a:r>
            <a:endParaRPr/>
          </a:p>
        </p:txBody>
      </p:sp>
      <p:sp>
        <p:nvSpPr>
          <p:cNvPr id="88" name="Google Shape;88;p13"/>
          <p:cNvSpPr txBox="1"/>
          <p:nvPr/>
        </p:nvSpPr>
        <p:spPr>
          <a:xfrm>
            <a:off x="1010650" y="3622975"/>
            <a:ext cx="2799300" cy="138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i="1" lang="en" sz="1200">
                <a:solidFill>
                  <a:srgbClr val="222222"/>
                </a:solidFill>
                <a:latin typeface="Times New Roman"/>
                <a:ea typeface="Times New Roman"/>
                <a:cs typeface="Times New Roman"/>
                <a:sym typeface="Times New Roman"/>
              </a:rPr>
              <a:t>Harsh Panday (panday.4)</a:t>
            </a:r>
            <a:endParaRPr b="1" i="1" sz="1200">
              <a:solidFill>
                <a:srgbClr val="222222"/>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b="1" i="1" lang="en" sz="1200">
                <a:solidFill>
                  <a:srgbClr val="222222"/>
                </a:solidFill>
                <a:latin typeface="Times New Roman"/>
                <a:ea typeface="Times New Roman"/>
                <a:cs typeface="Times New Roman"/>
                <a:sym typeface="Times New Roman"/>
              </a:rPr>
              <a:t>Muskan Jain (jain.727)</a:t>
            </a:r>
            <a:endParaRPr b="1" i="1" sz="1200">
              <a:solidFill>
                <a:srgbClr val="222222"/>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b="1" i="1" lang="en" sz="1200">
                <a:solidFill>
                  <a:srgbClr val="222222"/>
                </a:solidFill>
                <a:latin typeface="Times New Roman"/>
                <a:ea typeface="Times New Roman"/>
                <a:cs typeface="Times New Roman"/>
                <a:sym typeface="Times New Roman"/>
              </a:rPr>
              <a:t>Srivardhan Reddy kalli (kalli.1)</a:t>
            </a:r>
            <a:endParaRPr b="1" i="1" sz="1200">
              <a:solidFill>
                <a:srgbClr val="222222"/>
              </a:solidFill>
              <a:latin typeface="Times New Roman"/>
              <a:ea typeface="Times New Roman"/>
              <a:cs typeface="Times New Roman"/>
              <a:sym typeface="Times New Roman"/>
            </a:endParaRPr>
          </a:p>
          <a:p>
            <a:pPr indent="0" lvl="0" marL="0" rtl="0" algn="l">
              <a:spcBef>
                <a:spcPts val="90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900"/>
              </a:spcBef>
              <a:spcAft>
                <a:spcPts val="900"/>
              </a:spcAft>
              <a:buNone/>
            </a:pPr>
            <a:r>
              <a:rPr lang="en" sz="2300">
                <a:solidFill>
                  <a:srgbClr val="000000"/>
                </a:solidFill>
              </a:rPr>
              <a:t>Analytical Questions</a:t>
            </a:r>
            <a:endParaRPr sz="2300"/>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22222"/>
                </a:solidFill>
                <a:latin typeface="Times New Roman"/>
                <a:ea typeface="Times New Roman"/>
                <a:cs typeface="Times New Roman"/>
                <a:sym typeface="Times New Roman"/>
              </a:rPr>
              <a:t>After our initial data analysis we were already able to answer the </a:t>
            </a:r>
            <a:r>
              <a:rPr lang="en" sz="1200">
                <a:solidFill>
                  <a:srgbClr val="222222"/>
                </a:solidFill>
                <a:latin typeface="Times New Roman"/>
                <a:ea typeface="Times New Roman"/>
                <a:cs typeface="Times New Roman"/>
                <a:sym typeface="Times New Roman"/>
              </a:rPr>
              <a:t>following</a:t>
            </a:r>
            <a:r>
              <a:rPr lang="en" sz="1200">
                <a:solidFill>
                  <a:srgbClr val="222222"/>
                </a:solidFill>
                <a:latin typeface="Times New Roman"/>
                <a:ea typeface="Times New Roman"/>
                <a:cs typeface="Times New Roman"/>
                <a:sym typeface="Times New Roman"/>
              </a:rPr>
              <a:t> questions:</a:t>
            </a:r>
            <a:endParaRPr sz="1200">
              <a:solidFill>
                <a:srgbClr val="222222"/>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222222"/>
                </a:solidFill>
                <a:latin typeface="Times New Roman"/>
                <a:ea typeface="Times New Roman"/>
                <a:cs typeface="Times New Roman"/>
                <a:sym typeface="Times New Roman"/>
              </a:rPr>
              <a:t>Q</a:t>
            </a:r>
            <a:r>
              <a:rPr lang="en" sz="1200">
                <a:solidFill>
                  <a:srgbClr val="222222"/>
                </a:solidFill>
                <a:latin typeface="Times New Roman"/>
                <a:ea typeface="Times New Roman"/>
                <a:cs typeface="Times New Roman"/>
                <a:sym typeface="Times New Roman"/>
              </a:rPr>
              <a:t>: How will neighborhoods be prioritized for a response?</a:t>
            </a:r>
            <a:endParaRPr sz="1200">
              <a:solidFill>
                <a:srgbClr val="222222"/>
              </a:solidFill>
              <a:latin typeface="Times New Roman"/>
              <a:ea typeface="Times New Roman"/>
              <a:cs typeface="Times New Roman"/>
              <a:sym typeface="Times New Roman"/>
            </a:endParaRPr>
          </a:p>
          <a:p>
            <a:pPr indent="0" lvl="0" marL="0" rtl="0" algn="l">
              <a:spcBef>
                <a:spcPts val="900"/>
              </a:spcBef>
              <a:spcAft>
                <a:spcPts val="0"/>
              </a:spcAft>
              <a:buNone/>
            </a:pPr>
            <a:r>
              <a:rPr b="1" lang="en" sz="1200">
                <a:solidFill>
                  <a:srgbClr val="222222"/>
                </a:solidFill>
                <a:latin typeface="Times New Roman"/>
                <a:ea typeface="Times New Roman"/>
                <a:cs typeface="Times New Roman"/>
                <a:sym typeface="Times New Roman"/>
              </a:rPr>
              <a:t>Ans</a:t>
            </a:r>
            <a:r>
              <a:rPr lang="en" sz="1200">
                <a:solidFill>
                  <a:srgbClr val="222222"/>
                </a:solidFill>
                <a:latin typeface="Times New Roman"/>
                <a:ea typeface="Times New Roman"/>
                <a:cs typeface="Times New Roman"/>
                <a:sym typeface="Times New Roman"/>
              </a:rPr>
              <a:t>: The neighborhood we should prioritize are the </a:t>
            </a:r>
            <a:r>
              <a:rPr lang="en" sz="1200">
                <a:solidFill>
                  <a:srgbClr val="222222"/>
                </a:solidFill>
                <a:latin typeface="Times New Roman"/>
                <a:ea typeface="Times New Roman"/>
                <a:cs typeface="Times New Roman"/>
                <a:sym typeface="Times New Roman"/>
              </a:rPr>
              <a:t>ones</a:t>
            </a:r>
            <a:r>
              <a:rPr lang="en" sz="1200">
                <a:solidFill>
                  <a:srgbClr val="222222"/>
                </a:solidFill>
                <a:latin typeface="Times New Roman"/>
                <a:ea typeface="Times New Roman"/>
                <a:cs typeface="Times New Roman"/>
                <a:sym typeface="Times New Roman"/>
              </a:rPr>
              <a:t> with the nuclear power plant and the </a:t>
            </a:r>
            <a:r>
              <a:rPr lang="en" sz="1200">
                <a:solidFill>
                  <a:srgbClr val="222222"/>
                </a:solidFill>
                <a:latin typeface="Times New Roman"/>
                <a:ea typeface="Times New Roman"/>
                <a:cs typeface="Times New Roman"/>
                <a:sym typeface="Times New Roman"/>
              </a:rPr>
              <a:t>ones</a:t>
            </a:r>
            <a:r>
              <a:rPr lang="en" sz="1200">
                <a:solidFill>
                  <a:srgbClr val="222222"/>
                </a:solidFill>
                <a:latin typeface="Times New Roman"/>
                <a:ea typeface="Times New Roman"/>
                <a:cs typeface="Times New Roman"/>
                <a:sym typeface="Times New Roman"/>
              </a:rPr>
              <a:t> with hospitals i.e. Safe Town, </a:t>
            </a:r>
            <a:r>
              <a:rPr lang="en" sz="1200">
                <a:solidFill>
                  <a:srgbClr val="222222"/>
                </a:solidFill>
                <a:latin typeface="Times New Roman"/>
                <a:ea typeface="Times New Roman"/>
                <a:cs typeface="Times New Roman"/>
                <a:sym typeface="Times New Roman"/>
              </a:rPr>
              <a:t>Palace Hills, Old Town, Downtown, Broadview, Terrapin and Southton.</a:t>
            </a:r>
            <a:endParaRPr sz="1200">
              <a:solidFill>
                <a:srgbClr val="222222"/>
              </a:solidFill>
              <a:latin typeface="Times New Roman"/>
              <a:ea typeface="Times New Roman"/>
              <a:cs typeface="Times New Roman"/>
              <a:sym typeface="Times New Roman"/>
            </a:endParaRPr>
          </a:p>
          <a:p>
            <a:pPr indent="0" lvl="0" marL="0" rtl="0" algn="l">
              <a:spcBef>
                <a:spcPts val="900"/>
              </a:spcBef>
              <a:spcAft>
                <a:spcPts val="0"/>
              </a:spcAft>
              <a:buNone/>
            </a:pPr>
            <a:r>
              <a:rPr b="1" lang="en" sz="1200">
                <a:solidFill>
                  <a:srgbClr val="222222"/>
                </a:solidFill>
                <a:latin typeface="Times New Roman"/>
                <a:ea typeface="Times New Roman"/>
                <a:cs typeface="Times New Roman"/>
                <a:sym typeface="Times New Roman"/>
              </a:rPr>
              <a:t>Q</a:t>
            </a:r>
            <a:r>
              <a:rPr lang="en" sz="1200">
                <a:solidFill>
                  <a:srgbClr val="222222"/>
                </a:solidFill>
                <a:latin typeface="Times New Roman"/>
                <a:ea typeface="Times New Roman"/>
                <a:cs typeface="Times New Roman"/>
                <a:sym typeface="Times New Roman"/>
              </a:rPr>
              <a:t>: Which area’s reported more power outage?</a:t>
            </a:r>
            <a:endParaRPr sz="1200">
              <a:solidFill>
                <a:srgbClr val="222222"/>
              </a:solidFill>
              <a:latin typeface="Times New Roman"/>
              <a:ea typeface="Times New Roman"/>
              <a:cs typeface="Times New Roman"/>
              <a:sym typeface="Times New Roman"/>
            </a:endParaRPr>
          </a:p>
          <a:p>
            <a:pPr indent="0" lvl="0" marL="0" rtl="0" algn="l">
              <a:spcBef>
                <a:spcPts val="900"/>
              </a:spcBef>
              <a:spcAft>
                <a:spcPts val="900"/>
              </a:spcAft>
              <a:buNone/>
            </a:pPr>
            <a:r>
              <a:rPr b="1" lang="en" sz="1200">
                <a:solidFill>
                  <a:srgbClr val="222222"/>
                </a:solidFill>
                <a:latin typeface="Times New Roman"/>
                <a:ea typeface="Times New Roman"/>
                <a:cs typeface="Times New Roman"/>
                <a:sym typeface="Times New Roman"/>
              </a:rPr>
              <a:t>Ans</a:t>
            </a:r>
            <a:r>
              <a:rPr lang="en" sz="1200">
                <a:solidFill>
                  <a:srgbClr val="222222"/>
                </a:solidFill>
                <a:latin typeface="Times New Roman"/>
                <a:ea typeface="Times New Roman"/>
                <a:cs typeface="Times New Roman"/>
                <a:sym typeface="Times New Roman"/>
              </a:rPr>
              <a:t>: Location 3 and 8 i.e.Old Town and Scenic Vista had a high number of report for power outage on 2020-04-09 and 2020-04-10.</a:t>
            </a:r>
            <a:endParaRPr sz="1200">
              <a:solidFill>
                <a:srgbClr val="22222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Visualization</a:t>
            </a:r>
            <a:endParaRPr/>
          </a:p>
        </p:txBody>
      </p:sp>
      <p:sp>
        <p:nvSpPr>
          <p:cNvPr id="159" name="Google Shape;159;p23"/>
          <p:cNvSpPr txBox="1"/>
          <p:nvPr>
            <p:ph idx="1" type="body"/>
          </p:nvPr>
        </p:nvSpPr>
        <p:spPr>
          <a:xfrm>
            <a:off x="729450" y="2078875"/>
            <a:ext cx="3918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After analysing the problem statement and the data we decided that the best way for the response team to </a:t>
            </a:r>
            <a:endParaRPr>
              <a:solidFill>
                <a:srgbClr val="222222"/>
              </a:solidFill>
            </a:endParaRPr>
          </a:p>
          <a:p>
            <a:pPr indent="0" lvl="0" marL="0" rtl="0" algn="l">
              <a:spcBef>
                <a:spcPts val="1200"/>
              </a:spcBef>
              <a:spcAft>
                <a:spcPts val="1200"/>
              </a:spcAft>
              <a:buNone/>
            </a:pPr>
            <a:r>
              <a:rPr lang="en">
                <a:solidFill>
                  <a:srgbClr val="222222"/>
                </a:solidFill>
              </a:rPr>
              <a:t>Our final goal is to create an interactive </a:t>
            </a:r>
            <a:r>
              <a:rPr lang="en">
                <a:solidFill>
                  <a:srgbClr val="222222"/>
                </a:solidFill>
              </a:rPr>
              <a:t>dashboard</a:t>
            </a:r>
            <a:r>
              <a:rPr lang="en">
                <a:solidFill>
                  <a:srgbClr val="222222"/>
                </a:solidFill>
              </a:rPr>
              <a:t> for the response team, which they can use and determine the areas that need immediate help and also the kind of help that area needs.</a:t>
            </a:r>
            <a:endParaRPr>
              <a:solidFill>
                <a:srgbClr val="222222"/>
              </a:solidFill>
            </a:endParaRPr>
          </a:p>
        </p:txBody>
      </p:sp>
      <p:pic>
        <p:nvPicPr>
          <p:cNvPr id="160" name="Google Shape;160;p23"/>
          <p:cNvPicPr preferRelativeResize="0"/>
          <p:nvPr/>
        </p:nvPicPr>
        <p:blipFill rotWithShape="1">
          <a:blip r:embed="rId3">
            <a:alphaModFix/>
          </a:blip>
          <a:srcRect b="0" l="1136" r="0" t="7484"/>
          <a:stretch/>
        </p:blipFill>
        <p:spPr>
          <a:xfrm>
            <a:off x="5096000" y="2150900"/>
            <a:ext cx="3918299" cy="2091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a:t>
            </a:r>
            <a:endParaRPr/>
          </a:p>
        </p:txBody>
      </p:sp>
      <p:sp>
        <p:nvSpPr>
          <p:cNvPr id="94" name="Google Shape;94;p14"/>
          <p:cNvSpPr txBox="1"/>
          <p:nvPr>
            <p:ph idx="1" type="body"/>
          </p:nvPr>
        </p:nvSpPr>
        <p:spPr>
          <a:xfrm>
            <a:off x="729450" y="1853850"/>
            <a:ext cx="4047900" cy="281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900"/>
              </a:spcBef>
              <a:spcAft>
                <a:spcPts val="0"/>
              </a:spcAft>
              <a:buNone/>
            </a:pPr>
            <a:r>
              <a:rPr lang="en" sz="1200">
                <a:solidFill>
                  <a:srgbClr val="222222"/>
                </a:solidFill>
                <a:latin typeface="Times New Roman"/>
                <a:ea typeface="Times New Roman"/>
                <a:cs typeface="Times New Roman"/>
                <a:sym typeface="Times New Roman"/>
              </a:rPr>
              <a:t>St. Himark has been hit by an earthquake, leaving officials scrambling to determine the extent of the damage and dispatch limited resources to the areas in most need. They quickly receive seismic readings and use those for an initial deployment but realize they need more information to make sure they have a realistic understanding of the true conditions throughout the city.</a:t>
            </a:r>
            <a:endParaRPr sz="1200">
              <a:solidFill>
                <a:srgbClr val="222222"/>
              </a:solidFill>
              <a:latin typeface="Times New Roman"/>
              <a:ea typeface="Times New Roman"/>
              <a:cs typeface="Times New Roman"/>
              <a:sym typeface="Times New Roman"/>
            </a:endParaRPr>
          </a:p>
          <a:p>
            <a:pPr indent="0" lvl="0" marL="0" rtl="0" algn="l">
              <a:spcBef>
                <a:spcPts val="900"/>
              </a:spcBef>
              <a:spcAft>
                <a:spcPts val="0"/>
              </a:spcAft>
              <a:buNone/>
            </a:pPr>
            <a:r>
              <a:rPr lang="en" sz="1200">
                <a:solidFill>
                  <a:srgbClr val="222222"/>
                </a:solidFill>
                <a:latin typeface="Times New Roman"/>
                <a:ea typeface="Times New Roman"/>
                <a:cs typeface="Times New Roman"/>
                <a:sym typeface="Times New Roman"/>
              </a:rPr>
              <a:t>In a prescient move of community engagement, </a:t>
            </a:r>
            <a:r>
              <a:rPr b="1" i="1" lang="en" sz="1200">
                <a:solidFill>
                  <a:srgbClr val="222222"/>
                </a:solidFill>
                <a:latin typeface="Times New Roman"/>
                <a:ea typeface="Times New Roman"/>
                <a:cs typeface="Times New Roman"/>
                <a:sym typeface="Times New Roman"/>
              </a:rPr>
              <a:t>the city released a new damage-reporting mobile application shortly before</a:t>
            </a:r>
            <a:r>
              <a:rPr i="1" lang="en" sz="1200">
                <a:solidFill>
                  <a:srgbClr val="222222"/>
                </a:solidFill>
                <a:latin typeface="Times New Roman"/>
                <a:ea typeface="Times New Roman"/>
                <a:cs typeface="Times New Roman"/>
                <a:sym typeface="Times New Roman"/>
              </a:rPr>
              <a:t> the earthquake</a:t>
            </a:r>
            <a:r>
              <a:rPr lang="en" sz="1200">
                <a:solidFill>
                  <a:srgbClr val="222222"/>
                </a:solidFill>
                <a:latin typeface="Times New Roman"/>
                <a:ea typeface="Times New Roman"/>
                <a:cs typeface="Times New Roman"/>
                <a:sym typeface="Times New Roman"/>
              </a:rPr>
              <a:t>. This app allows citizens to provide more timely information to the city to help them understand the damage and prioritize their response. In this mini-challenge, use app responses in conjunction with shake maps of the earthquake strength to identify areas of concern and advise emergency planners. </a:t>
            </a:r>
            <a:endParaRPr sz="1200">
              <a:solidFill>
                <a:srgbClr val="222222"/>
              </a:solidFill>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pic>
        <p:nvPicPr>
          <p:cNvPr id="95" name="Google Shape;95;p14"/>
          <p:cNvPicPr preferRelativeResize="0"/>
          <p:nvPr/>
        </p:nvPicPr>
        <p:blipFill>
          <a:blip r:embed="rId3">
            <a:alphaModFix/>
          </a:blip>
          <a:stretch>
            <a:fillRect/>
          </a:stretch>
        </p:blipFill>
        <p:spPr>
          <a:xfrm>
            <a:off x="5166624" y="1542137"/>
            <a:ext cx="3487375" cy="2884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1" name="Google Shape;101;p15"/>
          <p:cNvSpPr txBox="1"/>
          <p:nvPr>
            <p:ph idx="1" type="body"/>
          </p:nvPr>
        </p:nvSpPr>
        <p:spPr>
          <a:xfrm>
            <a:off x="729450" y="1853850"/>
            <a:ext cx="3583200" cy="2859900"/>
          </a:xfrm>
          <a:prstGeom prst="rect">
            <a:avLst/>
          </a:prstGeom>
        </p:spPr>
        <p:txBody>
          <a:bodyPr anchorCtr="0" anchor="t" bIns="91425" lIns="91425" spcFirstLastPara="1" rIns="91425" wrap="square" tIns="91425">
            <a:noAutofit/>
          </a:bodyPr>
          <a:lstStyle/>
          <a:p>
            <a:pPr indent="0" lvl="0" marL="0" rtl="0" algn="l">
              <a:lnSpc>
                <a:spcPct val="95000"/>
              </a:lnSpc>
              <a:spcBef>
                <a:spcPts val="900"/>
              </a:spcBef>
              <a:spcAft>
                <a:spcPts val="0"/>
              </a:spcAft>
              <a:buSzPts val="770"/>
              <a:buNone/>
            </a:pPr>
            <a:r>
              <a:rPr lang="en" sz="1140">
                <a:solidFill>
                  <a:srgbClr val="222222"/>
                </a:solidFill>
                <a:latin typeface="Times New Roman"/>
                <a:ea typeface="Times New Roman"/>
                <a:cs typeface="Times New Roman"/>
                <a:sym typeface="Times New Roman"/>
              </a:rPr>
              <a:t>For this challenge we are given a dataset spanning the entire length of the event. It contains reports submitted by users of the shake intensity and the overall damage done by the earthquake in their respective neighborhoods in categorical form.</a:t>
            </a:r>
            <a:endParaRPr sz="1140">
              <a:solidFill>
                <a:srgbClr val="222222"/>
              </a:solidFill>
              <a:latin typeface="Times New Roman"/>
              <a:ea typeface="Times New Roman"/>
              <a:cs typeface="Times New Roman"/>
              <a:sym typeface="Times New Roman"/>
            </a:endParaRPr>
          </a:p>
          <a:p>
            <a:pPr indent="0" lvl="0" marL="0" rtl="0" algn="l">
              <a:lnSpc>
                <a:spcPct val="95000"/>
              </a:lnSpc>
              <a:spcBef>
                <a:spcPts val="900"/>
              </a:spcBef>
              <a:spcAft>
                <a:spcPts val="0"/>
              </a:spcAft>
              <a:buSzPts val="770"/>
              <a:buNone/>
            </a:pPr>
            <a:r>
              <a:rPr lang="en" sz="1140">
                <a:solidFill>
                  <a:srgbClr val="222222"/>
                </a:solidFill>
                <a:latin typeface="Times New Roman"/>
                <a:ea typeface="Times New Roman"/>
                <a:cs typeface="Times New Roman"/>
                <a:sym typeface="Times New Roman"/>
              </a:rPr>
              <a:t>Fields of the dataset:</a:t>
            </a:r>
            <a:endParaRPr sz="1140">
              <a:solidFill>
                <a:srgbClr val="222222"/>
              </a:solidFill>
              <a:latin typeface="Times New Roman"/>
              <a:ea typeface="Times New Roman"/>
              <a:cs typeface="Times New Roman"/>
              <a:sym typeface="Times New Roman"/>
            </a:endParaRPr>
          </a:p>
          <a:p>
            <a:pPr indent="-288925" lvl="0" marL="457200" rtl="0" algn="l">
              <a:spcBef>
                <a:spcPts val="900"/>
              </a:spcBef>
              <a:spcAft>
                <a:spcPts val="0"/>
              </a:spcAft>
              <a:buClr>
                <a:srgbClr val="000000"/>
              </a:buClr>
              <a:buSzPts val="950"/>
              <a:buFont typeface="Arial"/>
              <a:buChar char="●"/>
            </a:pPr>
            <a:r>
              <a:rPr b="1" i="1" lang="en" sz="950">
                <a:solidFill>
                  <a:srgbClr val="000000"/>
                </a:solidFill>
                <a:latin typeface="Arial"/>
                <a:ea typeface="Arial"/>
                <a:cs typeface="Arial"/>
                <a:sym typeface="Arial"/>
              </a:rPr>
              <a:t>time</a:t>
            </a:r>
            <a:r>
              <a:rPr lang="en" sz="950">
                <a:solidFill>
                  <a:srgbClr val="000000"/>
                </a:solidFill>
                <a:latin typeface="Arial"/>
                <a:ea typeface="Arial"/>
                <a:cs typeface="Arial"/>
                <a:sym typeface="Arial"/>
              </a:rPr>
              <a:t>: timestamp of incoming report/record, in the format YYYY-MM-DD hh:mm:ss</a:t>
            </a:r>
            <a:endParaRPr sz="950">
              <a:solidFill>
                <a:srgbClr val="000000"/>
              </a:solidFill>
              <a:latin typeface="Arial"/>
              <a:ea typeface="Arial"/>
              <a:cs typeface="Arial"/>
              <a:sym typeface="Arial"/>
            </a:endParaRPr>
          </a:p>
          <a:p>
            <a:pPr indent="-288925" lvl="0" marL="457200" rtl="0" algn="l">
              <a:spcBef>
                <a:spcPts val="0"/>
              </a:spcBef>
              <a:spcAft>
                <a:spcPts val="0"/>
              </a:spcAft>
              <a:buClr>
                <a:srgbClr val="000000"/>
              </a:buClr>
              <a:buSzPts val="950"/>
              <a:buFont typeface="Arial"/>
              <a:buChar char="●"/>
            </a:pPr>
            <a:r>
              <a:rPr b="1" i="1" lang="en" sz="950">
                <a:solidFill>
                  <a:srgbClr val="000000"/>
                </a:solidFill>
                <a:latin typeface="Arial"/>
                <a:ea typeface="Arial"/>
                <a:cs typeface="Arial"/>
                <a:sym typeface="Arial"/>
              </a:rPr>
              <a:t>location</a:t>
            </a:r>
            <a:r>
              <a:rPr lang="en" sz="950">
                <a:solidFill>
                  <a:srgbClr val="000000"/>
                </a:solidFill>
                <a:latin typeface="Arial"/>
                <a:ea typeface="Arial"/>
                <a:cs typeface="Arial"/>
                <a:sym typeface="Arial"/>
              </a:rPr>
              <a:t>: id of neighborhood where person reporting is feeling the shaking and/or seeing the damage</a:t>
            </a:r>
            <a:endParaRPr sz="950">
              <a:solidFill>
                <a:srgbClr val="000000"/>
              </a:solidFill>
              <a:latin typeface="Arial"/>
              <a:ea typeface="Arial"/>
              <a:cs typeface="Arial"/>
              <a:sym typeface="Arial"/>
            </a:endParaRPr>
          </a:p>
          <a:p>
            <a:pPr indent="-288925" lvl="0" marL="4572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 </a:t>
            </a:r>
            <a:r>
              <a:rPr b="1" i="1" lang="en" sz="950">
                <a:solidFill>
                  <a:srgbClr val="000000"/>
                </a:solidFill>
                <a:latin typeface="Arial"/>
                <a:ea typeface="Arial"/>
                <a:cs typeface="Arial"/>
                <a:sym typeface="Arial"/>
              </a:rPr>
              <a:t>{shake_intensity, sewer_and_water, power, roads_and_bridges, medical, buildings}:</a:t>
            </a:r>
            <a:r>
              <a:rPr lang="en" sz="950">
                <a:solidFill>
                  <a:srgbClr val="000000"/>
                </a:solidFill>
                <a:latin typeface="Arial"/>
                <a:ea typeface="Arial"/>
                <a:cs typeface="Arial"/>
                <a:sym typeface="Arial"/>
              </a:rPr>
              <a:t> reported categorical value of how violent the shaking was/how bad the damage was (0 - lowest, 10 - highest; missing data allowed)</a:t>
            </a:r>
            <a:endParaRPr sz="950">
              <a:solidFill>
                <a:srgbClr val="000000"/>
              </a:solidFill>
              <a:latin typeface="Arial"/>
              <a:ea typeface="Arial"/>
              <a:cs typeface="Arial"/>
              <a:sym typeface="Arial"/>
            </a:endParaRPr>
          </a:p>
          <a:p>
            <a:pPr indent="0" lvl="0" marL="0" rtl="0" algn="l">
              <a:lnSpc>
                <a:spcPct val="95000"/>
              </a:lnSpc>
              <a:spcBef>
                <a:spcPts val="600"/>
              </a:spcBef>
              <a:spcAft>
                <a:spcPts val="1200"/>
              </a:spcAft>
              <a:buSzPts val="770"/>
              <a:buNone/>
            </a:pPr>
            <a:r>
              <a:t/>
            </a:r>
            <a:endParaRPr sz="1210"/>
          </a:p>
        </p:txBody>
      </p:sp>
      <p:pic>
        <p:nvPicPr>
          <p:cNvPr id="102" name="Google Shape;102;p15"/>
          <p:cNvPicPr preferRelativeResize="0"/>
          <p:nvPr/>
        </p:nvPicPr>
        <p:blipFill>
          <a:blip r:embed="rId3">
            <a:alphaModFix/>
          </a:blip>
          <a:stretch>
            <a:fillRect/>
          </a:stretch>
        </p:blipFill>
        <p:spPr>
          <a:xfrm>
            <a:off x="4485525" y="1853850"/>
            <a:ext cx="4442300" cy="428625"/>
          </a:xfrm>
          <a:prstGeom prst="rect">
            <a:avLst/>
          </a:prstGeom>
          <a:noFill/>
          <a:ln>
            <a:noFill/>
          </a:ln>
        </p:spPr>
      </p:pic>
      <p:cxnSp>
        <p:nvCxnSpPr>
          <p:cNvPr id="103" name="Google Shape;103;p15"/>
          <p:cNvCxnSpPr/>
          <p:nvPr/>
        </p:nvCxnSpPr>
        <p:spPr>
          <a:xfrm>
            <a:off x="4971925" y="2291400"/>
            <a:ext cx="75600" cy="4971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5"/>
          <p:cNvSpPr txBox="1"/>
          <p:nvPr/>
        </p:nvSpPr>
        <p:spPr>
          <a:xfrm>
            <a:off x="4707150" y="2712950"/>
            <a:ext cx="886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Time of report</a:t>
            </a:r>
            <a:endParaRPr sz="1100">
              <a:latin typeface="Lato"/>
              <a:ea typeface="Lato"/>
              <a:cs typeface="Lato"/>
              <a:sym typeface="Lato"/>
            </a:endParaRPr>
          </a:p>
        </p:txBody>
      </p:sp>
      <p:sp>
        <p:nvSpPr>
          <p:cNvPr id="105" name="Google Shape;105;p15"/>
          <p:cNvSpPr/>
          <p:nvPr/>
        </p:nvSpPr>
        <p:spPr>
          <a:xfrm rot="-5400000">
            <a:off x="6817950" y="812400"/>
            <a:ext cx="241800" cy="3199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a:stCxn id="105" idx="1"/>
          </p:cNvCxnSpPr>
          <p:nvPr/>
        </p:nvCxnSpPr>
        <p:spPr>
          <a:xfrm>
            <a:off x="6938850" y="2533200"/>
            <a:ext cx="300" cy="7095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5"/>
          <p:cNvSpPr txBox="1"/>
          <p:nvPr/>
        </p:nvSpPr>
        <p:spPr>
          <a:xfrm>
            <a:off x="6452700" y="3236150"/>
            <a:ext cx="110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Various categories and their </a:t>
            </a:r>
            <a:r>
              <a:rPr lang="en">
                <a:latin typeface="Lato"/>
                <a:ea typeface="Lato"/>
                <a:cs typeface="Lato"/>
                <a:sym typeface="Lato"/>
              </a:rPr>
              <a:t>intensity</a:t>
            </a:r>
            <a:r>
              <a:rPr lang="en">
                <a:latin typeface="Lato"/>
                <a:ea typeface="Lato"/>
                <a:cs typeface="Lato"/>
                <a:sym typeface="Lato"/>
              </a:rPr>
              <a:t> users can report</a:t>
            </a:r>
            <a:endParaRPr>
              <a:latin typeface="Lato"/>
              <a:ea typeface="Lato"/>
              <a:cs typeface="Lato"/>
              <a:sym typeface="Lato"/>
            </a:endParaRPr>
          </a:p>
        </p:txBody>
      </p:sp>
      <p:cxnSp>
        <p:nvCxnSpPr>
          <p:cNvPr id="108" name="Google Shape;108;p15"/>
          <p:cNvCxnSpPr/>
          <p:nvPr/>
        </p:nvCxnSpPr>
        <p:spPr>
          <a:xfrm flipH="1">
            <a:off x="8614500" y="2291400"/>
            <a:ext cx="140400" cy="12213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5"/>
          <p:cNvSpPr txBox="1"/>
          <p:nvPr/>
        </p:nvSpPr>
        <p:spPr>
          <a:xfrm>
            <a:off x="8106400" y="3447900"/>
            <a:ext cx="94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Location of user</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727800" y="204662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a:t>
            </a:r>
            <a:endParaRPr/>
          </a:p>
        </p:txBody>
      </p:sp>
      <p:sp>
        <p:nvSpPr>
          <p:cNvPr id="120" name="Google Shape;120;p17"/>
          <p:cNvSpPr txBox="1"/>
          <p:nvPr>
            <p:ph idx="1" type="body"/>
          </p:nvPr>
        </p:nvSpPr>
        <p:spPr>
          <a:xfrm>
            <a:off x="729450" y="1916750"/>
            <a:ext cx="4599300" cy="259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107">
                <a:solidFill>
                  <a:srgbClr val="222222"/>
                </a:solidFill>
              </a:rPr>
              <a:t>Population distribution is an important factor in scenarios like this as it will allow the response team to decide where to allocate more resources.</a:t>
            </a:r>
            <a:endParaRPr sz="1107">
              <a:solidFill>
                <a:srgbClr val="222222"/>
              </a:solidFill>
            </a:endParaRPr>
          </a:p>
          <a:p>
            <a:pPr indent="0" lvl="0" marL="0" rtl="0" algn="l">
              <a:lnSpc>
                <a:spcPct val="105000"/>
              </a:lnSpc>
              <a:spcBef>
                <a:spcPts val="1200"/>
              </a:spcBef>
              <a:spcAft>
                <a:spcPts val="0"/>
              </a:spcAft>
              <a:buSzPts val="852"/>
              <a:buNone/>
            </a:pPr>
            <a:r>
              <a:rPr lang="en" sz="1107">
                <a:solidFill>
                  <a:srgbClr val="222222"/>
                </a:solidFill>
              </a:rPr>
              <a:t>Since w</a:t>
            </a:r>
            <a:r>
              <a:rPr lang="en" sz="1107">
                <a:solidFill>
                  <a:srgbClr val="222222"/>
                </a:solidFill>
              </a:rPr>
              <a:t>e are not given the population distribution of St.Himark in the data,  we used the number of reports from an area to get an approximation of the </a:t>
            </a:r>
            <a:r>
              <a:rPr lang="en" sz="1107">
                <a:solidFill>
                  <a:srgbClr val="222222"/>
                </a:solidFill>
              </a:rPr>
              <a:t>population</a:t>
            </a:r>
            <a:r>
              <a:rPr lang="en" sz="1107">
                <a:solidFill>
                  <a:srgbClr val="222222"/>
                </a:solidFill>
              </a:rPr>
              <a:t> distribution. </a:t>
            </a:r>
            <a:endParaRPr sz="1107">
              <a:solidFill>
                <a:srgbClr val="222222"/>
              </a:solidFill>
            </a:endParaRPr>
          </a:p>
          <a:p>
            <a:pPr indent="0" lvl="0" marL="0" rtl="0" algn="l">
              <a:lnSpc>
                <a:spcPct val="105000"/>
              </a:lnSpc>
              <a:spcBef>
                <a:spcPts val="1200"/>
              </a:spcBef>
              <a:spcAft>
                <a:spcPts val="0"/>
              </a:spcAft>
              <a:buSzPts val="852"/>
              <a:buNone/>
            </a:pPr>
            <a:r>
              <a:rPr lang="en" sz="1107">
                <a:solidFill>
                  <a:srgbClr val="222222"/>
                </a:solidFill>
              </a:rPr>
              <a:t>From the distribution shown in the pie-chart beside we can see that area’s like </a:t>
            </a:r>
            <a:r>
              <a:rPr i="1" lang="en" sz="1107">
                <a:solidFill>
                  <a:srgbClr val="222222"/>
                </a:solidFill>
              </a:rPr>
              <a:t>Scenic Vista</a:t>
            </a:r>
            <a:r>
              <a:rPr lang="en" sz="1107">
                <a:solidFill>
                  <a:srgbClr val="222222"/>
                </a:solidFill>
              </a:rPr>
              <a:t> (location 8)and </a:t>
            </a:r>
            <a:r>
              <a:rPr i="1" lang="en" sz="1107">
                <a:solidFill>
                  <a:srgbClr val="222222"/>
                </a:solidFill>
              </a:rPr>
              <a:t>Old town</a:t>
            </a:r>
            <a:r>
              <a:rPr lang="en" sz="1107">
                <a:solidFill>
                  <a:srgbClr val="222222"/>
                </a:solidFill>
              </a:rPr>
              <a:t> (location 3)have the </a:t>
            </a:r>
            <a:r>
              <a:rPr lang="en" sz="1107">
                <a:solidFill>
                  <a:srgbClr val="222222"/>
                </a:solidFill>
              </a:rPr>
              <a:t>majority</a:t>
            </a:r>
            <a:r>
              <a:rPr lang="en" sz="1107">
                <a:solidFill>
                  <a:srgbClr val="222222"/>
                </a:solidFill>
              </a:rPr>
              <a:t> of the population so both of these </a:t>
            </a:r>
            <a:r>
              <a:rPr lang="en" sz="1107">
                <a:solidFill>
                  <a:srgbClr val="222222"/>
                </a:solidFill>
              </a:rPr>
              <a:t>areas</a:t>
            </a:r>
            <a:r>
              <a:rPr lang="en" sz="1107">
                <a:solidFill>
                  <a:srgbClr val="222222"/>
                </a:solidFill>
              </a:rPr>
              <a:t> should have more resources allocated towards them to maximise the number of people getting help..</a:t>
            </a:r>
            <a:endParaRPr sz="1107">
              <a:solidFill>
                <a:srgbClr val="222222"/>
              </a:solidFill>
            </a:endParaRPr>
          </a:p>
          <a:p>
            <a:pPr indent="0" lvl="0" marL="0" rtl="0" algn="l">
              <a:lnSpc>
                <a:spcPct val="105000"/>
              </a:lnSpc>
              <a:spcBef>
                <a:spcPts val="1200"/>
              </a:spcBef>
              <a:spcAft>
                <a:spcPts val="1200"/>
              </a:spcAft>
              <a:buSzPts val="852"/>
              <a:buNone/>
            </a:pPr>
            <a:r>
              <a:t/>
            </a:r>
            <a:endParaRPr sz="1107">
              <a:solidFill>
                <a:srgbClr val="222222"/>
              </a:solidFill>
            </a:endParaRPr>
          </a:p>
        </p:txBody>
      </p:sp>
      <p:pic>
        <p:nvPicPr>
          <p:cNvPr id="121" name="Google Shape;121;p17"/>
          <p:cNvPicPr preferRelativeResize="0"/>
          <p:nvPr/>
        </p:nvPicPr>
        <p:blipFill>
          <a:blip r:embed="rId3">
            <a:alphaModFix/>
          </a:blip>
          <a:stretch>
            <a:fillRect/>
          </a:stretch>
        </p:blipFill>
        <p:spPr>
          <a:xfrm>
            <a:off x="5408700" y="1853850"/>
            <a:ext cx="3510451" cy="24494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a:t>
            </a:r>
            <a:endParaRPr/>
          </a:p>
        </p:txBody>
      </p:sp>
      <p:sp>
        <p:nvSpPr>
          <p:cNvPr id="127" name="Google Shape;127;p18"/>
          <p:cNvSpPr txBox="1"/>
          <p:nvPr>
            <p:ph idx="1" type="body"/>
          </p:nvPr>
        </p:nvSpPr>
        <p:spPr>
          <a:xfrm>
            <a:off x="729450" y="2078875"/>
            <a:ext cx="4722000" cy="226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solidFill>
                  <a:srgbClr val="222222"/>
                </a:solidFill>
              </a:rPr>
              <a:t>To </a:t>
            </a:r>
            <a:r>
              <a:rPr lang="en">
                <a:solidFill>
                  <a:srgbClr val="222222"/>
                </a:solidFill>
              </a:rPr>
              <a:t>determine</a:t>
            </a:r>
            <a:r>
              <a:rPr lang="en">
                <a:solidFill>
                  <a:srgbClr val="222222"/>
                </a:solidFill>
              </a:rPr>
              <a:t> which locations are more earthquake sensitive we studied the city description very carefully and came to the following conclusions:</a:t>
            </a:r>
            <a:endParaRPr>
              <a:solidFill>
                <a:srgbClr val="222222"/>
              </a:solidFill>
            </a:endParaRPr>
          </a:p>
          <a:p>
            <a:pPr indent="-304958" lvl="0" marL="457200" rtl="0" algn="just">
              <a:spcBef>
                <a:spcPts val="1200"/>
              </a:spcBef>
              <a:spcAft>
                <a:spcPts val="0"/>
              </a:spcAft>
              <a:buSzPct val="100000"/>
              <a:buChar char="●"/>
            </a:pPr>
            <a:r>
              <a:rPr lang="en">
                <a:solidFill>
                  <a:srgbClr val="222222"/>
                </a:solidFill>
              </a:rPr>
              <a:t>The most important infrastructure is the</a:t>
            </a:r>
            <a:r>
              <a:rPr lang="en">
                <a:solidFill>
                  <a:srgbClr val="000000"/>
                </a:solidFill>
              </a:rPr>
              <a:t> </a:t>
            </a:r>
            <a:r>
              <a:rPr i="1" lang="en">
                <a:solidFill>
                  <a:srgbClr val="000000"/>
                </a:solidFill>
              </a:rPr>
              <a:t>Always Safe Nuclear Power Plant in Safe Town </a:t>
            </a:r>
            <a:r>
              <a:rPr lang="en">
                <a:solidFill>
                  <a:srgbClr val="000000"/>
                </a:solidFill>
              </a:rPr>
              <a:t>as it provides </a:t>
            </a:r>
            <a:r>
              <a:rPr b="1" i="1" lang="en">
                <a:solidFill>
                  <a:srgbClr val="000000"/>
                </a:solidFill>
              </a:rPr>
              <a:t>72% </a:t>
            </a:r>
            <a:r>
              <a:rPr lang="en">
                <a:solidFill>
                  <a:srgbClr val="000000"/>
                </a:solidFill>
              </a:rPr>
              <a:t>of St. Himark’s electricity and provides job to 700 highly skilled professionals.</a:t>
            </a:r>
            <a:endParaRPr>
              <a:solidFill>
                <a:srgbClr val="000000"/>
              </a:solidFill>
            </a:endParaRPr>
          </a:p>
          <a:p>
            <a:pPr indent="-304958" lvl="0" marL="457200" rtl="0" algn="just">
              <a:spcBef>
                <a:spcPts val="0"/>
              </a:spcBef>
              <a:spcAft>
                <a:spcPts val="0"/>
              </a:spcAft>
              <a:buClr>
                <a:srgbClr val="000000"/>
              </a:buClr>
              <a:buSzPct val="100000"/>
              <a:buChar char="●"/>
            </a:pPr>
            <a:r>
              <a:rPr lang="en">
                <a:solidFill>
                  <a:srgbClr val="000000"/>
                </a:solidFill>
              </a:rPr>
              <a:t>Another important infrastructure is the Hospitals located in Palace Hills, Old Town, Downtown, Broadview, Terrapin and Southton. During a time of crisis like this hospitals can provide critical care to the injured.</a:t>
            </a:r>
            <a:endParaRPr>
              <a:solidFill>
                <a:srgbClr val="222222"/>
              </a:solidFill>
            </a:endParaRPr>
          </a:p>
        </p:txBody>
      </p:sp>
      <p:pic>
        <p:nvPicPr>
          <p:cNvPr id="128" name="Google Shape;128;p18"/>
          <p:cNvPicPr preferRelativeResize="0"/>
          <p:nvPr/>
        </p:nvPicPr>
        <p:blipFill>
          <a:blip r:embed="rId3">
            <a:alphaModFix/>
          </a:blip>
          <a:stretch>
            <a:fillRect/>
          </a:stretch>
        </p:blipFill>
        <p:spPr>
          <a:xfrm>
            <a:off x="5601650" y="1922912"/>
            <a:ext cx="3110751" cy="257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800" y="20898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Approach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Intensity of the Earthquake </a:t>
            </a:r>
            <a:endParaRPr/>
          </a:p>
        </p:txBody>
      </p:sp>
      <p:sp>
        <p:nvSpPr>
          <p:cNvPr id="139" name="Google Shape;139;p20"/>
          <p:cNvSpPr txBox="1"/>
          <p:nvPr>
            <p:ph idx="1" type="body"/>
          </p:nvPr>
        </p:nvSpPr>
        <p:spPr>
          <a:xfrm>
            <a:off x="729450" y="1916750"/>
            <a:ext cx="4454400" cy="259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107">
                <a:solidFill>
                  <a:srgbClr val="222222"/>
                </a:solidFill>
              </a:rPr>
              <a:t>First we wanted to determine the dates and times when the major shakes were felt by the people as the response team need to provide immediate relief after the major shake.</a:t>
            </a:r>
            <a:endParaRPr sz="1107">
              <a:solidFill>
                <a:srgbClr val="222222"/>
              </a:solidFill>
            </a:endParaRPr>
          </a:p>
          <a:p>
            <a:pPr indent="0" lvl="0" marL="0" rtl="0" algn="l">
              <a:lnSpc>
                <a:spcPct val="105000"/>
              </a:lnSpc>
              <a:spcBef>
                <a:spcPts val="1200"/>
              </a:spcBef>
              <a:spcAft>
                <a:spcPts val="0"/>
              </a:spcAft>
              <a:buSzPts val="852"/>
              <a:buNone/>
            </a:pPr>
            <a:r>
              <a:rPr lang="en" sz="1107">
                <a:solidFill>
                  <a:srgbClr val="222222"/>
                </a:solidFill>
              </a:rPr>
              <a:t>The heat map </a:t>
            </a:r>
            <a:r>
              <a:rPr lang="en" sz="1107">
                <a:solidFill>
                  <a:srgbClr val="222222"/>
                </a:solidFill>
              </a:rPr>
              <a:t>beside shows the mean </a:t>
            </a:r>
            <a:r>
              <a:rPr i="1" lang="en" sz="1107">
                <a:solidFill>
                  <a:srgbClr val="222222"/>
                </a:solidFill>
              </a:rPr>
              <a:t>shake_intensity</a:t>
            </a:r>
            <a:r>
              <a:rPr lang="en" sz="1107">
                <a:solidFill>
                  <a:srgbClr val="222222"/>
                </a:solidFill>
              </a:rPr>
              <a:t> reported by users by time and date. </a:t>
            </a:r>
            <a:endParaRPr sz="1107">
              <a:solidFill>
                <a:srgbClr val="222222"/>
              </a:solidFill>
            </a:endParaRPr>
          </a:p>
          <a:p>
            <a:pPr indent="0" lvl="0" marL="0" rtl="0" algn="l">
              <a:lnSpc>
                <a:spcPct val="105000"/>
              </a:lnSpc>
              <a:spcBef>
                <a:spcPts val="1200"/>
              </a:spcBef>
              <a:spcAft>
                <a:spcPts val="1200"/>
              </a:spcAft>
              <a:buSzPts val="852"/>
              <a:buNone/>
            </a:pPr>
            <a:r>
              <a:rPr lang="en" sz="1107">
                <a:solidFill>
                  <a:srgbClr val="222222"/>
                </a:solidFill>
              </a:rPr>
              <a:t>We can see that the citizens felt high intensity shake on the the afternoon if 2020-04-08 and  some high intensity aftershocks on morning of 2020-04-09 and 2020-04-10. So this is time the response team need to the most alert to provide help.</a:t>
            </a:r>
            <a:endParaRPr sz="1107">
              <a:solidFill>
                <a:srgbClr val="222222"/>
              </a:solidFill>
            </a:endParaRPr>
          </a:p>
        </p:txBody>
      </p:sp>
      <p:pic>
        <p:nvPicPr>
          <p:cNvPr id="140" name="Google Shape;140;p20"/>
          <p:cNvPicPr preferRelativeResize="0"/>
          <p:nvPr/>
        </p:nvPicPr>
        <p:blipFill>
          <a:blip r:embed="rId3">
            <a:alphaModFix/>
          </a:blip>
          <a:stretch>
            <a:fillRect/>
          </a:stretch>
        </p:blipFill>
        <p:spPr>
          <a:xfrm>
            <a:off x="5111400" y="1618400"/>
            <a:ext cx="3965648" cy="2719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Outage</a:t>
            </a:r>
            <a:endParaRPr/>
          </a:p>
        </p:txBody>
      </p:sp>
      <p:sp>
        <p:nvSpPr>
          <p:cNvPr id="146" name="Google Shape;146;p21"/>
          <p:cNvSpPr txBox="1"/>
          <p:nvPr>
            <p:ph idx="1" type="body"/>
          </p:nvPr>
        </p:nvSpPr>
        <p:spPr>
          <a:xfrm>
            <a:off x="729450" y="2078875"/>
            <a:ext cx="3842700" cy="2358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solidFill>
                  <a:srgbClr val="222222"/>
                </a:solidFill>
              </a:rPr>
              <a:t>One of the most important things in a crisis like this is power. Power is needed for everything but most </a:t>
            </a:r>
            <a:r>
              <a:rPr lang="en">
                <a:solidFill>
                  <a:srgbClr val="222222"/>
                </a:solidFill>
              </a:rPr>
              <a:t>importantly</a:t>
            </a:r>
            <a:r>
              <a:rPr lang="en">
                <a:solidFill>
                  <a:srgbClr val="222222"/>
                </a:solidFill>
              </a:rPr>
              <a:t> for it is required for the proper functioning of the nuclear power plant and the hospitals.</a:t>
            </a:r>
            <a:endParaRPr>
              <a:solidFill>
                <a:srgbClr val="222222"/>
              </a:solidFill>
            </a:endParaRPr>
          </a:p>
          <a:p>
            <a:pPr indent="0" lvl="0" marL="0" rtl="0" algn="l">
              <a:spcBef>
                <a:spcPts val="1200"/>
              </a:spcBef>
              <a:spcAft>
                <a:spcPts val="0"/>
              </a:spcAft>
              <a:buNone/>
            </a:pPr>
            <a:r>
              <a:rPr lang="en">
                <a:solidFill>
                  <a:srgbClr val="222222"/>
                </a:solidFill>
              </a:rPr>
              <a:t>In the scatter plot beside we are trying to visualize the reports made by public regarding power outage (power&gt;=8.0). As you can see most of the locations reported power outage on </a:t>
            </a:r>
            <a:r>
              <a:rPr i="1" lang="en">
                <a:solidFill>
                  <a:srgbClr val="222222"/>
                </a:solidFill>
              </a:rPr>
              <a:t>2020-04-08 . </a:t>
            </a:r>
            <a:r>
              <a:rPr lang="en">
                <a:solidFill>
                  <a:srgbClr val="222222"/>
                </a:solidFill>
              </a:rPr>
              <a:t>This makes sense as in the heatmap before we saw the main shocks of the earthquake were felt on </a:t>
            </a:r>
            <a:r>
              <a:rPr i="1" lang="en">
                <a:solidFill>
                  <a:srgbClr val="222222"/>
                </a:solidFill>
              </a:rPr>
              <a:t>2020-04-08.</a:t>
            </a:r>
            <a:r>
              <a:rPr lang="en">
                <a:solidFill>
                  <a:srgbClr val="222222"/>
                </a:solidFill>
              </a:rPr>
              <a:t> </a:t>
            </a:r>
            <a:endParaRPr>
              <a:solidFill>
                <a:srgbClr val="222222"/>
              </a:solidFill>
            </a:endParaRPr>
          </a:p>
          <a:p>
            <a:pPr indent="0" lvl="0" marL="0" rtl="0" algn="l">
              <a:spcBef>
                <a:spcPts val="1200"/>
              </a:spcBef>
              <a:spcAft>
                <a:spcPts val="1200"/>
              </a:spcAft>
              <a:buNone/>
            </a:pPr>
            <a:r>
              <a:rPr lang="en">
                <a:solidFill>
                  <a:srgbClr val="222222"/>
                </a:solidFill>
              </a:rPr>
              <a:t>We can noticed that some locations had a lot of reports of power outage on Thursday and Friday i.e 2020-04-09 and 2020-04-10. Power lines of these areas must be destroyed in the earthquake, so the </a:t>
            </a:r>
            <a:r>
              <a:rPr lang="en">
                <a:solidFill>
                  <a:srgbClr val="222222"/>
                </a:solidFill>
              </a:rPr>
              <a:t>response</a:t>
            </a:r>
            <a:r>
              <a:rPr lang="en">
                <a:solidFill>
                  <a:srgbClr val="222222"/>
                </a:solidFill>
              </a:rPr>
              <a:t> team should send someone to fix those power lines ASAP.</a:t>
            </a:r>
            <a:endParaRPr>
              <a:solidFill>
                <a:srgbClr val="222222"/>
              </a:solidFill>
            </a:endParaRPr>
          </a:p>
        </p:txBody>
      </p:sp>
      <p:pic>
        <p:nvPicPr>
          <p:cNvPr id="147" name="Google Shape;147;p21"/>
          <p:cNvPicPr preferRelativeResize="0"/>
          <p:nvPr/>
        </p:nvPicPr>
        <p:blipFill rotWithShape="1">
          <a:blip r:embed="rId3">
            <a:alphaModFix/>
          </a:blip>
          <a:srcRect b="0" l="0" r="0" t="0"/>
          <a:stretch/>
        </p:blipFill>
        <p:spPr>
          <a:xfrm>
            <a:off x="4724550" y="2006250"/>
            <a:ext cx="4267049" cy="220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