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2" r:id="rId3"/>
    <p:sldId id="316" r:id="rId4"/>
    <p:sldId id="318" r:id="rId5"/>
    <p:sldId id="322" r:id="rId6"/>
    <p:sldId id="299" r:id="rId7"/>
    <p:sldId id="321" r:id="rId8"/>
    <p:sldId id="264" r:id="rId9"/>
    <p:sldId id="268" r:id="rId10"/>
    <p:sldId id="303" r:id="rId11"/>
    <p:sldId id="269" r:id="rId12"/>
    <p:sldId id="300" r:id="rId13"/>
    <p:sldId id="271" r:id="rId14"/>
    <p:sldId id="304" r:id="rId15"/>
    <p:sldId id="281" r:id="rId16"/>
    <p:sldId id="305" r:id="rId17"/>
    <p:sldId id="272" r:id="rId18"/>
    <p:sldId id="307" r:id="rId19"/>
    <p:sldId id="280" r:id="rId20"/>
    <p:sldId id="308" r:id="rId21"/>
    <p:sldId id="279" r:id="rId22"/>
    <p:sldId id="309" r:id="rId23"/>
    <p:sldId id="283" r:id="rId24"/>
    <p:sldId id="284" r:id="rId25"/>
    <p:sldId id="310" r:id="rId26"/>
    <p:sldId id="311" r:id="rId27"/>
    <p:sldId id="285" r:id="rId28"/>
    <p:sldId id="312" r:id="rId29"/>
    <p:sldId id="286" r:id="rId30"/>
    <p:sldId id="313" r:id="rId31"/>
    <p:sldId id="287" r:id="rId32"/>
    <p:sldId id="288" r:id="rId33"/>
    <p:sldId id="314" r:id="rId34"/>
    <p:sldId id="290" r:id="rId35"/>
    <p:sldId id="295" r:id="rId36"/>
    <p:sldId id="291" r:id="rId37"/>
    <p:sldId id="293" r:id="rId38"/>
    <p:sldId id="294" r:id="rId39"/>
    <p:sldId id="315" r:id="rId40"/>
    <p:sldId id="296" r:id="rId41"/>
    <p:sldId id="297" r:id="rId42"/>
    <p:sldId id="323" r:id="rId43"/>
    <p:sldId id="298"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24"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70"/>
    <a:srgbClr val="FE9202"/>
    <a:srgbClr val="FF5050"/>
    <a:srgbClr val="990099"/>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6" autoAdjust="0"/>
  </p:normalViewPr>
  <p:slideViewPr>
    <p:cSldViewPr>
      <p:cViewPr varScale="1">
        <p:scale>
          <a:sx n="92" d="100"/>
          <a:sy n="92" d="100"/>
        </p:scale>
        <p:origin x="756" y="6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3AF9A-6E76-4CCC-89CF-B04065708FB7}" type="slidenum">
              <a:rPr lang="en-US" smtClean="0"/>
              <a:t>2</a:t>
            </a:fld>
            <a:endParaRPr lang="en-US"/>
          </a:p>
        </p:txBody>
      </p:sp>
    </p:spTree>
    <p:extLst>
      <p:ext uri="{BB962C8B-B14F-4D97-AF65-F5344CB8AC3E}">
        <p14:creationId xmlns:p14="http://schemas.microsoft.com/office/powerpoint/2010/main" val="1823411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6835" y="1655520"/>
            <a:ext cx="6260905" cy="1527050"/>
          </a:xfrm>
        </p:spPr>
        <p:txBody>
          <a:bodyPr/>
          <a:lstStyle/>
          <a:p>
            <a:r>
              <a:rPr lang="en-US" dirty="0"/>
              <a:t>DATA SCIENCE PROJECT </a:t>
            </a:r>
            <a:br>
              <a:rPr lang="en-US" dirty="0"/>
            </a:br>
            <a:r>
              <a:rPr lang="en-US" sz="2000" dirty="0"/>
              <a:t>GROUP 22</a:t>
            </a:r>
          </a:p>
        </p:txBody>
      </p:sp>
      <p:sp>
        <p:nvSpPr>
          <p:cNvPr id="3" name="Subtitle 2"/>
          <p:cNvSpPr>
            <a:spLocks noGrp="1"/>
          </p:cNvSpPr>
          <p:nvPr>
            <p:ph type="subTitle" idx="1"/>
          </p:nvPr>
        </p:nvSpPr>
        <p:spPr>
          <a:xfrm>
            <a:off x="754375" y="3793390"/>
            <a:ext cx="8093365" cy="610820"/>
          </a:xfrm>
        </p:spPr>
        <p:txBody>
          <a:bodyPr/>
          <a:lstStyle/>
          <a:p>
            <a:r>
              <a:rPr lang="en-US" dirty="0">
                <a:effectLst>
                  <a:outerShdw blurRad="38100" dist="38100" dir="2700000" algn="tl">
                    <a:srgbClr val="000000">
                      <a:alpha val="43137"/>
                    </a:srgbClr>
                  </a:outerShdw>
                </a:effectLst>
                <a:latin typeface="+mj-lt"/>
              </a:rPr>
              <a:t>Flight Delay Prediction</a:t>
            </a:r>
          </a:p>
        </p:txBody>
      </p:sp>
    </p:spTree>
    <p:extLst>
      <p:ext uri="{BB962C8B-B14F-4D97-AF65-F5344CB8AC3E}">
        <p14:creationId xmlns:p14="http://schemas.microsoft.com/office/powerpoint/2010/main" val="36392037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350110"/>
            <a:ext cx="8246070" cy="3512210"/>
          </a:xfrm>
        </p:spPr>
        <p:txBody>
          <a:bodyPr>
            <a:normAutofit/>
          </a:bodyPr>
          <a:lstStyle/>
          <a:p>
            <a:pPr>
              <a:buFont typeface="Wingdings" panose="05000000000000000000" pitchFamily="2" charset="2"/>
              <a:buChar char="q"/>
            </a:pPr>
            <a:r>
              <a:rPr lang="en-IN" sz="1800" b="1" dirty="0">
                <a:latin typeface="+mj-lt"/>
              </a:rPr>
              <a:t>Filling the missing value with ‘1’ in column ‘ARR_DEL15’ and removing all other rows which have any missing value.</a:t>
            </a:r>
          </a:p>
          <a:p>
            <a:endParaRPr lang="en-IN" sz="1400" dirty="0"/>
          </a:p>
          <a:p>
            <a:endParaRPr lang="en-IN" sz="1400" dirty="0"/>
          </a:p>
          <a:p>
            <a:pPr>
              <a:buSzPct val="120000"/>
            </a:pPr>
            <a:r>
              <a:rPr lang="en-IN" sz="1400" dirty="0">
                <a:solidFill>
                  <a:schemeClr val="tx1"/>
                </a:solidFill>
                <a:latin typeface="Garamond" panose="02020404030301010803" pitchFamily="18" charset="0"/>
                <a:cs typeface="Times New Roman" panose="02020603050405020304" pitchFamily="18" charset="0"/>
              </a:rPr>
              <a:t>data = </a:t>
            </a:r>
            <a:r>
              <a:rPr lang="en-IN" sz="1400" dirty="0" err="1">
                <a:solidFill>
                  <a:schemeClr val="tx1"/>
                </a:solidFill>
                <a:latin typeface="Garamond" panose="02020404030301010803" pitchFamily="18" charset="0"/>
                <a:cs typeface="Times New Roman" panose="02020603050405020304" pitchFamily="18" charset="0"/>
              </a:rPr>
              <a:t>data.fillna</a:t>
            </a:r>
            <a:r>
              <a:rPr lang="en-IN" sz="1400" dirty="0">
                <a:solidFill>
                  <a:schemeClr val="tx1"/>
                </a:solidFill>
                <a:latin typeface="Garamond" panose="02020404030301010803" pitchFamily="18" charset="0"/>
                <a:cs typeface="Times New Roman" panose="02020603050405020304" pitchFamily="18" charset="0"/>
              </a:rPr>
              <a:t>({'ARR_DEL15': 1})</a:t>
            </a:r>
          </a:p>
          <a:p>
            <a:pPr>
              <a:buSzPct val="120000"/>
            </a:pPr>
            <a:r>
              <a:rPr lang="en-US" sz="1400" dirty="0" err="1">
                <a:solidFill>
                  <a:schemeClr val="tx1"/>
                </a:solidFill>
                <a:latin typeface="Garamond" panose="02020404030301010803" pitchFamily="18" charset="0"/>
                <a:cs typeface="Times New Roman" panose="02020603050405020304" pitchFamily="18" charset="0"/>
              </a:rPr>
              <a:t>data.dropna</a:t>
            </a:r>
            <a:r>
              <a:rPr lang="en-US" sz="1400" dirty="0">
                <a:solidFill>
                  <a:schemeClr val="tx1"/>
                </a:solidFill>
                <a:latin typeface="Garamond" panose="02020404030301010803" pitchFamily="18" charset="0"/>
                <a:cs typeface="Times New Roman" panose="02020603050405020304" pitchFamily="18" charset="0"/>
              </a:rPr>
              <a:t>( axis=0, how='any', </a:t>
            </a:r>
            <a:r>
              <a:rPr lang="en-US" sz="1400" dirty="0" err="1">
                <a:solidFill>
                  <a:schemeClr val="tx1"/>
                </a:solidFill>
                <a:latin typeface="Garamond" panose="02020404030301010803" pitchFamily="18" charset="0"/>
                <a:cs typeface="Times New Roman" panose="02020603050405020304" pitchFamily="18" charset="0"/>
              </a:rPr>
              <a:t>inplace</a:t>
            </a:r>
            <a:r>
              <a:rPr lang="en-US" sz="1400" dirty="0">
                <a:solidFill>
                  <a:schemeClr val="tx1"/>
                </a:solidFill>
                <a:latin typeface="Garamond" panose="02020404030301010803" pitchFamily="18" charset="0"/>
                <a:cs typeface="Times New Roman" panose="02020603050405020304" pitchFamily="18" charset="0"/>
              </a:rPr>
              <a:t>= True)</a:t>
            </a:r>
          </a:p>
          <a:p>
            <a:pPr>
              <a:buSzPct val="120000"/>
            </a:pPr>
            <a:r>
              <a:rPr lang="en-IN" sz="1400" dirty="0">
                <a:solidFill>
                  <a:schemeClr val="tx1"/>
                </a:solidFill>
                <a:latin typeface="Garamond" panose="02020404030301010803" pitchFamily="18" charset="0"/>
                <a:cs typeface="Times New Roman" panose="02020603050405020304" pitchFamily="18" charset="0"/>
              </a:rPr>
              <a:t>checking = {    '</a:t>
            </a:r>
            <a:r>
              <a:rPr lang="en-IN" sz="1400" dirty="0" err="1">
                <a:solidFill>
                  <a:schemeClr val="tx1"/>
                </a:solidFill>
                <a:latin typeface="Garamond" panose="02020404030301010803" pitchFamily="18" charset="0"/>
                <a:cs typeface="Times New Roman" panose="02020603050405020304" pitchFamily="18" charset="0"/>
              </a:rPr>
              <a:t>uniquevalue</a:t>
            </a:r>
            <a:r>
              <a:rPr lang="en-IN" sz="1400" dirty="0">
                <a:solidFill>
                  <a:schemeClr val="tx1"/>
                </a:solidFill>
                <a:latin typeface="Garamond" panose="02020404030301010803" pitchFamily="18" charset="0"/>
                <a:cs typeface="Times New Roman" panose="02020603050405020304" pitchFamily="18" charset="0"/>
              </a:rPr>
              <a:t>':</a:t>
            </a:r>
            <a:r>
              <a:rPr lang="en-IN" sz="1400" dirty="0" err="1">
                <a:solidFill>
                  <a:schemeClr val="tx1"/>
                </a:solidFill>
                <a:latin typeface="Garamond" panose="02020404030301010803" pitchFamily="18" charset="0"/>
                <a:cs typeface="Times New Roman" panose="02020603050405020304" pitchFamily="18" charset="0"/>
              </a:rPr>
              <a:t>data.nunique</a:t>
            </a:r>
            <a:r>
              <a:rPr lang="en-IN" sz="1400" dirty="0">
                <a:solidFill>
                  <a:schemeClr val="tx1"/>
                </a:solidFill>
                <a:latin typeface="Garamond" panose="02020404030301010803" pitchFamily="18" charset="0"/>
                <a:cs typeface="Times New Roman" panose="02020603050405020304" pitchFamily="18" charset="0"/>
              </a:rPr>
              <a:t>(),     '</a:t>
            </a:r>
            <a:r>
              <a:rPr lang="en-IN" sz="1400" dirty="0" err="1">
                <a:solidFill>
                  <a:schemeClr val="tx1"/>
                </a:solidFill>
                <a:latin typeface="Garamond" panose="02020404030301010803" pitchFamily="18" charset="0"/>
                <a:cs typeface="Times New Roman" panose="02020603050405020304" pitchFamily="18" charset="0"/>
              </a:rPr>
              <a:t>missingcount</a:t>
            </a:r>
            <a:r>
              <a:rPr lang="en-IN" sz="1400" dirty="0">
                <a:solidFill>
                  <a:schemeClr val="tx1"/>
                </a:solidFill>
                <a:latin typeface="Garamond" panose="02020404030301010803" pitchFamily="18" charset="0"/>
                <a:cs typeface="Times New Roman" panose="02020603050405020304" pitchFamily="18" charset="0"/>
              </a:rPr>
              <a:t>':</a:t>
            </a:r>
            <a:r>
              <a:rPr lang="en-IN" sz="1400" dirty="0" err="1">
                <a:solidFill>
                  <a:schemeClr val="tx1"/>
                </a:solidFill>
                <a:latin typeface="Garamond" panose="02020404030301010803" pitchFamily="18" charset="0"/>
                <a:cs typeface="Times New Roman" panose="02020603050405020304" pitchFamily="18" charset="0"/>
              </a:rPr>
              <a:t>data.isna</a:t>
            </a:r>
            <a:r>
              <a:rPr lang="en-IN" sz="1400" dirty="0">
                <a:solidFill>
                  <a:schemeClr val="tx1"/>
                </a:solidFill>
                <a:latin typeface="Garamond" panose="02020404030301010803" pitchFamily="18" charset="0"/>
                <a:cs typeface="Times New Roman" panose="02020603050405020304" pitchFamily="18" charset="0"/>
              </a:rPr>
              <a:t>().sum(),    'datatype':</a:t>
            </a:r>
            <a:r>
              <a:rPr lang="en-IN" sz="1400" dirty="0" err="1">
                <a:solidFill>
                  <a:schemeClr val="tx1"/>
                </a:solidFill>
                <a:latin typeface="Garamond" panose="02020404030301010803" pitchFamily="18" charset="0"/>
                <a:cs typeface="Times New Roman" panose="02020603050405020304" pitchFamily="18" charset="0"/>
              </a:rPr>
              <a:t>data.dtypes</a:t>
            </a:r>
            <a:r>
              <a:rPr lang="en-IN" sz="1400" dirty="0">
                <a:solidFill>
                  <a:schemeClr val="tx1"/>
                </a:solidFill>
                <a:latin typeface="Garamond" panose="02020404030301010803" pitchFamily="18" charset="0"/>
                <a:cs typeface="Times New Roman" panose="02020603050405020304" pitchFamily="18" charset="0"/>
              </a:rPr>
              <a:t> }</a:t>
            </a:r>
            <a:r>
              <a:rPr lang="en-IN" sz="1400" dirty="0" err="1">
                <a:solidFill>
                  <a:schemeClr val="tx1"/>
                </a:solidFill>
                <a:latin typeface="Garamond" panose="02020404030301010803" pitchFamily="18" charset="0"/>
                <a:cs typeface="Times New Roman" panose="02020603050405020304" pitchFamily="18" charset="0"/>
              </a:rPr>
              <a:t>pd.DataFrame</a:t>
            </a:r>
            <a:r>
              <a:rPr lang="en-IN" sz="1400" dirty="0">
                <a:solidFill>
                  <a:schemeClr val="tx1"/>
                </a:solidFill>
                <a:latin typeface="Garamond" panose="02020404030301010803" pitchFamily="18" charset="0"/>
                <a:cs typeface="Times New Roman" panose="02020603050405020304" pitchFamily="18" charset="0"/>
              </a:rPr>
              <a:t>(checking)</a:t>
            </a:r>
          </a:p>
        </p:txBody>
      </p:sp>
    </p:spTree>
    <p:extLst>
      <p:ext uri="{BB962C8B-B14F-4D97-AF65-F5344CB8AC3E}">
        <p14:creationId xmlns:p14="http://schemas.microsoft.com/office/powerpoint/2010/main" val="3584943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3190" y="739650"/>
            <a:ext cx="3401996" cy="3359150"/>
          </a:xfrm>
          <a:ln>
            <a:solidFill>
              <a:schemeClr val="tx1"/>
            </a:solidFill>
          </a:ln>
        </p:spPr>
      </p:pic>
    </p:spTree>
    <p:extLst>
      <p:ext uri="{BB962C8B-B14F-4D97-AF65-F5344CB8AC3E}">
        <p14:creationId xmlns:p14="http://schemas.microsoft.com/office/powerpoint/2010/main" val="2072887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DATA VISUALISATION</a:t>
            </a:r>
          </a:p>
        </p:txBody>
      </p:sp>
    </p:spTree>
    <p:extLst>
      <p:ext uri="{BB962C8B-B14F-4D97-AF65-F5344CB8AC3E}">
        <p14:creationId xmlns:p14="http://schemas.microsoft.com/office/powerpoint/2010/main" val="2388615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734" y="0"/>
            <a:ext cx="6487044" cy="615707"/>
          </a:xfrm>
          <a:ln>
            <a:solidFill>
              <a:schemeClr val="tx1"/>
            </a:solidFill>
          </a:ln>
        </p:spPr>
        <p:txBody>
          <a:bodyPr>
            <a:normAutofit/>
          </a:bodyPr>
          <a:lstStyle/>
          <a:p>
            <a:r>
              <a:rPr lang="en-IN" sz="2000" dirty="0"/>
              <a:t>Frequency of Flight Delay corresponding to each column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734" y="1322055"/>
            <a:ext cx="6487044" cy="3541827"/>
          </a:xfrm>
          <a:ln>
            <a:solidFill>
              <a:schemeClr val="tx1"/>
            </a:solidFill>
          </a:ln>
        </p:spPr>
      </p:pic>
      <p:sp>
        <p:nvSpPr>
          <p:cNvPr id="6" name="Rectangle 5"/>
          <p:cNvSpPr/>
          <p:nvPr/>
        </p:nvSpPr>
        <p:spPr>
          <a:xfrm>
            <a:off x="2433734" y="583391"/>
            <a:ext cx="4581151" cy="738664"/>
          </a:xfrm>
          <a:prstGeom prst="rect">
            <a:avLst/>
          </a:prstGeom>
        </p:spPr>
        <p:txBody>
          <a:bodyPr wrap="square">
            <a:spAutoFit/>
          </a:bodyPr>
          <a:lstStyle/>
          <a:p>
            <a:r>
              <a:rPr lang="en-IN" sz="1400" b="1" dirty="0">
                <a:solidFill>
                  <a:srgbClr val="FF0000"/>
                </a:solidFill>
              </a:rPr>
              <a:t>#code</a:t>
            </a:r>
          </a:p>
          <a:p>
            <a:endParaRPr lang="en-IN" sz="1400" b="1" dirty="0">
              <a:solidFill>
                <a:srgbClr val="FF0000"/>
              </a:solidFill>
              <a:latin typeface="+mj-lt"/>
            </a:endParaRPr>
          </a:p>
          <a:p>
            <a:r>
              <a:rPr lang="en-IN" sz="1400" dirty="0">
                <a:latin typeface="Garamond" panose="02020404030301010803" pitchFamily="18" charset="0"/>
              </a:rPr>
              <a:t>data.hist(</a:t>
            </a:r>
            <a:r>
              <a:rPr lang="en-IN" sz="1400" dirty="0" err="1">
                <a:latin typeface="Garamond" panose="02020404030301010803" pitchFamily="18" charset="0"/>
              </a:rPr>
              <a:t>figsize</a:t>
            </a:r>
            <a:r>
              <a:rPr lang="en-IN" sz="1400" dirty="0">
                <a:latin typeface="Garamond" panose="02020404030301010803" pitchFamily="18" charset="0"/>
              </a:rPr>
              <a:t> = (15,14),color = '#9467bd)</a:t>
            </a:r>
          </a:p>
        </p:txBody>
      </p:sp>
    </p:spTree>
    <p:extLst>
      <p:ext uri="{BB962C8B-B14F-4D97-AF65-F5344CB8AC3E}">
        <p14:creationId xmlns:p14="http://schemas.microsoft.com/office/powerpoint/2010/main" val="2552176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281175"/>
            <a:ext cx="6566315" cy="572644"/>
          </a:xfrm>
          <a:ln>
            <a:solidFill>
              <a:schemeClr val="tx1"/>
            </a:solidFill>
          </a:ln>
        </p:spPr>
        <p:txBody>
          <a:bodyPr>
            <a:normAutofit/>
          </a:bodyPr>
          <a:lstStyle/>
          <a:p>
            <a:r>
              <a:rPr lang="en-IN" sz="2400" dirty="0"/>
              <a:t>No of cancelled flights on each day of month</a:t>
            </a:r>
          </a:p>
        </p:txBody>
      </p:sp>
      <p:sp>
        <p:nvSpPr>
          <p:cNvPr id="3" name="Content Placeholder 2"/>
          <p:cNvSpPr>
            <a:spLocks noGrp="1"/>
          </p:cNvSpPr>
          <p:nvPr>
            <p:ph idx="1"/>
          </p:nvPr>
        </p:nvSpPr>
        <p:spPr>
          <a:xfrm>
            <a:off x="2434130" y="1197406"/>
            <a:ext cx="6566315" cy="3358356"/>
          </a:xfrm>
        </p:spPr>
        <p:txBody>
          <a:bodyPr>
            <a:normAutofit/>
          </a:bodyPr>
          <a:lstStyle/>
          <a:p>
            <a:pPr marL="0" indent="0">
              <a:buNone/>
            </a:pPr>
            <a:r>
              <a:rPr lang="en-IN" sz="1400" b="1" dirty="0">
                <a:solidFill>
                  <a:srgbClr val="FF0000"/>
                </a:solidFill>
              </a:rPr>
              <a:t>#code</a:t>
            </a:r>
          </a:p>
          <a:p>
            <a:pPr marL="0" indent="0">
              <a:buNone/>
            </a:pPr>
            <a:endParaRPr lang="en-IN" sz="1400" b="1" dirty="0">
              <a:solidFill>
                <a:srgbClr val="FF0000"/>
              </a:solidFill>
            </a:endParaRPr>
          </a:p>
          <a:p>
            <a:r>
              <a:rPr lang="en-IN" sz="1400" dirty="0">
                <a:solidFill>
                  <a:schemeClr val="tx1"/>
                </a:solidFill>
                <a:latin typeface="Garamond" panose="02020404030301010803" pitchFamily="18" charset="0"/>
              </a:rPr>
              <a:t>plot1 = </a:t>
            </a:r>
            <a:r>
              <a:rPr lang="en-IN" sz="1400" dirty="0" err="1">
                <a:solidFill>
                  <a:schemeClr val="tx1"/>
                </a:solidFill>
                <a:latin typeface="Garamond" panose="02020404030301010803" pitchFamily="18" charset="0"/>
              </a:rPr>
              <a:t>data.groupby</a:t>
            </a:r>
            <a:r>
              <a:rPr lang="en-IN" sz="1400" dirty="0">
                <a:solidFill>
                  <a:schemeClr val="tx1"/>
                </a:solidFill>
                <a:latin typeface="Garamond" panose="02020404030301010803" pitchFamily="18" charset="0"/>
              </a:rPr>
              <a:t>('DAY_OF_MONTH')['CANCELLED'].count()fig = </a:t>
            </a:r>
            <a:r>
              <a:rPr lang="en-IN" sz="1400" dirty="0" err="1">
                <a:solidFill>
                  <a:schemeClr val="tx1"/>
                </a:solidFill>
                <a:latin typeface="Garamond" panose="02020404030301010803" pitchFamily="18" charset="0"/>
              </a:rPr>
              <a:t>go.Figure</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fig.add_trace</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go.Bar</a:t>
            </a:r>
            <a:r>
              <a:rPr lang="en-IN" sz="1400" dirty="0">
                <a:solidFill>
                  <a:schemeClr val="tx1"/>
                </a:solidFill>
                <a:latin typeface="Garamond" panose="02020404030301010803" pitchFamily="18" charset="0"/>
              </a:rPr>
              <a:t>(x=plot1.index, y=plot1.values, name='Cancel </a:t>
            </a:r>
            <a:r>
              <a:rPr lang="en-IN" sz="1400" dirty="0" err="1">
                <a:solidFill>
                  <a:schemeClr val="tx1"/>
                </a:solidFill>
                <a:latin typeface="Garamond" panose="02020404030301010803" pitchFamily="18" charset="0"/>
              </a:rPr>
              <a:t>bar',opacity</a:t>
            </a:r>
            <a:r>
              <a:rPr lang="en-IN" sz="1400" dirty="0">
                <a:solidFill>
                  <a:schemeClr val="tx1"/>
                </a:solidFill>
                <a:latin typeface="Garamond" panose="02020404030301010803" pitchFamily="18" charset="0"/>
              </a:rPr>
              <a:t>=0.9,marker_color='#a5afff'))</a:t>
            </a:r>
            <a:r>
              <a:rPr lang="en-IN" sz="1400" dirty="0" err="1">
                <a:solidFill>
                  <a:schemeClr val="tx1"/>
                </a:solidFill>
                <a:latin typeface="Garamond" panose="02020404030301010803" pitchFamily="18" charset="0"/>
              </a:rPr>
              <a:t>fig.add_trace</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go.Scatter</a:t>
            </a:r>
            <a:r>
              <a:rPr lang="en-IN" sz="1400" dirty="0">
                <a:solidFill>
                  <a:schemeClr val="tx1"/>
                </a:solidFill>
                <a:latin typeface="Garamond" panose="02020404030301010803" pitchFamily="18" charset="0"/>
              </a:rPr>
              <a:t>(x=plot1.index, y=plot1.values, line=</a:t>
            </a:r>
            <a:r>
              <a:rPr lang="en-IN" sz="1400" dirty="0" err="1">
                <a:solidFill>
                  <a:schemeClr val="tx1"/>
                </a:solidFill>
                <a:latin typeface="Garamond" panose="02020404030301010803" pitchFamily="18" charset="0"/>
              </a:rPr>
              <a:t>dict</a:t>
            </a:r>
            <a:r>
              <a:rPr lang="en-IN" sz="1400" dirty="0">
                <a:solidFill>
                  <a:schemeClr val="tx1"/>
                </a:solidFill>
                <a:latin typeface="Garamond" panose="02020404030301010803" pitchFamily="18" charset="0"/>
              </a:rPr>
              <a:t>(color='red'), name='Cancel trend'))</a:t>
            </a:r>
            <a:r>
              <a:rPr lang="en-IN" sz="1400" dirty="0" err="1">
                <a:solidFill>
                  <a:schemeClr val="tx1"/>
                </a:solidFill>
                <a:latin typeface="Garamond" panose="02020404030301010803" pitchFamily="18" charset="0"/>
              </a:rPr>
              <a:t>fig.update_layout</a:t>
            </a:r>
            <a:r>
              <a:rPr lang="en-IN" sz="1400" dirty="0">
                <a:solidFill>
                  <a:schemeClr val="tx1"/>
                </a:solidFill>
                <a:latin typeface="Garamond" panose="02020404030301010803" pitchFamily="18" charset="0"/>
              </a:rPr>
              <a:t>(    title="Cancelled flights vs day of month",    </a:t>
            </a:r>
            <a:r>
              <a:rPr lang="en-IN" sz="1400" dirty="0" err="1">
                <a:solidFill>
                  <a:schemeClr val="tx1"/>
                </a:solidFill>
                <a:latin typeface="Garamond" panose="02020404030301010803" pitchFamily="18" charset="0"/>
              </a:rPr>
              <a:t>xaxis_title</a:t>
            </a:r>
            <a:r>
              <a:rPr lang="en-IN" sz="1400" dirty="0">
                <a:solidFill>
                  <a:schemeClr val="tx1"/>
                </a:solidFill>
                <a:latin typeface="Garamond" panose="02020404030301010803" pitchFamily="18" charset="0"/>
              </a:rPr>
              <a:t>="Day of month",    </a:t>
            </a:r>
            <a:r>
              <a:rPr lang="en-IN" sz="1400" dirty="0" err="1">
                <a:solidFill>
                  <a:schemeClr val="tx1"/>
                </a:solidFill>
                <a:latin typeface="Garamond" panose="02020404030301010803" pitchFamily="18" charset="0"/>
              </a:rPr>
              <a:t>yaxis_title</a:t>
            </a:r>
            <a:r>
              <a:rPr lang="en-IN" sz="1400" dirty="0">
                <a:solidFill>
                  <a:schemeClr val="tx1"/>
                </a:solidFill>
                <a:latin typeface="Garamond" panose="02020404030301010803" pitchFamily="18" charset="0"/>
              </a:rPr>
              <a:t>="Cancel count",)</a:t>
            </a:r>
            <a:r>
              <a:rPr lang="en-IN" sz="1400" dirty="0" err="1">
                <a:solidFill>
                  <a:schemeClr val="tx1"/>
                </a:solidFill>
                <a:latin typeface="Garamond" panose="02020404030301010803" pitchFamily="18" charset="0"/>
              </a:rPr>
              <a:t>fig.show</a:t>
            </a:r>
            <a:r>
              <a:rPr lang="en-IN" sz="1400" dirty="0">
                <a:solidFill>
                  <a:schemeClr val="tx1"/>
                </a:solidFill>
                <a:latin typeface="Garamond" panose="02020404030301010803" pitchFamily="18" charset="0"/>
              </a:rPr>
              <a:t>()</a:t>
            </a:r>
          </a:p>
        </p:txBody>
      </p:sp>
    </p:spTree>
    <p:extLst>
      <p:ext uri="{BB962C8B-B14F-4D97-AF65-F5344CB8AC3E}">
        <p14:creationId xmlns:p14="http://schemas.microsoft.com/office/powerpoint/2010/main" val="214543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73" y="281175"/>
            <a:ext cx="8246070" cy="610820"/>
          </a:xfrm>
        </p:spPr>
        <p:txBody>
          <a:bodyPr>
            <a:noAutofit/>
          </a:bodyPr>
          <a:lstStyle/>
          <a:p>
            <a:r>
              <a:rPr lang="en-IN" sz="2000" dirty="0"/>
              <a:t>No of cancelled flights on each day of month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073" y="1196975"/>
            <a:ext cx="7455855" cy="3513138"/>
          </a:xfrm>
          <a:ln>
            <a:solidFill>
              <a:schemeClr val="tx1"/>
            </a:solidFill>
          </a:ln>
        </p:spPr>
      </p:pic>
    </p:spTree>
    <p:extLst>
      <p:ext uri="{BB962C8B-B14F-4D97-AF65-F5344CB8AC3E}">
        <p14:creationId xmlns:p14="http://schemas.microsoft.com/office/powerpoint/2010/main" val="51021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No. of cancelled flights by airport</a:t>
            </a:r>
          </a:p>
        </p:txBody>
      </p:sp>
      <p:sp>
        <p:nvSpPr>
          <p:cNvPr id="3" name="Content Placeholder 2"/>
          <p:cNvSpPr>
            <a:spLocks noGrp="1"/>
          </p:cNvSpPr>
          <p:nvPr>
            <p:ph idx="1"/>
          </p:nvPr>
        </p:nvSpPr>
        <p:spPr>
          <a:xfrm>
            <a:off x="448965" y="1631290"/>
            <a:ext cx="8246070" cy="3512210"/>
          </a:xfrm>
        </p:spPr>
        <p:txBody>
          <a:bodyPr>
            <a:normAutofit/>
          </a:bodyPr>
          <a:lstStyle/>
          <a:p>
            <a:pPr marL="0" indent="0">
              <a:buNone/>
            </a:pPr>
            <a:r>
              <a:rPr lang="en-IN" sz="1400" b="1" dirty="0">
                <a:solidFill>
                  <a:srgbClr val="FF0000"/>
                </a:solidFill>
              </a:rPr>
              <a:t>#code</a:t>
            </a:r>
          </a:p>
          <a:p>
            <a:pPr marL="0" indent="0">
              <a:buNone/>
            </a:pPr>
            <a:endParaRPr lang="en-IN" sz="1400" b="1" dirty="0">
              <a:solidFill>
                <a:srgbClr val="FF0000"/>
              </a:solidFill>
            </a:endParaRPr>
          </a:p>
          <a:p>
            <a:r>
              <a:rPr lang="en-IN" sz="1400" dirty="0">
                <a:solidFill>
                  <a:schemeClr val="tx1">
                    <a:lumMod val="95000"/>
                    <a:lumOff val="5000"/>
                  </a:schemeClr>
                </a:solidFill>
                <a:latin typeface="Garamond" panose="02020404030301010803" pitchFamily="18" charset="0"/>
              </a:rPr>
              <a:t>plot4 = </a:t>
            </a:r>
            <a:r>
              <a:rPr lang="en-IN" sz="1400" dirty="0" err="1">
                <a:solidFill>
                  <a:schemeClr val="tx1">
                    <a:lumMod val="95000"/>
                    <a:lumOff val="5000"/>
                  </a:schemeClr>
                </a:solidFill>
                <a:latin typeface="Garamond" panose="02020404030301010803" pitchFamily="18" charset="0"/>
              </a:rPr>
              <a:t>data.groupby</a:t>
            </a:r>
            <a:r>
              <a:rPr lang="en-IN" sz="1400" dirty="0">
                <a:solidFill>
                  <a:schemeClr val="tx1">
                    <a:lumMod val="95000"/>
                    <a:lumOff val="5000"/>
                  </a:schemeClr>
                </a:solidFill>
                <a:latin typeface="Garamond" panose="02020404030301010803" pitchFamily="18" charset="0"/>
              </a:rPr>
              <a:t>('DEST')['CANCELLED'].count().</a:t>
            </a:r>
            <a:r>
              <a:rPr lang="en-IN" sz="1400" dirty="0" err="1">
                <a:solidFill>
                  <a:schemeClr val="tx1">
                    <a:lumMod val="95000"/>
                    <a:lumOff val="5000"/>
                  </a:schemeClr>
                </a:solidFill>
                <a:latin typeface="Garamond" panose="02020404030301010803" pitchFamily="18" charset="0"/>
              </a:rPr>
              <a:t>sort_values</a:t>
            </a:r>
            <a:r>
              <a:rPr lang="en-IN" sz="1400" dirty="0">
                <a:solidFill>
                  <a:schemeClr val="tx1">
                    <a:lumMod val="95000"/>
                    <a:lumOff val="5000"/>
                  </a:schemeClr>
                </a:solidFill>
                <a:latin typeface="Garamond" panose="02020404030301010803" pitchFamily="18" charset="0"/>
              </a:rPr>
              <a:t>(ascending=False)#cap to above 400plot4 = plot4[plot4&gt;400]fig4 = </a:t>
            </a:r>
            <a:r>
              <a:rPr lang="en-IN" sz="1400" dirty="0" err="1">
                <a:solidFill>
                  <a:schemeClr val="tx1">
                    <a:lumMod val="95000"/>
                    <a:lumOff val="5000"/>
                  </a:schemeClr>
                </a:solidFill>
                <a:latin typeface="Garamond" panose="02020404030301010803" pitchFamily="18" charset="0"/>
              </a:rPr>
              <a:t>px.bar</a:t>
            </a:r>
            <a:r>
              <a:rPr lang="en-IN" sz="1400" dirty="0">
                <a:solidFill>
                  <a:schemeClr val="tx1">
                    <a:lumMod val="95000"/>
                    <a:lumOff val="5000"/>
                  </a:schemeClr>
                </a:solidFill>
                <a:latin typeface="Garamond" panose="02020404030301010803" pitchFamily="18" charset="0"/>
              </a:rPr>
              <a:t>(plot4,x=plot4.index,y=plot4.values,color_discrete_sequence=['#1A7065'],             title="Cancelled flights by destination </a:t>
            </a:r>
            <a:r>
              <a:rPr lang="en-IN" sz="1400" dirty="0" err="1">
                <a:solidFill>
                  <a:schemeClr val="tx1">
                    <a:lumMod val="95000"/>
                    <a:lumOff val="5000"/>
                  </a:schemeClr>
                </a:solidFill>
                <a:latin typeface="Garamond" panose="02020404030301010803" pitchFamily="18" charset="0"/>
              </a:rPr>
              <a:t>airport",labels</a:t>
            </a:r>
            <a:r>
              <a:rPr lang="en-IN" sz="1400" dirty="0">
                <a:solidFill>
                  <a:schemeClr val="tx1">
                    <a:lumMod val="95000"/>
                    <a:lumOff val="5000"/>
                  </a:schemeClr>
                </a:solidFill>
                <a:latin typeface="Garamond" panose="02020404030301010803" pitchFamily="18" charset="0"/>
              </a:rPr>
              <a:t>={"</a:t>
            </a:r>
            <a:r>
              <a:rPr lang="en-IN" sz="1400" dirty="0" err="1">
                <a:solidFill>
                  <a:schemeClr val="tx1">
                    <a:lumMod val="95000"/>
                    <a:lumOff val="5000"/>
                  </a:schemeClr>
                </a:solidFill>
                <a:latin typeface="Garamond" panose="02020404030301010803" pitchFamily="18" charset="0"/>
              </a:rPr>
              <a:t>DEST":"Destination</a:t>
            </a:r>
            <a:r>
              <a:rPr lang="en-IN" sz="1400" dirty="0">
                <a:solidFill>
                  <a:schemeClr val="tx1">
                    <a:lumMod val="95000"/>
                    <a:lumOff val="5000"/>
                  </a:schemeClr>
                </a:solidFill>
                <a:latin typeface="Garamond" panose="02020404030301010803" pitchFamily="18" charset="0"/>
              </a:rPr>
              <a:t> </a:t>
            </a:r>
            <a:r>
              <a:rPr lang="en-IN" sz="1400" dirty="0" err="1">
                <a:solidFill>
                  <a:schemeClr val="tx1">
                    <a:lumMod val="95000"/>
                    <a:lumOff val="5000"/>
                  </a:schemeClr>
                </a:solidFill>
                <a:latin typeface="Garamond" panose="02020404030301010803" pitchFamily="18" charset="0"/>
              </a:rPr>
              <a:t>airport","y":"Count</a:t>
            </a:r>
            <a:r>
              <a:rPr lang="en-IN" sz="1400" dirty="0">
                <a:solidFill>
                  <a:schemeClr val="tx1">
                    <a:lumMod val="95000"/>
                    <a:lumOff val="5000"/>
                  </a:schemeClr>
                </a:solidFill>
                <a:latin typeface="Garamond" panose="02020404030301010803" pitchFamily="18" charset="0"/>
              </a:rPr>
              <a:t>"})fig4.layout.template = 'plotly_white'fig4.update_xaxes(</a:t>
            </a:r>
            <a:r>
              <a:rPr lang="en-IN" sz="1400" dirty="0" err="1">
                <a:solidFill>
                  <a:schemeClr val="tx1">
                    <a:lumMod val="95000"/>
                    <a:lumOff val="5000"/>
                  </a:schemeClr>
                </a:solidFill>
                <a:latin typeface="Garamond" panose="02020404030301010803" pitchFamily="18" charset="0"/>
              </a:rPr>
              <a:t>tickangle</a:t>
            </a:r>
            <a:r>
              <a:rPr lang="en-IN" sz="1400" dirty="0">
                <a:solidFill>
                  <a:schemeClr val="tx1">
                    <a:lumMod val="95000"/>
                    <a:lumOff val="5000"/>
                  </a:schemeClr>
                </a:solidFill>
                <a:latin typeface="Garamond" panose="02020404030301010803" pitchFamily="18" charset="0"/>
              </a:rPr>
              <a:t>=45)fig4.show()</a:t>
            </a:r>
          </a:p>
        </p:txBody>
      </p:sp>
    </p:spTree>
    <p:extLst>
      <p:ext uri="{BB962C8B-B14F-4D97-AF65-F5344CB8AC3E}">
        <p14:creationId xmlns:p14="http://schemas.microsoft.com/office/powerpoint/2010/main" val="23806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850" y="1267619"/>
            <a:ext cx="6972300" cy="3371850"/>
          </a:xfrm>
          <a:ln>
            <a:solidFill>
              <a:schemeClr val="tx1"/>
            </a:solidFill>
          </a:ln>
        </p:spPr>
      </p:pic>
    </p:spTree>
    <p:extLst>
      <p:ext uri="{BB962C8B-B14F-4D97-AF65-F5344CB8AC3E}">
        <p14:creationId xmlns:p14="http://schemas.microsoft.com/office/powerpoint/2010/main" val="65004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Autofit/>
          </a:bodyPr>
          <a:lstStyle/>
          <a:p>
            <a:r>
              <a:rPr lang="en-IN" sz="2400" dirty="0"/>
              <a:t>No. of flights delayed on departure and arrival</a:t>
            </a:r>
          </a:p>
        </p:txBody>
      </p:sp>
      <p:sp>
        <p:nvSpPr>
          <p:cNvPr id="3" name="Content Placeholder 2"/>
          <p:cNvSpPr>
            <a:spLocks noGrp="1"/>
          </p:cNvSpPr>
          <p:nvPr>
            <p:ph idx="1"/>
          </p:nvPr>
        </p:nvSpPr>
        <p:spPr>
          <a:xfrm>
            <a:off x="2434129" y="1350110"/>
            <a:ext cx="6260905" cy="3358356"/>
          </a:xfrm>
        </p:spPr>
        <p:txBody>
          <a:bodyPr>
            <a:normAutofit/>
          </a:bodyPr>
          <a:lstStyle/>
          <a:p>
            <a:pPr marL="0" indent="0">
              <a:buNone/>
            </a:pPr>
            <a:r>
              <a:rPr lang="en-IN" sz="1400" b="1" dirty="0">
                <a:solidFill>
                  <a:srgbClr val="FF0000"/>
                </a:solidFill>
              </a:rPr>
              <a:t>#code</a:t>
            </a:r>
          </a:p>
          <a:p>
            <a:pPr marL="0" indent="0">
              <a:buNone/>
            </a:pPr>
            <a:endParaRPr lang="en-IN" sz="1900" b="1" dirty="0">
              <a:solidFill>
                <a:srgbClr val="FF0000"/>
              </a:solidFill>
              <a:latin typeface="+mj-lt"/>
            </a:endParaRPr>
          </a:p>
          <a:p>
            <a:pPr marL="0" indent="0">
              <a:buNone/>
            </a:pPr>
            <a:r>
              <a:rPr lang="en-IN" sz="1400" dirty="0">
                <a:solidFill>
                  <a:schemeClr val="tx1"/>
                </a:solidFill>
                <a:latin typeface="Garamond" panose="02020404030301010803" pitchFamily="18" charset="0"/>
              </a:rPr>
              <a:t>f, (ax,ax1) = </a:t>
            </a:r>
            <a:r>
              <a:rPr lang="en-IN" sz="1400" dirty="0" err="1">
                <a:solidFill>
                  <a:schemeClr val="tx1"/>
                </a:solidFill>
                <a:latin typeface="Garamond" panose="02020404030301010803" pitchFamily="18" charset="0"/>
              </a:rPr>
              <a:t>plt.subplots</a:t>
            </a:r>
            <a:r>
              <a:rPr lang="en-IN" sz="1400" dirty="0">
                <a:solidFill>
                  <a:schemeClr val="tx1"/>
                </a:solidFill>
                <a:latin typeface="Garamond" panose="02020404030301010803" pitchFamily="18" charset="0"/>
              </a:rPr>
              <a:t>(1,2, </a:t>
            </a:r>
            <a:r>
              <a:rPr lang="en-IN" sz="1400" dirty="0" err="1">
                <a:solidFill>
                  <a:schemeClr val="tx1"/>
                </a:solidFill>
                <a:latin typeface="Garamond" panose="02020404030301010803" pitchFamily="18" charset="0"/>
              </a:rPr>
              <a:t>figsize</a:t>
            </a:r>
            <a:r>
              <a:rPr lang="en-IN" sz="1400" dirty="0">
                <a:solidFill>
                  <a:schemeClr val="tx1"/>
                </a:solidFill>
                <a:latin typeface="Garamond" panose="02020404030301010803" pitchFamily="18" charset="0"/>
              </a:rPr>
              <a:t>=(12,6))dep = </a:t>
            </a:r>
            <a:r>
              <a:rPr lang="en-IN" sz="1400" dirty="0" err="1">
                <a:solidFill>
                  <a:schemeClr val="tx1"/>
                </a:solidFill>
                <a:latin typeface="Garamond" panose="02020404030301010803" pitchFamily="18" charset="0"/>
              </a:rPr>
              <a:t>sns.countplot</a:t>
            </a:r>
            <a:r>
              <a:rPr lang="en-IN" sz="1400" dirty="0">
                <a:solidFill>
                  <a:schemeClr val="tx1"/>
                </a:solidFill>
                <a:latin typeface="Garamond" panose="02020404030301010803" pitchFamily="18" charset="0"/>
              </a:rPr>
              <a:t>(data['DEP_DEL15'], </a:t>
            </a:r>
            <a:r>
              <a:rPr lang="en-IN" sz="1400" dirty="0" err="1">
                <a:solidFill>
                  <a:schemeClr val="tx1"/>
                </a:solidFill>
                <a:latin typeface="Garamond" panose="02020404030301010803" pitchFamily="18" charset="0"/>
              </a:rPr>
              <a:t>ax</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ax</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dep.set_title</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Depatures</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14)</a:t>
            </a:r>
            <a:r>
              <a:rPr lang="en-IN" sz="1400" dirty="0" err="1">
                <a:solidFill>
                  <a:schemeClr val="tx1"/>
                </a:solidFill>
                <a:latin typeface="Garamond" panose="02020404030301010803" pitchFamily="18" charset="0"/>
              </a:rPr>
              <a:t>dep.set_xlabel</a:t>
            </a:r>
            <a:r>
              <a:rPr lang="en-IN" sz="1400" dirty="0">
                <a:solidFill>
                  <a:schemeClr val="tx1"/>
                </a:solidFill>
                <a:latin typeface="Garamond" panose="02020404030301010803" pitchFamily="18" charset="0"/>
              </a:rPr>
              <a:t>('Labels',</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=14)</a:t>
            </a:r>
            <a:r>
              <a:rPr lang="en-IN" sz="1400" dirty="0" err="1">
                <a:solidFill>
                  <a:schemeClr val="tx1"/>
                </a:solidFill>
                <a:latin typeface="Garamond" panose="02020404030301010803" pitchFamily="18" charset="0"/>
              </a:rPr>
              <a:t>dep.set_ylabel</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Freq</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=14)</a:t>
            </a:r>
            <a:r>
              <a:rPr lang="en-IN" sz="1400" dirty="0" err="1">
                <a:solidFill>
                  <a:schemeClr val="tx1"/>
                </a:solidFill>
                <a:latin typeface="Garamond" panose="02020404030301010803" pitchFamily="18" charset="0"/>
              </a:rPr>
              <a:t>arr</a:t>
            </a:r>
            <a:r>
              <a:rPr lang="en-IN" sz="1400" dirty="0">
                <a:solidFill>
                  <a:schemeClr val="tx1"/>
                </a:solidFill>
                <a:latin typeface="Garamond" panose="02020404030301010803" pitchFamily="18" charset="0"/>
              </a:rPr>
              <a:t> = </a:t>
            </a:r>
            <a:r>
              <a:rPr lang="en-IN" sz="1400" dirty="0" err="1">
                <a:solidFill>
                  <a:schemeClr val="tx1"/>
                </a:solidFill>
                <a:latin typeface="Garamond" panose="02020404030301010803" pitchFamily="18" charset="0"/>
              </a:rPr>
              <a:t>sns.countplot</a:t>
            </a:r>
            <a:r>
              <a:rPr lang="en-IN" sz="1400" dirty="0">
                <a:solidFill>
                  <a:schemeClr val="tx1"/>
                </a:solidFill>
                <a:latin typeface="Garamond" panose="02020404030301010803" pitchFamily="18" charset="0"/>
              </a:rPr>
              <a:t>(data['ARR_DEL15'], </a:t>
            </a:r>
            <a:r>
              <a:rPr lang="en-IN" sz="1400" dirty="0" err="1">
                <a:solidFill>
                  <a:schemeClr val="tx1"/>
                </a:solidFill>
                <a:latin typeface="Garamond" panose="02020404030301010803" pitchFamily="18" charset="0"/>
              </a:rPr>
              <a:t>ax</a:t>
            </a:r>
            <a:r>
              <a:rPr lang="en-IN" sz="1400" dirty="0">
                <a:solidFill>
                  <a:schemeClr val="tx1"/>
                </a:solidFill>
                <a:latin typeface="Garamond" panose="02020404030301010803" pitchFamily="18" charset="0"/>
              </a:rPr>
              <a:t>=ax1)</a:t>
            </a:r>
            <a:r>
              <a:rPr lang="en-IN" sz="1400" dirty="0" err="1">
                <a:solidFill>
                  <a:schemeClr val="tx1"/>
                </a:solidFill>
                <a:latin typeface="Garamond" panose="02020404030301010803" pitchFamily="18" charset="0"/>
              </a:rPr>
              <a:t>arr.set_title</a:t>
            </a:r>
            <a:r>
              <a:rPr lang="en-IN" sz="1400" dirty="0">
                <a:solidFill>
                  <a:schemeClr val="tx1"/>
                </a:solidFill>
                <a:latin typeface="Garamond" panose="02020404030301010803" pitchFamily="18" charset="0"/>
              </a:rPr>
              <a:t>('Arrivals',</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14)</a:t>
            </a:r>
            <a:r>
              <a:rPr lang="en-IN" sz="1400" dirty="0" err="1">
                <a:solidFill>
                  <a:schemeClr val="tx1"/>
                </a:solidFill>
                <a:latin typeface="Garamond" panose="02020404030301010803" pitchFamily="18" charset="0"/>
              </a:rPr>
              <a:t>arr.set_xlabel</a:t>
            </a:r>
            <a:r>
              <a:rPr lang="en-IN" sz="1400" dirty="0">
                <a:solidFill>
                  <a:schemeClr val="tx1"/>
                </a:solidFill>
                <a:latin typeface="Garamond" panose="02020404030301010803" pitchFamily="18" charset="0"/>
              </a:rPr>
              <a:t>('Labels',</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14)</a:t>
            </a:r>
            <a:r>
              <a:rPr lang="en-IN" sz="1400" dirty="0" err="1">
                <a:solidFill>
                  <a:schemeClr val="tx1"/>
                </a:solidFill>
                <a:latin typeface="Garamond" panose="02020404030301010803" pitchFamily="18" charset="0"/>
              </a:rPr>
              <a:t>arr.set_ylabel</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Freq</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=14)</a:t>
            </a:r>
          </a:p>
        </p:txBody>
      </p:sp>
    </p:spTree>
    <p:extLst>
      <p:ext uri="{BB962C8B-B14F-4D97-AF65-F5344CB8AC3E}">
        <p14:creationId xmlns:p14="http://schemas.microsoft.com/office/powerpoint/2010/main" val="387613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rcRect l="1852" r="1852"/>
          <a:stretch>
            <a:fillRect/>
          </a:stretch>
        </p:blipFill>
        <p:spPr>
          <a:xfrm>
            <a:off x="1820342" y="1405731"/>
            <a:ext cx="5503316" cy="3095625"/>
          </a:xfrm>
          <a:ln>
            <a:solidFill>
              <a:schemeClr val="tx1"/>
            </a:solidFill>
          </a:ln>
        </p:spPr>
      </p:pic>
    </p:spTree>
    <p:extLst>
      <p:ext uri="{BB962C8B-B14F-4D97-AF65-F5344CB8AC3E}">
        <p14:creationId xmlns:p14="http://schemas.microsoft.com/office/powerpoint/2010/main" val="416995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set</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92931342"/>
              </p:ext>
            </p:extLst>
          </p:nvPr>
        </p:nvGraphicFramePr>
        <p:xfrm>
          <a:off x="451301" y="1197405"/>
          <a:ext cx="8245476" cy="3337560"/>
        </p:xfrm>
        <a:graphic>
          <a:graphicData uri="http://schemas.openxmlformats.org/drawingml/2006/table">
            <a:tbl>
              <a:tblPr firstRow="1" bandRow="1">
                <a:tableStyleId>{5C22544A-7EE6-4342-B048-85BDC9FD1C3A}</a:tableStyleId>
              </a:tblPr>
              <a:tblGrid>
                <a:gridCol w="2137572">
                  <a:extLst>
                    <a:ext uri="{9D8B030D-6E8A-4147-A177-3AD203B41FA5}">
                      <a16:colId xmlns:a16="http://schemas.microsoft.com/office/drawing/2014/main" val="1241882964"/>
                    </a:ext>
                  </a:extLst>
                </a:gridCol>
                <a:gridCol w="6107904">
                  <a:extLst>
                    <a:ext uri="{9D8B030D-6E8A-4147-A177-3AD203B41FA5}">
                      <a16:colId xmlns:a16="http://schemas.microsoft.com/office/drawing/2014/main" val="61460402"/>
                    </a:ext>
                  </a:extLst>
                </a:gridCol>
              </a:tblGrid>
              <a:tr h="370840">
                <a:tc>
                  <a:txBody>
                    <a:bodyPr/>
                    <a:lstStyle/>
                    <a:p>
                      <a:r>
                        <a:rPr lang="en-IN" sz="1600" dirty="0"/>
                        <a:t>TERMS</a:t>
                      </a:r>
                    </a:p>
                  </a:txBody>
                  <a:tcPr/>
                </a:tc>
                <a:tc>
                  <a:txBody>
                    <a:bodyPr/>
                    <a:lstStyle/>
                    <a:p>
                      <a:r>
                        <a:rPr lang="en-IN" sz="1600" dirty="0"/>
                        <a:t>DESCRIPTION</a:t>
                      </a:r>
                      <a:endParaRPr lang="en-IN" dirty="0"/>
                    </a:p>
                  </a:txBody>
                  <a:tcPr/>
                </a:tc>
                <a:extLst>
                  <a:ext uri="{0D108BD9-81ED-4DB2-BD59-A6C34878D82A}">
                    <a16:rowId xmlns:a16="http://schemas.microsoft.com/office/drawing/2014/main" val="920517439"/>
                  </a:ext>
                </a:extLst>
              </a:tr>
              <a:tr h="370840">
                <a:tc>
                  <a:txBody>
                    <a:bodyPr/>
                    <a:lstStyle/>
                    <a:p>
                      <a:r>
                        <a:rPr lang="en-IN" sz="1200" b="1" i="0" kern="1200" dirty="0">
                          <a:solidFill>
                            <a:schemeClr val="dk1"/>
                          </a:solidFill>
                          <a:effectLst/>
                          <a:latin typeface="+mn-lt"/>
                          <a:ea typeface="+mn-ea"/>
                          <a:cs typeface="Times New Roman" panose="02020603050405020304" pitchFamily="18" charset="0"/>
                        </a:rPr>
                        <a:t>DAY_OF_MONTH</a:t>
                      </a:r>
                      <a:endParaRPr lang="en-IN" sz="1200" b="1" dirty="0">
                        <a:effectLst/>
                        <a:latin typeface="+mn-lt"/>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Day of Month</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4489529"/>
                  </a:ext>
                </a:extLst>
              </a:tr>
              <a:tr h="370840">
                <a:tc>
                  <a:txBody>
                    <a:bodyPr/>
                    <a:lstStyle/>
                    <a:p>
                      <a:r>
                        <a:rPr lang="en-IN" sz="1200" b="1" i="0" kern="1200" dirty="0">
                          <a:solidFill>
                            <a:schemeClr val="dk1"/>
                          </a:solidFill>
                          <a:effectLst/>
                          <a:latin typeface="+mn-lt"/>
                          <a:ea typeface="+mn-ea"/>
                          <a:cs typeface="Times New Roman" panose="02020603050405020304" pitchFamily="18" charset="0"/>
                        </a:rPr>
                        <a:t>DAY_OF_WEEK</a:t>
                      </a:r>
                      <a:endParaRPr lang="en-IN" sz="1200" b="1" dirty="0">
                        <a:effectLst/>
                        <a:latin typeface="+mn-lt"/>
                        <a:cs typeface="Times New Roman" panose="02020603050405020304" pitchFamily="18" charset="0"/>
                      </a:endParaRP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Day of Week starting from</a:t>
                      </a:r>
                      <a:r>
                        <a:rPr lang="en-US" sz="1200" b="0" i="0" kern="1200" baseline="0" dirty="0">
                          <a:solidFill>
                            <a:schemeClr val="dk1"/>
                          </a:solidFill>
                          <a:effectLst/>
                          <a:latin typeface="Times New Roman" panose="02020603050405020304" pitchFamily="18" charset="0"/>
                          <a:ea typeface="+mn-ea"/>
                          <a:cs typeface="Times New Roman" panose="02020603050405020304" pitchFamily="18" charset="0"/>
                        </a:rPr>
                        <a:t> Sunday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0501811"/>
                  </a:ext>
                </a:extLst>
              </a:tr>
              <a:tr h="370840">
                <a:tc>
                  <a:txBody>
                    <a:bodyPr/>
                    <a:lstStyle/>
                    <a:p>
                      <a:r>
                        <a:rPr lang="en-IN" sz="1200" b="1" i="0" kern="1200" dirty="0">
                          <a:solidFill>
                            <a:schemeClr val="dk1"/>
                          </a:solidFill>
                          <a:effectLst/>
                          <a:latin typeface="+mn-lt"/>
                          <a:ea typeface="+mn-ea"/>
                          <a:cs typeface="Times New Roman" panose="02020603050405020304" pitchFamily="18" charset="0"/>
                        </a:rPr>
                        <a:t>OP_UNIQUE_CARRIER</a:t>
                      </a:r>
                      <a:endParaRPr lang="en-IN" sz="1200" b="1" dirty="0">
                        <a:effectLst/>
                        <a:latin typeface="+mn-lt"/>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Unique Carrier Code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639361"/>
                  </a:ext>
                </a:extLst>
              </a:tr>
              <a:tr h="370840">
                <a:tc>
                  <a:txBody>
                    <a:bodyPr/>
                    <a:lstStyle/>
                    <a:p>
                      <a:r>
                        <a:rPr lang="en-IN" sz="1200" b="1" i="0" kern="1200" dirty="0">
                          <a:solidFill>
                            <a:schemeClr val="dk1"/>
                          </a:solidFill>
                          <a:effectLst/>
                          <a:latin typeface="+mn-lt"/>
                          <a:ea typeface="+mn-ea"/>
                          <a:cs typeface="Times New Roman" panose="02020603050405020304" pitchFamily="18" charset="0"/>
                        </a:rPr>
                        <a:t>OP_CARRIER_AIRLINE_ID</a:t>
                      </a:r>
                      <a:endParaRPr lang="en-IN" sz="1200" b="1" dirty="0">
                        <a:effectLst/>
                        <a:latin typeface="+mn-lt"/>
                        <a:cs typeface="Times New Roman" panose="02020603050405020304" pitchFamily="18" charset="0"/>
                      </a:endParaRP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An identification number assigned by US DOT to identify a unique airline (carrier).</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5163363"/>
                  </a:ext>
                </a:extLst>
              </a:tr>
              <a:tr h="370840">
                <a:tc>
                  <a:txBody>
                    <a:bodyPr/>
                    <a:lstStyle/>
                    <a:p>
                      <a:r>
                        <a:rPr lang="en-IN" sz="1200" b="1" i="0" kern="1200" dirty="0">
                          <a:solidFill>
                            <a:schemeClr val="dk1"/>
                          </a:solidFill>
                          <a:effectLst/>
                          <a:latin typeface="+mn-lt"/>
                          <a:ea typeface="+mn-ea"/>
                          <a:cs typeface="Times New Roman" panose="02020603050405020304" pitchFamily="18" charset="0"/>
                        </a:rPr>
                        <a:t>OP_CARRIER</a:t>
                      </a:r>
                      <a:endParaRPr lang="en-IN" sz="1200" b="1" dirty="0">
                        <a:effectLst/>
                        <a:latin typeface="+mn-lt"/>
                        <a:cs typeface="Times New Roman" panose="02020603050405020304" pitchFamily="18" charset="0"/>
                      </a:endParaRP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Code assigned by IATA and commonly used to identify a carrier</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7849629"/>
                  </a:ext>
                </a:extLst>
              </a:tr>
              <a:tr h="370840">
                <a:tc>
                  <a:txBody>
                    <a:bodyPr/>
                    <a:lstStyle/>
                    <a:p>
                      <a:r>
                        <a:rPr lang="en-IN" sz="1200" b="1" i="0" kern="1200" dirty="0">
                          <a:solidFill>
                            <a:schemeClr val="dk1"/>
                          </a:solidFill>
                          <a:effectLst/>
                          <a:latin typeface="+mn-lt"/>
                          <a:ea typeface="+mn-ea"/>
                          <a:cs typeface="Times New Roman" panose="02020603050405020304" pitchFamily="18" charset="0"/>
                        </a:rPr>
                        <a:t>TAIL_NUM</a:t>
                      </a:r>
                      <a:endParaRPr lang="en-IN" sz="1200" b="1" dirty="0">
                        <a:effectLst/>
                        <a:latin typeface="+mn-lt"/>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Tail Number</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3406794"/>
                  </a:ext>
                </a:extLst>
              </a:tr>
              <a:tr h="370840">
                <a:tc>
                  <a:txBody>
                    <a:bodyPr/>
                    <a:lstStyle/>
                    <a:p>
                      <a:pPr fontAlgn="base"/>
                      <a:r>
                        <a:rPr lang="en-IN" sz="1200" b="1" i="0" kern="1200" dirty="0">
                          <a:solidFill>
                            <a:schemeClr val="dk1"/>
                          </a:solidFill>
                          <a:effectLst/>
                          <a:latin typeface="+mn-lt"/>
                          <a:ea typeface="+mn-ea"/>
                          <a:cs typeface="Times New Roman" panose="02020603050405020304" pitchFamily="18" charset="0"/>
                        </a:rPr>
                        <a:t>ORIGIN_AIRPORT_ID</a:t>
                      </a:r>
                      <a:endParaRPr lang="en-IN" sz="1200" b="1" dirty="0">
                        <a:effectLst/>
                        <a:latin typeface="+mn-lt"/>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Origin Airport, Airport ID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5078752"/>
                  </a:ext>
                </a:extLst>
              </a:tr>
              <a:tr h="370840">
                <a:tc>
                  <a:txBody>
                    <a:bodyPr/>
                    <a:lstStyle/>
                    <a:p>
                      <a:r>
                        <a:rPr lang="en-IN" sz="1200" b="1" i="0" kern="1200" dirty="0">
                          <a:solidFill>
                            <a:schemeClr val="dk1"/>
                          </a:solidFill>
                          <a:effectLst/>
                          <a:latin typeface="+mn-lt"/>
                          <a:ea typeface="+mn-ea"/>
                          <a:cs typeface="Times New Roman" panose="02020603050405020304" pitchFamily="18" charset="0"/>
                        </a:rPr>
                        <a:t>ORIGIN_AIRPORT_SEQ_ID</a:t>
                      </a:r>
                      <a:endParaRPr lang="en-IN" sz="1200" b="1" dirty="0">
                        <a:effectLst/>
                        <a:latin typeface="+mn-lt"/>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Origin Airport, Airport Sequence ID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6856083"/>
                  </a:ext>
                </a:extLst>
              </a:tr>
            </a:tbl>
          </a:graphicData>
        </a:graphic>
      </p:graphicFrame>
    </p:spTree>
    <p:extLst>
      <p:ext uri="{BB962C8B-B14F-4D97-AF65-F5344CB8AC3E}">
        <p14:creationId xmlns:p14="http://schemas.microsoft.com/office/powerpoint/2010/main" val="3931415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IN" sz="2400" dirty="0"/>
              <a:t>No. of flights diverted but not delayed</a:t>
            </a:r>
          </a:p>
        </p:txBody>
      </p:sp>
      <p:sp>
        <p:nvSpPr>
          <p:cNvPr id="3" name="Content Placeholder 2"/>
          <p:cNvSpPr>
            <a:spLocks noGrp="1"/>
          </p:cNvSpPr>
          <p:nvPr>
            <p:ph idx="1"/>
          </p:nvPr>
        </p:nvSpPr>
        <p:spPr>
          <a:xfrm>
            <a:off x="2434130" y="1350110"/>
            <a:ext cx="6566315" cy="3358356"/>
          </a:xfrm>
        </p:spPr>
        <p:txBody>
          <a:bodyPr>
            <a:normAutofit/>
          </a:bodyPr>
          <a:lstStyle/>
          <a:p>
            <a:pPr marL="0" indent="0">
              <a:buNone/>
            </a:pPr>
            <a:r>
              <a:rPr lang="en-IN" sz="1500" b="1" dirty="0">
                <a:solidFill>
                  <a:srgbClr val="FF0000"/>
                </a:solidFill>
                <a:latin typeface="+mj-lt"/>
              </a:rPr>
              <a:t>#code</a:t>
            </a:r>
          </a:p>
          <a:p>
            <a:pPr marL="0" indent="0">
              <a:buNone/>
            </a:pPr>
            <a:endParaRPr lang="en-IN" sz="1500" b="1" dirty="0">
              <a:solidFill>
                <a:srgbClr val="FF0000"/>
              </a:solidFill>
              <a:latin typeface="+mj-lt"/>
            </a:endParaRPr>
          </a:p>
          <a:p>
            <a:pPr marL="0" indent="0">
              <a:buNone/>
            </a:pPr>
            <a:r>
              <a:rPr lang="en-IN" sz="1400" dirty="0" err="1">
                <a:solidFill>
                  <a:schemeClr val="tx1"/>
                </a:solidFill>
                <a:latin typeface="Garamond" panose="02020404030301010803" pitchFamily="18" charset="0"/>
              </a:rPr>
              <a:t>f_delay_div_cal</a:t>
            </a:r>
            <a:r>
              <a:rPr lang="en-IN" sz="1400" dirty="0">
                <a:solidFill>
                  <a:schemeClr val="tx1"/>
                </a:solidFill>
                <a:latin typeface="Garamond" panose="02020404030301010803" pitchFamily="18" charset="0"/>
              </a:rPr>
              <a:t>= </a:t>
            </a:r>
            <a:r>
              <a:rPr lang="en-IN" sz="1400" dirty="0" err="1">
                <a:solidFill>
                  <a:schemeClr val="tx1"/>
                </a:solidFill>
                <a:latin typeface="Garamond" panose="02020404030301010803" pitchFamily="18" charset="0"/>
              </a:rPr>
              <a:t>data.groupby</a:t>
            </a:r>
            <a:r>
              <a:rPr lang="en-IN" sz="1400" dirty="0">
                <a:solidFill>
                  <a:schemeClr val="tx1"/>
                </a:solidFill>
                <a:latin typeface="Garamond" panose="02020404030301010803" pitchFamily="18" charset="0"/>
              </a:rPr>
              <a:t>('DIVERTED').</a:t>
            </a:r>
            <a:r>
              <a:rPr lang="en-IN" sz="1400" dirty="0" err="1">
                <a:solidFill>
                  <a:schemeClr val="tx1"/>
                </a:solidFill>
                <a:latin typeface="Garamond" panose="02020404030301010803" pitchFamily="18" charset="0"/>
              </a:rPr>
              <a:t>agg</a:t>
            </a:r>
            <a:r>
              <a:rPr lang="en-IN" sz="1400" dirty="0">
                <a:solidFill>
                  <a:schemeClr val="tx1"/>
                </a:solidFill>
                <a:latin typeface="Garamond" panose="02020404030301010803" pitchFamily="18" charset="0"/>
              </a:rPr>
              <a:t>({    'DEP_DEL15':sum,    'ARR_DEL15':sum}).head()</a:t>
            </a:r>
            <a:r>
              <a:rPr lang="en-IN" sz="1400" dirty="0" err="1">
                <a:solidFill>
                  <a:schemeClr val="tx1"/>
                </a:solidFill>
                <a:latin typeface="Garamond" panose="02020404030301010803" pitchFamily="18" charset="0"/>
              </a:rPr>
              <a:t>f_delay_div_cal.plot</a:t>
            </a:r>
            <a:r>
              <a:rPr lang="en-IN" sz="1400" dirty="0">
                <a:solidFill>
                  <a:schemeClr val="tx1"/>
                </a:solidFill>
                <a:latin typeface="Garamond" panose="02020404030301010803" pitchFamily="18" charset="0"/>
              </a:rPr>
              <a:t>(kind='bar',</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12)</a:t>
            </a:r>
            <a:r>
              <a:rPr lang="en-IN" sz="1400" dirty="0" err="1">
                <a:solidFill>
                  <a:schemeClr val="tx1"/>
                </a:solidFill>
                <a:latin typeface="Garamond" panose="02020404030301010803" pitchFamily="18" charset="0"/>
              </a:rPr>
              <a:t>plt.title</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No.of</a:t>
            </a:r>
            <a:r>
              <a:rPr lang="en-IN" sz="1400" dirty="0">
                <a:solidFill>
                  <a:schemeClr val="tx1"/>
                </a:solidFill>
                <a:latin typeface="Garamond" panose="02020404030301010803" pitchFamily="18" charset="0"/>
              </a:rPr>
              <a:t> flights diverted but not delayed',</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14)</a:t>
            </a:r>
            <a:r>
              <a:rPr lang="en-IN" sz="1400" dirty="0" err="1">
                <a:solidFill>
                  <a:schemeClr val="tx1"/>
                </a:solidFill>
                <a:latin typeface="Garamond" panose="02020404030301010803" pitchFamily="18" charset="0"/>
              </a:rPr>
              <a:t>plt.ylabel</a:t>
            </a:r>
            <a:r>
              <a:rPr lang="en-IN" sz="1400" dirty="0">
                <a:solidFill>
                  <a:schemeClr val="tx1"/>
                </a:solidFill>
                <a:latin typeface="Garamond" panose="02020404030301010803" pitchFamily="18" charset="0"/>
              </a:rPr>
              <a:t>('Count',</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=14)</a:t>
            </a:r>
          </a:p>
        </p:txBody>
      </p:sp>
    </p:spTree>
    <p:extLst>
      <p:ext uri="{BB962C8B-B14F-4D97-AF65-F5344CB8AC3E}">
        <p14:creationId xmlns:p14="http://schemas.microsoft.com/office/powerpoint/2010/main" val="271102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rcRect t="5658" b="5658"/>
          <a:stretch>
            <a:fillRect/>
          </a:stretch>
        </p:blipFill>
        <p:spPr>
          <a:xfrm>
            <a:off x="2128720" y="1502815"/>
            <a:ext cx="4886588" cy="2748690"/>
          </a:xfrm>
        </p:spPr>
      </p:pic>
    </p:spTree>
    <p:extLst>
      <p:ext uri="{BB962C8B-B14F-4D97-AF65-F5344CB8AC3E}">
        <p14:creationId xmlns:p14="http://schemas.microsoft.com/office/powerpoint/2010/main" val="2427456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128470"/>
            <a:ext cx="6566315" cy="572644"/>
          </a:xfrm>
          <a:ln>
            <a:solidFill>
              <a:schemeClr val="tx1"/>
            </a:solidFill>
          </a:ln>
        </p:spPr>
        <p:txBody>
          <a:bodyPr>
            <a:normAutofit/>
          </a:bodyPr>
          <a:lstStyle/>
          <a:p>
            <a:r>
              <a:rPr lang="en-IN" sz="2400" dirty="0"/>
              <a:t>No of flights delayed per day in a week</a:t>
            </a:r>
          </a:p>
        </p:txBody>
      </p:sp>
      <p:sp>
        <p:nvSpPr>
          <p:cNvPr id="3" name="Content Placeholder 2"/>
          <p:cNvSpPr>
            <a:spLocks noGrp="1"/>
          </p:cNvSpPr>
          <p:nvPr>
            <p:ph idx="1"/>
          </p:nvPr>
        </p:nvSpPr>
        <p:spPr>
          <a:xfrm>
            <a:off x="2434130" y="1044700"/>
            <a:ext cx="6566315" cy="3970330"/>
          </a:xfrm>
        </p:spPr>
        <p:txBody>
          <a:bodyPr>
            <a:normAutofit/>
          </a:bodyPr>
          <a:lstStyle/>
          <a:p>
            <a:pPr marL="0" indent="0">
              <a:buNone/>
            </a:pPr>
            <a:r>
              <a:rPr lang="en-IN" sz="1400" b="1" dirty="0">
                <a:solidFill>
                  <a:srgbClr val="FF0000"/>
                </a:solidFill>
              </a:rPr>
              <a:t>#code</a:t>
            </a:r>
          </a:p>
          <a:p>
            <a:pPr marL="0" indent="0">
              <a:buNone/>
            </a:pPr>
            <a:endParaRPr lang="en-IN" sz="1500" b="1" dirty="0">
              <a:solidFill>
                <a:srgbClr val="FF0000"/>
              </a:solidFill>
            </a:endParaRPr>
          </a:p>
          <a:p>
            <a:r>
              <a:rPr lang="en-IN" sz="1400" dirty="0">
                <a:solidFill>
                  <a:schemeClr val="tx1"/>
                </a:solidFill>
                <a:latin typeface="Garamond" panose="02020404030301010803" pitchFamily="18" charset="0"/>
              </a:rPr>
              <a:t>week = data[['DAY_OF_WEEK','ARR_DEL15']].</a:t>
            </a:r>
            <a:r>
              <a:rPr lang="en-IN" sz="1400" dirty="0" err="1">
                <a:solidFill>
                  <a:schemeClr val="tx1"/>
                </a:solidFill>
                <a:latin typeface="Garamond" panose="02020404030301010803" pitchFamily="18" charset="0"/>
              </a:rPr>
              <a:t>groupby</a:t>
            </a:r>
            <a:r>
              <a:rPr lang="en-IN" sz="1400" dirty="0">
                <a:solidFill>
                  <a:schemeClr val="tx1"/>
                </a:solidFill>
                <a:latin typeface="Garamond" panose="02020404030301010803" pitchFamily="18" charset="0"/>
              </a:rPr>
              <a:t>('DAY_OF_WEEK').sum().</a:t>
            </a:r>
            <a:r>
              <a:rPr lang="en-IN" sz="1400" dirty="0" err="1">
                <a:solidFill>
                  <a:schemeClr val="tx1"/>
                </a:solidFill>
                <a:latin typeface="Garamond" panose="02020404030301010803" pitchFamily="18" charset="0"/>
              </a:rPr>
              <a:t>sort_values</a:t>
            </a:r>
            <a:r>
              <a:rPr lang="en-IN" sz="1400" dirty="0">
                <a:solidFill>
                  <a:schemeClr val="tx1"/>
                </a:solidFill>
                <a:latin typeface="Garamond" panose="02020404030301010803" pitchFamily="18" charset="0"/>
              </a:rPr>
              <a:t>(by = 'DAY_OF_WEEK', ascending = True)week['PERCENTUAL'] = week['ARR_DEL15']/(week['ARR_DEL15'].sum())*100month = data[['DAY_OF_MONTH','ARR_DEL15']].</a:t>
            </a:r>
            <a:r>
              <a:rPr lang="en-IN" sz="1400" dirty="0" err="1">
                <a:solidFill>
                  <a:schemeClr val="tx1"/>
                </a:solidFill>
                <a:latin typeface="Garamond" panose="02020404030301010803" pitchFamily="18" charset="0"/>
              </a:rPr>
              <a:t>groupby</a:t>
            </a:r>
            <a:r>
              <a:rPr lang="en-IN" sz="1400" dirty="0">
                <a:solidFill>
                  <a:schemeClr val="tx1"/>
                </a:solidFill>
                <a:latin typeface="Garamond" panose="02020404030301010803" pitchFamily="18" charset="0"/>
              </a:rPr>
              <a:t>('DAY_OF_MONTH').sum().</a:t>
            </a:r>
            <a:r>
              <a:rPr lang="en-IN" sz="1400" dirty="0" err="1">
                <a:solidFill>
                  <a:schemeClr val="tx1"/>
                </a:solidFill>
                <a:latin typeface="Garamond" panose="02020404030301010803" pitchFamily="18" charset="0"/>
              </a:rPr>
              <a:t>sort_values</a:t>
            </a:r>
            <a:r>
              <a:rPr lang="en-IN" sz="1400" dirty="0">
                <a:solidFill>
                  <a:schemeClr val="tx1"/>
                </a:solidFill>
                <a:latin typeface="Garamond" panose="02020404030301010803" pitchFamily="18" charset="0"/>
              </a:rPr>
              <a:t>(by ='</a:t>
            </a:r>
            <a:r>
              <a:rPr lang="en-IN" sz="1400" dirty="0" err="1">
                <a:solidFill>
                  <a:schemeClr val="tx1"/>
                </a:solidFill>
                <a:latin typeface="Garamond" panose="02020404030301010803" pitchFamily="18" charset="0"/>
              </a:rPr>
              <a:t>DAY_OF_MONTH',ascending</a:t>
            </a:r>
            <a:r>
              <a:rPr lang="en-IN" sz="1400" dirty="0">
                <a:solidFill>
                  <a:schemeClr val="tx1"/>
                </a:solidFill>
                <a:latin typeface="Garamond" panose="02020404030301010803" pitchFamily="18" charset="0"/>
              </a:rPr>
              <a:t>= True)month['PERCENTUAL'] = month['ARR_DEL15']/(month['ARR_DEL15'].sum())*100plt.figure(</a:t>
            </a:r>
            <a:r>
              <a:rPr lang="en-IN" sz="1400" dirty="0" err="1">
                <a:solidFill>
                  <a:schemeClr val="tx1"/>
                </a:solidFill>
                <a:latin typeface="Garamond" panose="02020404030301010803" pitchFamily="18" charset="0"/>
              </a:rPr>
              <a:t>figsize</a:t>
            </a:r>
            <a:r>
              <a:rPr lang="en-IN" sz="1400" dirty="0">
                <a:solidFill>
                  <a:schemeClr val="tx1"/>
                </a:solidFill>
                <a:latin typeface="Garamond" panose="02020404030301010803" pitchFamily="18" charset="0"/>
              </a:rPr>
              <a:t> = (12,6))grade = ['</a:t>
            </a:r>
            <a:r>
              <a:rPr lang="en-IN" sz="1400" dirty="0" err="1">
                <a:solidFill>
                  <a:schemeClr val="tx1"/>
                </a:solidFill>
                <a:latin typeface="Garamond" panose="02020404030301010803" pitchFamily="18" charset="0"/>
              </a:rPr>
              <a:t>Sun','Mon','Tue','Wed','Thu','Fri','Sat</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exp</a:t>
            </a:r>
            <a:r>
              <a:rPr lang="en-IN" sz="1400" dirty="0">
                <a:solidFill>
                  <a:schemeClr val="tx1"/>
                </a:solidFill>
                <a:latin typeface="Garamond" panose="02020404030301010803" pitchFamily="18" charset="0"/>
              </a:rPr>
              <a:t> = [0,0,0,0.1,0,0,0]cl = ['yellow', 'green', '</a:t>
            </a:r>
            <a:r>
              <a:rPr lang="en-IN" sz="1400" dirty="0" err="1">
                <a:solidFill>
                  <a:schemeClr val="tx1"/>
                </a:solidFill>
                <a:latin typeface="Garamond" panose="02020404030301010803" pitchFamily="18" charset="0"/>
              </a:rPr>
              <a:t>blue','red','violet','orange','indigo</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plt.pie</a:t>
            </a:r>
            <a:r>
              <a:rPr lang="en-IN" sz="1400" dirty="0">
                <a:solidFill>
                  <a:schemeClr val="tx1"/>
                </a:solidFill>
                <a:latin typeface="Garamond" panose="02020404030301010803" pitchFamily="18" charset="0"/>
              </a:rPr>
              <a:t>(week['PERCENTUAL'], labels = grade, explode = </a:t>
            </a:r>
            <a:r>
              <a:rPr lang="en-IN" sz="1400" dirty="0" err="1">
                <a:solidFill>
                  <a:schemeClr val="tx1"/>
                </a:solidFill>
                <a:latin typeface="Garamond" panose="02020404030301010803" pitchFamily="18" charset="0"/>
              </a:rPr>
              <a:t>exp,autopct</a:t>
            </a:r>
            <a:r>
              <a:rPr lang="en-IN" sz="1400" dirty="0">
                <a:solidFill>
                  <a:schemeClr val="tx1"/>
                </a:solidFill>
                <a:latin typeface="Garamond" panose="02020404030301010803" pitchFamily="18" charset="0"/>
              </a:rPr>
              <a:t> = '%2.2f%%', </a:t>
            </a:r>
            <a:r>
              <a:rPr lang="en-IN" sz="1400" dirty="0" err="1">
                <a:solidFill>
                  <a:schemeClr val="tx1"/>
                </a:solidFill>
                <a:latin typeface="Garamond" panose="02020404030301010803" pitchFamily="18" charset="0"/>
              </a:rPr>
              <a:t>colors</a:t>
            </a:r>
            <a:r>
              <a:rPr lang="en-IN" sz="1400" dirty="0">
                <a:solidFill>
                  <a:schemeClr val="tx1"/>
                </a:solidFill>
                <a:latin typeface="Garamond" panose="02020404030301010803" pitchFamily="18" charset="0"/>
              </a:rPr>
              <a:t> = cl)</a:t>
            </a:r>
            <a:r>
              <a:rPr lang="en-IN" sz="1400" dirty="0" err="1">
                <a:solidFill>
                  <a:schemeClr val="tx1"/>
                </a:solidFill>
                <a:latin typeface="Garamond" panose="02020404030301010803" pitchFamily="18" charset="0"/>
              </a:rPr>
              <a:t>plt.show</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plt.figure</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figsize</a:t>
            </a:r>
            <a:r>
              <a:rPr lang="en-IN" sz="1400" dirty="0">
                <a:solidFill>
                  <a:schemeClr val="tx1"/>
                </a:solidFill>
                <a:latin typeface="Garamond" panose="02020404030301010803" pitchFamily="18" charset="0"/>
              </a:rPr>
              <a:t>=(12, 6))</a:t>
            </a:r>
            <a:r>
              <a:rPr lang="en-IN" sz="1400" dirty="0" err="1">
                <a:solidFill>
                  <a:schemeClr val="tx1"/>
                </a:solidFill>
                <a:latin typeface="Garamond" panose="02020404030301010803" pitchFamily="18" charset="0"/>
              </a:rPr>
              <a:t>ax</a:t>
            </a:r>
            <a:r>
              <a:rPr lang="en-IN" sz="1400" dirty="0">
                <a:solidFill>
                  <a:schemeClr val="tx1"/>
                </a:solidFill>
                <a:latin typeface="Garamond" panose="02020404030301010803" pitchFamily="18" charset="0"/>
              </a:rPr>
              <a:t> = </a:t>
            </a:r>
            <a:r>
              <a:rPr lang="en-IN" sz="1400" dirty="0" err="1">
                <a:solidFill>
                  <a:schemeClr val="tx1"/>
                </a:solidFill>
                <a:latin typeface="Garamond" panose="02020404030301010803" pitchFamily="18" charset="0"/>
              </a:rPr>
              <a:t>np.arange</a:t>
            </a:r>
            <a:r>
              <a:rPr lang="en-IN" sz="1400" dirty="0">
                <a:solidFill>
                  <a:schemeClr val="tx1"/>
                </a:solidFill>
                <a:latin typeface="Garamond" panose="02020404030301010803" pitchFamily="18" charset="0"/>
              </a:rPr>
              <a:t>(1,32)cl = ['#1f77b4', '#ff7f0e','#d62728','#2ca02c', '#9467bd', '#8c564b', '#e377c2', '#7f7f7f', '#bcbd22', '#17becf']</a:t>
            </a:r>
            <a:r>
              <a:rPr lang="en-IN" sz="1400" dirty="0" err="1">
                <a:solidFill>
                  <a:schemeClr val="tx1"/>
                </a:solidFill>
                <a:latin typeface="Garamond" panose="02020404030301010803" pitchFamily="18" charset="0"/>
              </a:rPr>
              <a:t>plt.bar</a:t>
            </a:r>
            <a:r>
              <a:rPr lang="en-IN" sz="1400" dirty="0">
                <a:solidFill>
                  <a:schemeClr val="tx1"/>
                </a:solidFill>
                <a:latin typeface="Garamond" panose="02020404030301010803" pitchFamily="18" charset="0"/>
              </a:rPr>
              <a:t>( </a:t>
            </a:r>
            <a:r>
              <a:rPr lang="en-IN" sz="1400" dirty="0" err="1">
                <a:solidFill>
                  <a:schemeClr val="tx1"/>
                </a:solidFill>
                <a:latin typeface="Garamond" panose="02020404030301010803" pitchFamily="18" charset="0"/>
              </a:rPr>
              <a:t>ax</a:t>
            </a:r>
            <a:r>
              <a:rPr lang="en-IN" sz="1400" dirty="0">
                <a:solidFill>
                  <a:schemeClr val="tx1"/>
                </a:solidFill>
                <a:latin typeface="Garamond" panose="02020404030301010803" pitchFamily="18" charset="0"/>
              </a:rPr>
              <a:t>, month ['PERCENTUAL'], color= cl)</a:t>
            </a:r>
            <a:r>
              <a:rPr lang="en-IN" sz="1400" dirty="0" err="1">
                <a:solidFill>
                  <a:schemeClr val="tx1"/>
                </a:solidFill>
                <a:latin typeface="Garamond" panose="02020404030301010803" pitchFamily="18" charset="0"/>
              </a:rPr>
              <a:t>plt.ylabel</a:t>
            </a:r>
            <a:r>
              <a:rPr lang="en-IN" sz="1400" dirty="0">
                <a:solidFill>
                  <a:schemeClr val="tx1"/>
                </a:solidFill>
                <a:latin typeface="Garamond" panose="02020404030301010803" pitchFamily="18" charset="0"/>
              </a:rPr>
              <a:t>('Percent of Flights that Arrive Late',</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14)</a:t>
            </a:r>
            <a:r>
              <a:rPr lang="en-IN" sz="1400" dirty="0" err="1">
                <a:solidFill>
                  <a:schemeClr val="tx1"/>
                </a:solidFill>
                <a:latin typeface="Garamond" panose="02020404030301010803" pitchFamily="18" charset="0"/>
              </a:rPr>
              <a:t>plt.xlabel</a:t>
            </a:r>
            <a:r>
              <a:rPr lang="en-IN" sz="1400" dirty="0">
                <a:solidFill>
                  <a:schemeClr val="tx1"/>
                </a:solidFill>
                <a:latin typeface="Garamond" panose="02020404030301010803" pitchFamily="18" charset="0"/>
              </a:rPr>
              <a:t>('DAY_OF_MONTH',</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14) </a:t>
            </a:r>
            <a:r>
              <a:rPr lang="en-IN" sz="1400" dirty="0" err="1">
                <a:solidFill>
                  <a:schemeClr val="tx1"/>
                </a:solidFill>
                <a:latin typeface="Garamond" panose="02020404030301010803" pitchFamily="18" charset="0"/>
              </a:rPr>
              <a:t>plt.title</a:t>
            </a:r>
            <a:r>
              <a:rPr lang="en-IN" sz="1400" dirty="0">
                <a:solidFill>
                  <a:schemeClr val="tx1"/>
                </a:solidFill>
                <a:latin typeface="Garamond" panose="02020404030301010803" pitchFamily="18" charset="0"/>
              </a:rPr>
              <a:t>('Percentage of flight delay on DAY_OF_MONTH',</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16)</a:t>
            </a:r>
          </a:p>
        </p:txBody>
      </p:sp>
    </p:spTree>
    <p:extLst>
      <p:ext uri="{BB962C8B-B14F-4D97-AF65-F5344CB8AC3E}">
        <p14:creationId xmlns:p14="http://schemas.microsoft.com/office/powerpoint/2010/main" val="404080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735" y="281175"/>
            <a:ext cx="6260905" cy="572644"/>
          </a:xfrm>
        </p:spPr>
        <p:style>
          <a:lnRef idx="2">
            <a:schemeClr val="dk1"/>
          </a:lnRef>
          <a:fillRef idx="1">
            <a:schemeClr val="lt1"/>
          </a:fillRef>
          <a:effectRef idx="0">
            <a:schemeClr val="dk1"/>
          </a:effectRef>
          <a:fontRef idx="minor">
            <a:schemeClr val="dk1"/>
          </a:fontRef>
        </p:style>
        <p:txBody>
          <a:bodyPr>
            <a:noAutofit/>
          </a:bodyPr>
          <a:lstStyle/>
          <a:p>
            <a:r>
              <a:rPr lang="en-IN" sz="2400" dirty="0"/>
              <a:t>Flight delay percentage on each day in a week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9638" y="1287780"/>
            <a:ext cx="4229100" cy="3177540"/>
          </a:xfrm>
        </p:spPr>
      </p:pic>
    </p:spTree>
    <p:extLst>
      <p:ext uri="{BB962C8B-B14F-4D97-AF65-F5344CB8AC3E}">
        <p14:creationId xmlns:p14="http://schemas.microsoft.com/office/powerpoint/2010/main" val="392341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849" y="1196975"/>
            <a:ext cx="6348302" cy="3513138"/>
          </a:xfrm>
        </p:spPr>
      </p:pic>
    </p:spTree>
    <p:extLst>
      <p:ext uri="{BB962C8B-B14F-4D97-AF65-F5344CB8AC3E}">
        <p14:creationId xmlns:p14="http://schemas.microsoft.com/office/powerpoint/2010/main" val="2330504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29" y="281175"/>
            <a:ext cx="6260905" cy="572644"/>
          </a:xfrm>
        </p:spPr>
        <p:style>
          <a:lnRef idx="2">
            <a:schemeClr val="dk1"/>
          </a:lnRef>
          <a:fillRef idx="1">
            <a:schemeClr val="lt1"/>
          </a:fillRef>
          <a:effectRef idx="0">
            <a:schemeClr val="dk1"/>
          </a:effectRef>
          <a:fontRef idx="minor">
            <a:schemeClr val="dk1"/>
          </a:fontRef>
        </p:style>
        <p:txBody>
          <a:bodyPr>
            <a:noAutofit/>
          </a:bodyPr>
          <a:lstStyle/>
          <a:p>
            <a:r>
              <a:rPr lang="en-IN" sz="2400" dirty="0"/>
              <a:t>Frequency of flights delay due to DEP_TIME_BLK</a:t>
            </a:r>
          </a:p>
        </p:txBody>
      </p:sp>
      <p:sp>
        <p:nvSpPr>
          <p:cNvPr id="3" name="Content Placeholder 2"/>
          <p:cNvSpPr>
            <a:spLocks noGrp="1"/>
          </p:cNvSpPr>
          <p:nvPr>
            <p:ph idx="1"/>
          </p:nvPr>
        </p:nvSpPr>
        <p:spPr>
          <a:xfrm>
            <a:off x="2434129" y="1197405"/>
            <a:ext cx="6566315" cy="3817624"/>
          </a:xfrm>
        </p:spPr>
        <p:txBody>
          <a:bodyPr>
            <a:normAutofit/>
          </a:bodyPr>
          <a:lstStyle/>
          <a:p>
            <a:pPr>
              <a:buFont typeface="Wingdings" panose="05000000000000000000" pitchFamily="2" charset="2"/>
              <a:buChar char="q"/>
            </a:pPr>
            <a:r>
              <a:rPr lang="en-IN" sz="1800" b="1" dirty="0">
                <a:latin typeface="+mj-lt"/>
              </a:rPr>
              <a:t>Concentration of delays due to 'DEP_TIME_BLK'?</a:t>
            </a:r>
          </a:p>
          <a:p>
            <a:pPr marL="0" indent="0">
              <a:buNone/>
            </a:pPr>
            <a:endParaRPr lang="en-IN" sz="1900" b="1" dirty="0">
              <a:latin typeface="+mj-lt"/>
            </a:endParaRPr>
          </a:p>
          <a:p>
            <a:pPr marL="0" indent="0">
              <a:buNone/>
            </a:pPr>
            <a:r>
              <a:rPr lang="en-IN" sz="1400" dirty="0" err="1">
                <a:solidFill>
                  <a:schemeClr val="tx1"/>
                </a:solidFill>
                <a:latin typeface="Garamond" panose="02020404030301010803" pitchFamily="18" charset="0"/>
              </a:rPr>
              <a:t>time_blk</a:t>
            </a:r>
            <a:r>
              <a:rPr lang="en-IN" sz="1400" dirty="0">
                <a:solidFill>
                  <a:schemeClr val="tx1"/>
                </a:solidFill>
                <a:latin typeface="Garamond" panose="02020404030301010803" pitchFamily="18" charset="0"/>
              </a:rPr>
              <a:t> = data[['DEP_TIME_BLK','ARR_DEL15']].</a:t>
            </a:r>
            <a:r>
              <a:rPr lang="en-IN" sz="1400" dirty="0" err="1">
                <a:solidFill>
                  <a:schemeClr val="tx1"/>
                </a:solidFill>
                <a:latin typeface="Garamond" panose="02020404030301010803" pitchFamily="18" charset="0"/>
              </a:rPr>
              <a:t>groupby</a:t>
            </a:r>
            <a:r>
              <a:rPr lang="en-IN" sz="1400" dirty="0">
                <a:solidFill>
                  <a:schemeClr val="tx1"/>
                </a:solidFill>
                <a:latin typeface="Garamond" panose="02020404030301010803" pitchFamily="18" charset="0"/>
              </a:rPr>
              <a:t>('DEP_TIME_BLK').sum()</a:t>
            </a:r>
            <a:r>
              <a:rPr lang="en-IN" sz="1400" dirty="0" err="1">
                <a:solidFill>
                  <a:schemeClr val="tx1"/>
                </a:solidFill>
                <a:latin typeface="Garamond" panose="02020404030301010803" pitchFamily="18" charset="0"/>
              </a:rPr>
              <a:t>time_blk</a:t>
            </a:r>
            <a:r>
              <a:rPr lang="en-IN" sz="1400" dirty="0">
                <a:solidFill>
                  <a:schemeClr val="tx1"/>
                </a:solidFill>
                <a:latin typeface="Garamond" panose="02020404030301010803" pitchFamily="18" charset="0"/>
              </a:rPr>
              <a:t>['PERCENTUAL'] = </a:t>
            </a:r>
            <a:r>
              <a:rPr lang="en-IN" sz="1400" dirty="0" err="1">
                <a:solidFill>
                  <a:schemeClr val="tx1"/>
                </a:solidFill>
                <a:latin typeface="Garamond" panose="02020404030301010803" pitchFamily="18" charset="0"/>
              </a:rPr>
              <a:t>time_blk</a:t>
            </a:r>
            <a:r>
              <a:rPr lang="en-IN" sz="1400" dirty="0">
                <a:solidFill>
                  <a:schemeClr val="tx1"/>
                </a:solidFill>
                <a:latin typeface="Garamond" panose="02020404030301010803" pitchFamily="18" charset="0"/>
              </a:rPr>
              <a:t>['ARR_DEL15']/(</a:t>
            </a:r>
            <a:r>
              <a:rPr lang="en-IN" sz="1400" dirty="0" err="1">
                <a:solidFill>
                  <a:schemeClr val="tx1"/>
                </a:solidFill>
                <a:latin typeface="Garamond" panose="02020404030301010803" pitchFamily="18" charset="0"/>
              </a:rPr>
              <a:t>time_blk</a:t>
            </a:r>
            <a:r>
              <a:rPr lang="en-IN" sz="1400" dirty="0">
                <a:solidFill>
                  <a:schemeClr val="tx1"/>
                </a:solidFill>
                <a:latin typeface="Garamond" panose="02020404030301010803" pitchFamily="18" charset="0"/>
              </a:rPr>
              <a:t>['ARR_DEL15'].sum())*100ax=</a:t>
            </a:r>
            <a:r>
              <a:rPr lang="en-IN" sz="1400" dirty="0" err="1">
                <a:solidFill>
                  <a:schemeClr val="tx1"/>
                </a:solidFill>
                <a:latin typeface="Garamond" panose="02020404030301010803" pitchFamily="18" charset="0"/>
              </a:rPr>
              <a:t>np.unique</a:t>
            </a:r>
            <a:r>
              <a:rPr lang="en-IN" sz="1400" dirty="0">
                <a:solidFill>
                  <a:schemeClr val="tx1"/>
                </a:solidFill>
                <a:latin typeface="Garamond" panose="02020404030301010803" pitchFamily="18" charset="0"/>
              </a:rPr>
              <a:t>(data['DEP_TIME_BLK'])</a:t>
            </a:r>
            <a:r>
              <a:rPr lang="en-IN" sz="1400" dirty="0" err="1">
                <a:solidFill>
                  <a:schemeClr val="tx1"/>
                </a:solidFill>
                <a:latin typeface="Garamond" panose="02020404030301010803" pitchFamily="18" charset="0"/>
              </a:rPr>
              <a:t>plt.figure</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figsize</a:t>
            </a:r>
            <a:r>
              <a:rPr lang="en-IN" sz="1400" dirty="0">
                <a:solidFill>
                  <a:schemeClr val="tx1"/>
                </a:solidFill>
                <a:latin typeface="Garamond" panose="02020404030301010803" pitchFamily="18" charset="0"/>
              </a:rPr>
              <a:t>=(12, 6))</a:t>
            </a:r>
            <a:r>
              <a:rPr lang="en-IN" sz="1400" dirty="0" err="1">
                <a:solidFill>
                  <a:schemeClr val="tx1"/>
                </a:solidFill>
                <a:latin typeface="Garamond" panose="02020404030301010803" pitchFamily="18" charset="0"/>
              </a:rPr>
              <a:t>plt.xticks</a:t>
            </a:r>
            <a:r>
              <a:rPr lang="en-IN" sz="1400" dirty="0">
                <a:solidFill>
                  <a:schemeClr val="tx1"/>
                </a:solidFill>
                <a:latin typeface="Garamond" panose="02020404030301010803" pitchFamily="18" charset="0"/>
              </a:rPr>
              <a:t>(rotation = 45)cl = ['#053752','#f29624','#f29624','#e5de44','#e5de44','#eae54b','#eae54b','#f5f259','#f5f259','#f5f259','#f8bd4c','#fbd063','#5595a9','#417c93','#2d647d','#1a4d68','#053752','#053752','#053752']</a:t>
            </a:r>
            <a:r>
              <a:rPr lang="en-IN" sz="1400" dirty="0" err="1">
                <a:solidFill>
                  <a:schemeClr val="tx1"/>
                </a:solidFill>
                <a:latin typeface="Garamond" panose="02020404030301010803" pitchFamily="18" charset="0"/>
              </a:rPr>
              <a:t>plt.bar</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ax</a:t>
            </a:r>
            <a:r>
              <a:rPr lang="en-IN" sz="1400" dirty="0">
                <a:solidFill>
                  <a:schemeClr val="tx1"/>
                </a:solidFill>
                <a:latin typeface="Garamond" panose="02020404030301010803" pitchFamily="18" charset="0"/>
              </a:rPr>
              <a:t> , </a:t>
            </a:r>
            <a:r>
              <a:rPr lang="en-IN" sz="1400" dirty="0" err="1">
                <a:solidFill>
                  <a:schemeClr val="tx1"/>
                </a:solidFill>
                <a:latin typeface="Garamond" panose="02020404030301010803" pitchFamily="18" charset="0"/>
              </a:rPr>
              <a:t>time_blk</a:t>
            </a:r>
            <a:r>
              <a:rPr lang="en-IN" sz="1400" dirty="0">
                <a:solidFill>
                  <a:schemeClr val="tx1"/>
                </a:solidFill>
                <a:latin typeface="Garamond" panose="02020404030301010803" pitchFamily="18" charset="0"/>
              </a:rPr>
              <a:t> ['PERCENTUAL'],color = cl)</a:t>
            </a:r>
            <a:r>
              <a:rPr lang="en-IN" sz="1400" dirty="0" err="1">
                <a:solidFill>
                  <a:schemeClr val="tx1"/>
                </a:solidFill>
                <a:latin typeface="Garamond" panose="02020404030301010803" pitchFamily="18" charset="0"/>
              </a:rPr>
              <a:t>plt.ylabel</a:t>
            </a:r>
            <a:r>
              <a:rPr lang="en-IN" sz="1400" dirty="0">
                <a:solidFill>
                  <a:schemeClr val="tx1"/>
                </a:solidFill>
                <a:latin typeface="Garamond" panose="02020404030301010803" pitchFamily="18" charset="0"/>
              </a:rPr>
              <a:t>('Percent of Flights that Arrive Late', </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14)</a:t>
            </a:r>
            <a:r>
              <a:rPr lang="en-IN" sz="1400" dirty="0" err="1">
                <a:solidFill>
                  <a:schemeClr val="tx1"/>
                </a:solidFill>
                <a:latin typeface="Garamond" panose="02020404030301010803" pitchFamily="18" charset="0"/>
              </a:rPr>
              <a:t>plt.xlabel</a:t>
            </a:r>
            <a:r>
              <a:rPr lang="en-IN" sz="1400" dirty="0">
                <a:solidFill>
                  <a:schemeClr val="tx1"/>
                </a:solidFill>
                <a:latin typeface="Garamond" panose="02020404030301010803" pitchFamily="18" charset="0"/>
              </a:rPr>
              <a:t>('DEP_TIME_BLK',</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14)</a:t>
            </a:r>
            <a:r>
              <a:rPr lang="en-IN" sz="1400" dirty="0" err="1">
                <a:solidFill>
                  <a:schemeClr val="tx1"/>
                </a:solidFill>
                <a:latin typeface="Garamond" panose="02020404030301010803" pitchFamily="18" charset="0"/>
              </a:rPr>
              <a:t>plt.title</a:t>
            </a:r>
            <a:r>
              <a:rPr lang="en-IN" sz="1400" dirty="0">
                <a:solidFill>
                  <a:schemeClr val="tx1"/>
                </a:solidFill>
                <a:latin typeface="Garamond" panose="02020404030301010803" pitchFamily="18" charset="0"/>
              </a:rPr>
              <a:t>('Concentration of delay flights due to DEP_TIME_BLK', </a:t>
            </a:r>
            <a:r>
              <a:rPr lang="en-IN" sz="1400" dirty="0" err="1">
                <a:solidFill>
                  <a:schemeClr val="tx1"/>
                </a:solidFill>
                <a:latin typeface="Garamond" panose="02020404030301010803" pitchFamily="18" charset="0"/>
              </a:rPr>
              <a:t>fontsize</a:t>
            </a:r>
            <a:r>
              <a:rPr lang="en-IN" sz="1400" dirty="0">
                <a:solidFill>
                  <a:schemeClr val="tx1"/>
                </a:solidFill>
                <a:latin typeface="Garamond" panose="02020404030301010803" pitchFamily="18" charset="0"/>
              </a:rPr>
              <a:t> = 16)</a:t>
            </a:r>
            <a:r>
              <a:rPr lang="en-IN" sz="1400" dirty="0" err="1">
                <a:solidFill>
                  <a:schemeClr val="tx1"/>
                </a:solidFill>
                <a:latin typeface="Garamond" panose="02020404030301010803" pitchFamily="18" charset="0"/>
              </a:rPr>
              <a:t>time_blk</a:t>
            </a:r>
            <a:endParaRPr lang="en-IN" sz="14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3915940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598" y="1197405"/>
            <a:ext cx="3206804" cy="3513138"/>
          </a:xfrm>
          <a:ln>
            <a:solidFill>
              <a:schemeClr val="tx1"/>
            </a:solidFill>
          </a:ln>
        </p:spPr>
      </p:pic>
    </p:spTree>
    <p:extLst>
      <p:ext uri="{BB962C8B-B14F-4D97-AF65-F5344CB8AC3E}">
        <p14:creationId xmlns:p14="http://schemas.microsoft.com/office/powerpoint/2010/main" val="1153740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5640" y="1196975"/>
            <a:ext cx="5712721" cy="3513138"/>
          </a:xfrm>
          <a:ln>
            <a:solidFill>
              <a:schemeClr val="tx1"/>
            </a:solidFill>
          </a:ln>
        </p:spPr>
      </p:pic>
    </p:spTree>
    <p:extLst>
      <p:ext uri="{BB962C8B-B14F-4D97-AF65-F5344CB8AC3E}">
        <p14:creationId xmlns:p14="http://schemas.microsoft.com/office/powerpoint/2010/main" val="2227345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177" y="281175"/>
            <a:ext cx="6260905" cy="572644"/>
          </a:xfrm>
        </p:spPr>
        <p:style>
          <a:lnRef idx="2">
            <a:schemeClr val="dk1"/>
          </a:lnRef>
          <a:fillRef idx="1">
            <a:schemeClr val="lt1"/>
          </a:fillRef>
          <a:effectRef idx="0">
            <a:schemeClr val="dk1"/>
          </a:effectRef>
          <a:fontRef idx="minor">
            <a:schemeClr val="dk1"/>
          </a:fontRef>
        </p:style>
        <p:txBody>
          <a:bodyPr>
            <a:normAutofit/>
          </a:bodyPr>
          <a:lstStyle/>
          <a:p>
            <a:r>
              <a:rPr lang="en-IN" sz="2400" dirty="0"/>
              <a:t>No of flights delayed per origin airport</a:t>
            </a:r>
          </a:p>
        </p:txBody>
      </p:sp>
      <p:sp>
        <p:nvSpPr>
          <p:cNvPr id="3" name="Content Placeholder 2"/>
          <p:cNvSpPr>
            <a:spLocks noGrp="1"/>
          </p:cNvSpPr>
          <p:nvPr>
            <p:ph idx="1"/>
          </p:nvPr>
        </p:nvSpPr>
        <p:spPr>
          <a:xfrm>
            <a:off x="2447177" y="1197405"/>
            <a:ext cx="6260905" cy="3358356"/>
          </a:xfrm>
        </p:spPr>
        <p:txBody>
          <a:bodyPr>
            <a:normAutofit/>
          </a:bodyPr>
          <a:lstStyle/>
          <a:p>
            <a:pPr>
              <a:buSzPct val="120000"/>
              <a:buFont typeface="Wingdings" panose="05000000000000000000" pitchFamily="2" charset="2"/>
              <a:buChar char="q"/>
            </a:pPr>
            <a:r>
              <a:rPr lang="en-IN" sz="1600" b="1" dirty="0">
                <a:solidFill>
                  <a:schemeClr val="tx2"/>
                </a:solidFill>
                <a:latin typeface="+mj-lt"/>
              </a:rPr>
              <a:t>Which 'Origin' airport stands out in delay?</a:t>
            </a:r>
          </a:p>
          <a:p>
            <a:pPr>
              <a:buSzPct val="120000"/>
              <a:buFont typeface="Wingdings" panose="05000000000000000000" pitchFamily="2" charset="2"/>
              <a:buChar char="q"/>
            </a:pPr>
            <a:endParaRPr lang="en-IN" sz="1400" b="1" dirty="0">
              <a:solidFill>
                <a:schemeClr val="tx2"/>
              </a:solidFill>
              <a:latin typeface="+mj-lt"/>
            </a:endParaRPr>
          </a:p>
          <a:p>
            <a:pPr>
              <a:buSzPct val="120000"/>
            </a:pPr>
            <a:r>
              <a:rPr lang="en-IN" sz="1400" dirty="0" err="1">
                <a:solidFill>
                  <a:schemeClr val="tx1"/>
                </a:solidFill>
                <a:latin typeface="Garamond" panose="02020404030301010803" pitchFamily="18" charset="0"/>
              </a:rPr>
              <a:t>origin_later</a:t>
            </a:r>
            <a:r>
              <a:rPr lang="en-IN" sz="1400" dirty="0">
                <a:solidFill>
                  <a:schemeClr val="tx1"/>
                </a:solidFill>
                <a:latin typeface="Garamond" panose="02020404030301010803" pitchFamily="18" charset="0"/>
              </a:rPr>
              <a:t> = data[['ORIGIN','DEP_DEL15']].</a:t>
            </a:r>
            <a:r>
              <a:rPr lang="en-IN" sz="1400" dirty="0" err="1">
                <a:solidFill>
                  <a:schemeClr val="tx1"/>
                </a:solidFill>
                <a:latin typeface="Garamond" panose="02020404030301010803" pitchFamily="18" charset="0"/>
              </a:rPr>
              <a:t>groupby</a:t>
            </a:r>
            <a:r>
              <a:rPr lang="en-IN" sz="1400" dirty="0">
                <a:solidFill>
                  <a:schemeClr val="tx1"/>
                </a:solidFill>
                <a:latin typeface="Garamond" panose="02020404030301010803" pitchFamily="18" charset="0"/>
              </a:rPr>
              <a:t>('ORIGIN').sum().</a:t>
            </a:r>
            <a:r>
              <a:rPr lang="en-IN" sz="1400" dirty="0" err="1">
                <a:solidFill>
                  <a:schemeClr val="tx1"/>
                </a:solidFill>
                <a:latin typeface="Garamond" panose="02020404030301010803" pitchFamily="18" charset="0"/>
              </a:rPr>
              <a:t>sort_values</a:t>
            </a:r>
            <a:r>
              <a:rPr lang="en-IN" sz="1400" dirty="0">
                <a:solidFill>
                  <a:schemeClr val="tx1"/>
                </a:solidFill>
                <a:latin typeface="Garamond" panose="02020404030301010803" pitchFamily="18" charset="0"/>
              </a:rPr>
              <a:t>(by='DEP_DEL15',ascending = False)</a:t>
            </a:r>
            <a:r>
              <a:rPr lang="en-IN" sz="1400" dirty="0" err="1">
                <a:solidFill>
                  <a:schemeClr val="tx1"/>
                </a:solidFill>
                <a:latin typeface="Garamond" panose="02020404030301010803" pitchFamily="18" charset="0"/>
              </a:rPr>
              <a:t>origin_later</a:t>
            </a:r>
            <a:r>
              <a:rPr lang="en-IN" sz="1400" dirty="0">
                <a:solidFill>
                  <a:schemeClr val="tx1"/>
                </a:solidFill>
                <a:latin typeface="Garamond" panose="02020404030301010803" pitchFamily="18" charset="0"/>
              </a:rPr>
              <a:t>['PERCENTUAL'] = </a:t>
            </a:r>
            <a:r>
              <a:rPr lang="en-IN" sz="1400" dirty="0" err="1">
                <a:solidFill>
                  <a:schemeClr val="tx1"/>
                </a:solidFill>
                <a:latin typeface="Garamond" panose="02020404030301010803" pitchFamily="18" charset="0"/>
              </a:rPr>
              <a:t>origin_later</a:t>
            </a:r>
            <a:r>
              <a:rPr lang="en-IN" sz="1400" dirty="0">
                <a:solidFill>
                  <a:schemeClr val="tx1"/>
                </a:solidFill>
                <a:latin typeface="Garamond" panose="02020404030301010803" pitchFamily="18" charset="0"/>
              </a:rPr>
              <a:t>['DEP_DEL15']/(</a:t>
            </a:r>
            <a:r>
              <a:rPr lang="en-IN" sz="1400" dirty="0" err="1">
                <a:solidFill>
                  <a:schemeClr val="tx1"/>
                </a:solidFill>
                <a:latin typeface="Garamond" panose="02020404030301010803" pitchFamily="18" charset="0"/>
              </a:rPr>
              <a:t>origin_later</a:t>
            </a:r>
            <a:r>
              <a:rPr lang="en-IN" sz="1400" dirty="0">
                <a:solidFill>
                  <a:schemeClr val="tx1"/>
                </a:solidFill>
                <a:latin typeface="Garamond" panose="02020404030301010803" pitchFamily="18" charset="0"/>
              </a:rPr>
              <a:t>['DEP_DEL15'].sum</a:t>
            </a:r>
          </a:p>
          <a:p>
            <a:pPr>
              <a:buSzPct val="120000"/>
            </a:pPr>
            <a:r>
              <a:rPr lang="en-IN" sz="1400" dirty="0">
                <a:solidFill>
                  <a:schemeClr val="tx1"/>
                </a:solidFill>
                <a:latin typeface="Garamond" panose="02020404030301010803" pitchFamily="18" charset="0"/>
              </a:rPr>
              <a:t>())*100pt = </a:t>
            </a:r>
            <a:r>
              <a:rPr lang="en-IN" sz="1400" dirty="0" err="1">
                <a:solidFill>
                  <a:schemeClr val="tx1"/>
                </a:solidFill>
                <a:latin typeface="Garamond" panose="02020404030301010803" pitchFamily="18" charset="0"/>
              </a:rPr>
              <a:t>origin_later.head</a:t>
            </a:r>
            <a:r>
              <a:rPr lang="en-IN" sz="1400" dirty="0">
                <a:solidFill>
                  <a:schemeClr val="tx1"/>
                </a:solidFill>
                <a:latin typeface="Garamond" panose="02020404030301010803" pitchFamily="18" charset="0"/>
              </a:rPr>
              <a:t>(10)</a:t>
            </a:r>
            <a:r>
              <a:rPr lang="en-IN" sz="1400" dirty="0" err="1">
                <a:solidFill>
                  <a:schemeClr val="tx1"/>
                </a:solidFill>
                <a:latin typeface="Garamond" panose="02020404030301010803" pitchFamily="18" charset="0"/>
              </a:rPr>
              <a:t>plt.figure</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figsize</a:t>
            </a:r>
            <a:r>
              <a:rPr lang="en-IN" sz="1400" dirty="0">
                <a:solidFill>
                  <a:schemeClr val="tx1"/>
                </a:solidFill>
                <a:latin typeface="Garamond" panose="02020404030301010803" pitchFamily="18" charset="0"/>
              </a:rPr>
              <a:t> = (12,6))grade = ['ORD','ATL','DFW','LGA','DEN','LAX','SFO','CLT','EWR','BOS']</a:t>
            </a:r>
            <a:r>
              <a:rPr lang="en-IN" sz="1400" dirty="0" err="1">
                <a:solidFill>
                  <a:schemeClr val="tx1"/>
                </a:solidFill>
                <a:latin typeface="Garamond" panose="02020404030301010803" pitchFamily="18" charset="0"/>
              </a:rPr>
              <a:t>exp</a:t>
            </a:r>
            <a:r>
              <a:rPr lang="en-IN" sz="1400" dirty="0">
                <a:solidFill>
                  <a:schemeClr val="tx1"/>
                </a:solidFill>
                <a:latin typeface="Garamond" panose="02020404030301010803" pitchFamily="18" charset="0"/>
              </a:rPr>
              <a:t> = [0.2,0,0,0,0,0,0,0,0,0]</a:t>
            </a:r>
            <a:r>
              <a:rPr lang="en-IN" sz="1400" dirty="0" err="1">
                <a:solidFill>
                  <a:schemeClr val="tx1"/>
                </a:solidFill>
                <a:latin typeface="Garamond" panose="02020404030301010803" pitchFamily="18" charset="0"/>
              </a:rPr>
              <a:t>plt.pie</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pt</a:t>
            </a:r>
            <a:r>
              <a:rPr lang="en-IN" sz="1400" dirty="0">
                <a:solidFill>
                  <a:schemeClr val="tx1"/>
                </a:solidFill>
                <a:latin typeface="Garamond" panose="02020404030301010803" pitchFamily="18" charset="0"/>
              </a:rPr>
              <a:t>['PERCENTUAL'], labels = grade, explode = </a:t>
            </a:r>
            <a:r>
              <a:rPr lang="en-IN" sz="1400" dirty="0" err="1">
                <a:solidFill>
                  <a:schemeClr val="tx1"/>
                </a:solidFill>
                <a:latin typeface="Garamond" panose="02020404030301010803" pitchFamily="18" charset="0"/>
              </a:rPr>
              <a:t>exp</a:t>
            </a:r>
            <a:r>
              <a:rPr lang="en-IN" sz="1400" dirty="0">
                <a:solidFill>
                  <a:schemeClr val="tx1"/>
                </a:solidFill>
                <a:latin typeface="Garamond" panose="02020404030301010803" pitchFamily="18" charset="0"/>
              </a:rPr>
              <a:t>, </a:t>
            </a:r>
            <a:r>
              <a:rPr lang="en-IN" sz="1400" dirty="0" err="1">
                <a:solidFill>
                  <a:schemeClr val="tx1"/>
                </a:solidFill>
                <a:latin typeface="Garamond" panose="02020404030301010803" pitchFamily="18" charset="0"/>
              </a:rPr>
              <a:t>autopct</a:t>
            </a:r>
            <a:r>
              <a:rPr lang="en-IN" sz="1400" dirty="0">
                <a:solidFill>
                  <a:schemeClr val="tx1"/>
                </a:solidFill>
                <a:latin typeface="Garamond" panose="02020404030301010803" pitchFamily="18" charset="0"/>
              </a:rPr>
              <a:t> = '%2.2f%%')</a:t>
            </a:r>
            <a:r>
              <a:rPr lang="en-IN" sz="1400" dirty="0" err="1">
                <a:solidFill>
                  <a:schemeClr val="tx1"/>
                </a:solidFill>
                <a:latin typeface="Garamond" panose="02020404030301010803" pitchFamily="18" charset="0"/>
              </a:rPr>
              <a:t>plt.show</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pt</a:t>
            </a:r>
            <a:endParaRPr lang="en-IN" sz="14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1519009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r>
              <a:rPr lang="en-IN" dirty="0"/>
              <a:t>PIE CHART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017" y="1243854"/>
            <a:ext cx="3817624" cy="327861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460" y="1466739"/>
            <a:ext cx="2290575" cy="2832846"/>
          </a:xfrm>
          <a:prstGeom prst="rect">
            <a:avLst/>
          </a:prstGeom>
          <a:ln>
            <a:solidFill>
              <a:schemeClr val="tx1"/>
            </a:solidFill>
          </a:ln>
        </p:spPr>
      </p:pic>
    </p:spTree>
    <p:extLst>
      <p:ext uri="{BB962C8B-B14F-4D97-AF65-F5344CB8AC3E}">
        <p14:creationId xmlns:p14="http://schemas.microsoft.com/office/powerpoint/2010/main" val="130147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2017962"/>
              </p:ext>
            </p:extLst>
          </p:nvPr>
        </p:nvGraphicFramePr>
        <p:xfrm>
          <a:off x="449263" y="1196975"/>
          <a:ext cx="8245476" cy="3337560"/>
        </p:xfrm>
        <a:graphic>
          <a:graphicData uri="http://schemas.openxmlformats.org/drawingml/2006/table">
            <a:tbl>
              <a:tblPr firstRow="1" bandRow="1">
                <a:tableStyleId>{5C22544A-7EE6-4342-B048-85BDC9FD1C3A}</a:tableStyleId>
              </a:tblPr>
              <a:tblGrid>
                <a:gridCol w="2137572">
                  <a:extLst>
                    <a:ext uri="{9D8B030D-6E8A-4147-A177-3AD203B41FA5}">
                      <a16:colId xmlns:a16="http://schemas.microsoft.com/office/drawing/2014/main" val="3269683116"/>
                    </a:ext>
                  </a:extLst>
                </a:gridCol>
                <a:gridCol w="6107904">
                  <a:extLst>
                    <a:ext uri="{9D8B030D-6E8A-4147-A177-3AD203B41FA5}">
                      <a16:colId xmlns:a16="http://schemas.microsoft.com/office/drawing/2014/main" val="2689051542"/>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2100726673"/>
                  </a:ext>
                </a:extLst>
              </a:tr>
              <a:tr h="370840">
                <a:tc>
                  <a:txBody>
                    <a:bodyPr/>
                    <a:lstStyle/>
                    <a:p>
                      <a:r>
                        <a:rPr lang="en-IN" sz="1200" b="1" i="0" kern="1200" dirty="0">
                          <a:solidFill>
                            <a:schemeClr val="dk1"/>
                          </a:solidFill>
                          <a:effectLst/>
                          <a:latin typeface="+mn-lt"/>
                          <a:ea typeface="+mn-ea"/>
                          <a:cs typeface="+mn-cs"/>
                        </a:rPr>
                        <a:t>ORIGIN</a:t>
                      </a:r>
                      <a:endParaRPr lang="en-IN" sz="1200" b="1"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Origin Airport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486463"/>
                  </a:ext>
                </a:extLst>
              </a:tr>
              <a:tr h="370840">
                <a:tc>
                  <a:txBody>
                    <a:bodyPr/>
                    <a:lstStyle/>
                    <a:p>
                      <a:r>
                        <a:rPr lang="en-IN" sz="1200" b="1" dirty="0">
                          <a:latin typeface="+mn-lt"/>
                        </a:rPr>
                        <a:t>DEST_AIRPORT_ID </a:t>
                      </a:r>
                    </a:p>
                  </a:txBody>
                  <a:tcPr/>
                </a:tc>
                <a:tc>
                  <a:txBody>
                    <a:bodyPr/>
                    <a:lstStyle/>
                    <a:p>
                      <a:r>
                        <a:rPr lang="fr-FR" sz="1200" b="0" i="0" kern="1200" dirty="0">
                          <a:solidFill>
                            <a:schemeClr val="dk1"/>
                          </a:solidFill>
                          <a:effectLst/>
                          <a:latin typeface="Times New Roman" panose="02020603050405020304" pitchFamily="18" charset="0"/>
                          <a:ea typeface="+mn-ea"/>
                          <a:cs typeface="Times New Roman" panose="02020603050405020304" pitchFamily="18" charset="0"/>
                        </a:rPr>
                        <a:t>Destination Airport, Airport ID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852194"/>
                  </a:ext>
                </a:extLst>
              </a:tr>
              <a:tr h="370840">
                <a:tc>
                  <a:txBody>
                    <a:bodyPr/>
                    <a:lstStyle/>
                    <a:p>
                      <a:r>
                        <a:rPr lang="en-IN" sz="1200" b="1" dirty="0">
                          <a:latin typeface="+mn-lt"/>
                        </a:rPr>
                        <a:t>DEST_AIRPORT_SEQ_ID </a:t>
                      </a:r>
                    </a:p>
                  </a:txBody>
                  <a:tcPr/>
                </a:tc>
                <a:tc>
                  <a:txBody>
                    <a:bodyPr/>
                    <a:lstStyle/>
                    <a:p>
                      <a:r>
                        <a:rPr lang="fr-FR" sz="1200" b="0" i="0" kern="1200" dirty="0">
                          <a:solidFill>
                            <a:schemeClr val="dk1"/>
                          </a:solidFill>
                          <a:effectLst/>
                          <a:latin typeface="Times New Roman" panose="02020603050405020304" pitchFamily="18" charset="0"/>
                          <a:ea typeface="+mn-ea"/>
                          <a:cs typeface="Times New Roman" panose="02020603050405020304" pitchFamily="18" charset="0"/>
                        </a:rPr>
                        <a:t>Destination Airport, Airport Séquence ID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873739"/>
                  </a:ext>
                </a:extLst>
              </a:tr>
              <a:tr h="370840">
                <a:tc>
                  <a:txBody>
                    <a:bodyPr/>
                    <a:lstStyle/>
                    <a:p>
                      <a:r>
                        <a:rPr lang="en-IN" sz="1200" b="1" dirty="0">
                          <a:latin typeface="+mn-lt"/>
                        </a:rPr>
                        <a:t>DEST </a:t>
                      </a: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Destination Airport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0135351"/>
                  </a:ext>
                </a:extLst>
              </a:tr>
              <a:tr h="370840">
                <a:tc>
                  <a:txBody>
                    <a:bodyPr/>
                    <a:lstStyle/>
                    <a:p>
                      <a:r>
                        <a:rPr lang="en-IN" sz="1200" b="1" dirty="0">
                          <a:latin typeface="+mn-lt"/>
                        </a:rPr>
                        <a:t>DEP_TIME </a:t>
                      </a:r>
                    </a:p>
                  </a:txBody>
                  <a:tcPr/>
                </a:tc>
                <a:tc>
                  <a:txBody>
                    <a:bodyPr/>
                    <a:lstStyle/>
                    <a:p>
                      <a:pPr fontAlgn="base"/>
                      <a:r>
                        <a:rPr lang="en-US" sz="1200" b="0" kern="1200" dirty="0">
                          <a:solidFill>
                            <a:schemeClr val="dk1"/>
                          </a:solidFill>
                          <a:effectLst/>
                          <a:latin typeface="Times New Roman" panose="02020603050405020304" pitchFamily="18" charset="0"/>
                          <a:ea typeface="+mn-ea"/>
                          <a:cs typeface="Times New Roman" panose="02020603050405020304" pitchFamily="18" charset="0"/>
                        </a:rPr>
                        <a:t>Actual Departure Time (local time: hhmm)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3023597"/>
                  </a:ext>
                </a:extLst>
              </a:tr>
              <a:tr h="370840">
                <a:tc>
                  <a:txBody>
                    <a:bodyPr/>
                    <a:lstStyle/>
                    <a:p>
                      <a:r>
                        <a:rPr lang="en-IN" sz="1200" b="1" dirty="0">
                          <a:latin typeface="+mn-lt"/>
                        </a:rPr>
                        <a:t>DEP_DEL15 </a:t>
                      </a: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Departure Delay Indicator, 15 Minutes or More (1=Yes, 0=No)</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8282628"/>
                  </a:ext>
                </a:extLst>
              </a:tr>
              <a:tr h="370840">
                <a:tc>
                  <a:txBody>
                    <a:bodyPr/>
                    <a:lstStyle/>
                    <a:p>
                      <a:r>
                        <a:rPr lang="en-IN" sz="1200" b="1" dirty="0">
                          <a:latin typeface="+mn-lt"/>
                        </a:rPr>
                        <a:t>DEP_TIME_BLK </a:t>
                      </a: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Departure Time Block, Hourly Intervals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1298378"/>
                  </a:ext>
                </a:extLst>
              </a:tr>
              <a:tr h="370840">
                <a:tc>
                  <a:txBody>
                    <a:bodyPr/>
                    <a:lstStyle/>
                    <a:p>
                      <a:r>
                        <a:rPr lang="en-IN" sz="1200" b="1" dirty="0">
                          <a:latin typeface="+mn-lt"/>
                        </a:rPr>
                        <a:t>ARR_TIME </a:t>
                      </a:r>
                    </a:p>
                  </a:txBody>
                  <a:tcPr/>
                </a:tc>
                <a:tc>
                  <a:txBody>
                    <a:bodyPr/>
                    <a:lstStyle/>
                    <a:p>
                      <a:pPr fontAlgn="base"/>
                      <a:r>
                        <a:rPr lang="en-US" sz="1200" b="0" kern="1200" dirty="0">
                          <a:solidFill>
                            <a:schemeClr val="dk1"/>
                          </a:solidFill>
                          <a:effectLst/>
                          <a:latin typeface="Times New Roman" panose="02020603050405020304" pitchFamily="18" charset="0"/>
                          <a:ea typeface="+mn-ea"/>
                          <a:cs typeface="Times New Roman" panose="02020603050405020304" pitchFamily="18" charset="0"/>
                        </a:rPr>
                        <a:t>Actual Arrival Time (local time: hhmm)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085349"/>
                  </a:ext>
                </a:extLst>
              </a:tr>
            </a:tbl>
          </a:graphicData>
        </a:graphic>
      </p:graphicFrame>
    </p:spTree>
    <p:extLst>
      <p:ext uri="{BB962C8B-B14F-4D97-AF65-F5344CB8AC3E}">
        <p14:creationId xmlns:p14="http://schemas.microsoft.com/office/powerpoint/2010/main" val="616355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Autofit/>
          </a:bodyPr>
          <a:lstStyle/>
          <a:p>
            <a:r>
              <a:rPr lang="en-IN" sz="2400" dirty="0"/>
              <a:t>No of flights delayed per destination airport</a:t>
            </a:r>
          </a:p>
        </p:txBody>
      </p:sp>
      <p:sp>
        <p:nvSpPr>
          <p:cNvPr id="3" name="Content Placeholder 2"/>
          <p:cNvSpPr>
            <a:spLocks noGrp="1"/>
          </p:cNvSpPr>
          <p:nvPr>
            <p:ph idx="1"/>
          </p:nvPr>
        </p:nvSpPr>
        <p:spPr>
          <a:xfrm>
            <a:off x="2434129" y="1350110"/>
            <a:ext cx="6260905" cy="3358356"/>
          </a:xfrm>
        </p:spPr>
        <p:txBody>
          <a:bodyPr>
            <a:normAutofit/>
          </a:bodyPr>
          <a:lstStyle/>
          <a:p>
            <a:pPr>
              <a:buFont typeface="Wingdings" panose="05000000000000000000" pitchFamily="2" charset="2"/>
              <a:buChar char="q"/>
            </a:pPr>
            <a:r>
              <a:rPr lang="en-IN" sz="1700" b="1" dirty="0">
                <a:latin typeface="+mj-lt"/>
              </a:rPr>
              <a:t>Which airport of Destination stands out in delays?</a:t>
            </a:r>
          </a:p>
          <a:p>
            <a:pPr>
              <a:buFont typeface="Wingdings" panose="05000000000000000000" pitchFamily="2" charset="2"/>
              <a:buChar char="q"/>
            </a:pPr>
            <a:endParaRPr lang="en-IN" sz="1800" b="1" dirty="0">
              <a:latin typeface="+mj-lt"/>
            </a:endParaRPr>
          </a:p>
          <a:p>
            <a:r>
              <a:rPr lang="en-IN" sz="1400" dirty="0" err="1">
                <a:latin typeface="Garamond" panose="02020404030301010803" pitchFamily="18" charset="0"/>
              </a:rPr>
              <a:t>dest_later</a:t>
            </a:r>
            <a:r>
              <a:rPr lang="en-IN" sz="1400" dirty="0">
                <a:latin typeface="Garamond" panose="02020404030301010803" pitchFamily="18" charset="0"/>
              </a:rPr>
              <a:t> = data[['DEST','ARR_DEL15']].</a:t>
            </a:r>
            <a:r>
              <a:rPr lang="en-IN" sz="1400" dirty="0" err="1">
                <a:latin typeface="Garamond" panose="02020404030301010803" pitchFamily="18" charset="0"/>
              </a:rPr>
              <a:t>groupby</a:t>
            </a:r>
            <a:r>
              <a:rPr lang="en-IN" sz="1400" dirty="0">
                <a:latin typeface="Garamond" panose="02020404030301010803" pitchFamily="18" charset="0"/>
              </a:rPr>
              <a:t>('DEST').sum().</a:t>
            </a:r>
            <a:r>
              <a:rPr lang="en-IN" sz="1400" dirty="0" err="1">
                <a:latin typeface="Garamond" panose="02020404030301010803" pitchFamily="18" charset="0"/>
              </a:rPr>
              <a:t>sort_values</a:t>
            </a:r>
            <a:r>
              <a:rPr lang="en-IN" sz="1400" dirty="0">
                <a:latin typeface="Garamond" panose="02020404030301010803" pitchFamily="18" charset="0"/>
              </a:rPr>
              <a:t>(by='ARR_DEL15',ascending=False)</a:t>
            </a:r>
          </a:p>
          <a:p>
            <a:r>
              <a:rPr lang="en-IN" sz="1400" dirty="0" err="1">
                <a:latin typeface="Garamond" panose="02020404030301010803" pitchFamily="18" charset="0"/>
              </a:rPr>
              <a:t>dest_later</a:t>
            </a:r>
            <a:r>
              <a:rPr lang="en-IN" sz="1400" dirty="0">
                <a:latin typeface="Garamond" panose="02020404030301010803" pitchFamily="18" charset="0"/>
              </a:rPr>
              <a:t>['PERCENTUAL']=</a:t>
            </a:r>
            <a:r>
              <a:rPr lang="en-IN" sz="1400" dirty="0" err="1">
                <a:latin typeface="Garamond" panose="02020404030301010803" pitchFamily="18" charset="0"/>
              </a:rPr>
              <a:t>dest_later</a:t>
            </a:r>
            <a:r>
              <a:rPr lang="en-IN" sz="1400" dirty="0">
                <a:latin typeface="Garamond" panose="02020404030301010803" pitchFamily="18" charset="0"/>
              </a:rPr>
              <a:t>['ARR_DEL15']/(</a:t>
            </a:r>
            <a:r>
              <a:rPr lang="en-IN" sz="1400" dirty="0" err="1">
                <a:latin typeface="Garamond" panose="02020404030301010803" pitchFamily="18" charset="0"/>
              </a:rPr>
              <a:t>dest_later</a:t>
            </a:r>
            <a:r>
              <a:rPr lang="en-IN" sz="1400" dirty="0">
                <a:latin typeface="Garamond" panose="02020404030301010803" pitchFamily="18" charset="0"/>
              </a:rPr>
              <a:t>['ARR_DEL15'].sum())*100</a:t>
            </a:r>
          </a:p>
          <a:p>
            <a:r>
              <a:rPr lang="en-IN" sz="1400" dirty="0" err="1">
                <a:latin typeface="Garamond" panose="02020404030301010803" pitchFamily="18" charset="0"/>
              </a:rPr>
              <a:t>dest_later.head</a:t>
            </a:r>
            <a:r>
              <a:rPr lang="en-IN" sz="1400" dirty="0">
                <a:latin typeface="Garamond" panose="02020404030301010803" pitchFamily="18" charset="0"/>
              </a:rPr>
              <a:t>(10)pt1 = </a:t>
            </a:r>
            <a:r>
              <a:rPr lang="en-IN" sz="1400" dirty="0" err="1">
                <a:latin typeface="Garamond" panose="02020404030301010803" pitchFamily="18" charset="0"/>
              </a:rPr>
              <a:t>dest_later.head</a:t>
            </a:r>
            <a:r>
              <a:rPr lang="en-IN" sz="1400" dirty="0">
                <a:latin typeface="Garamond" panose="02020404030301010803" pitchFamily="18" charset="0"/>
              </a:rPr>
              <a:t>(10)</a:t>
            </a:r>
            <a:r>
              <a:rPr lang="en-IN" sz="1400" dirty="0" err="1">
                <a:latin typeface="Garamond" panose="02020404030301010803" pitchFamily="18" charset="0"/>
              </a:rPr>
              <a:t>plt.figure</a:t>
            </a:r>
            <a:r>
              <a:rPr lang="en-IN" sz="1400" dirty="0">
                <a:latin typeface="Garamond" panose="02020404030301010803" pitchFamily="18" charset="0"/>
              </a:rPr>
              <a:t>(</a:t>
            </a:r>
            <a:r>
              <a:rPr lang="en-IN" sz="1400" dirty="0" err="1">
                <a:latin typeface="Garamond" panose="02020404030301010803" pitchFamily="18" charset="0"/>
              </a:rPr>
              <a:t>figsize</a:t>
            </a:r>
            <a:r>
              <a:rPr lang="en-IN" sz="1400" dirty="0">
                <a:latin typeface="Garamond" panose="02020404030301010803" pitchFamily="18" charset="0"/>
              </a:rPr>
              <a:t> = (12,6))grade = ['ORD','LGA','DFW','ATL','SFO','EWR','LAX','DEN','BOS','CLT']</a:t>
            </a:r>
            <a:r>
              <a:rPr lang="en-IN" sz="1400" dirty="0" err="1">
                <a:latin typeface="Garamond" panose="02020404030301010803" pitchFamily="18" charset="0"/>
              </a:rPr>
              <a:t>exp</a:t>
            </a:r>
            <a:r>
              <a:rPr lang="en-IN" sz="1400" dirty="0">
                <a:latin typeface="Garamond" panose="02020404030301010803" pitchFamily="18" charset="0"/>
              </a:rPr>
              <a:t> = [0.2,0,0,0,0,0,0,0,0,0]</a:t>
            </a:r>
            <a:r>
              <a:rPr lang="en-IN" sz="1400" dirty="0" err="1">
                <a:latin typeface="Garamond" panose="02020404030301010803" pitchFamily="18" charset="0"/>
              </a:rPr>
              <a:t>plt.pie</a:t>
            </a:r>
            <a:r>
              <a:rPr lang="en-IN" sz="1400" dirty="0">
                <a:latin typeface="Garamond" panose="02020404030301010803" pitchFamily="18" charset="0"/>
              </a:rPr>
              <a:t>(pt1['PERCENTUAL'], labels = grade, explode = </a:t>
            </a:r>
            <a:r>
              <a:rPr lang="en-IN" sz="1400" dirty="0" err="1">
                <a:latin typeface="Garamond" panose="02020404030301010803" pitchFamily="18" charset="0"/>
              </a:rPr>
              <a:t>exp</a:t>
            </a:r>
            <a:r>
              <a:rPr lang="en-IN" sz="1400" dirty="0">
                <a:latin typeface="Garamond" panose="02020404030301010803" pitchFamily="18" charset="0"/>
              </a:rPr>
              <a:t>, </a:t>
            </a:r>
            <a:r>
              <a:rPr lang="en-IN" sz="1400" dirty="0" err="1">
                <a:latin typeface="Garamond" panose="02020404030301010803" pitchFamily="18" charset="0"/>
              </a:rPr>
              <a:t>autopct</a:t>
            </a:r>
            <a:r>
              <a:rPr lang="en-IN" sz="1400" dirty="0">
                <a:latin typeface="Garamond" panose="02020404030301010803" pitchFamily="18" charset="0"/>
              </a:rPr>
              <a:t> = '%2.2f%%')</a:t>
            </a:r>
          </a:p>
          <a:p>
            <a:r>
              <a:rPr lang="en-IN" sz="1400" dirty="0" err="1">
                <a:latin typeface="Garamond" panose="02020404030301010803" pitchFamily="18" charset="0"/>
              </a:rPr>
              <a:t>plt.title</a:t>
            </a:r>
            <a:r>
              <a:rPr lang="en-IN" sz="1400" dirty="0">
                <a:latin typeface="Garamond" panose="02020404030301010803" pitchFamily="18" charset="0"/>
              </a:rPr>
              <a:t>('Delay percentage at the destination airport',</a:t>
            </a:r>
            <a:r>
              <a:rPr lang="en-IN" sz="1400" dirty="0" err="1">
                <a:latin typeface="Garamond" panose="02020404030301010803" pitchFamily="18" charset="0"/>
              </a:rPr>
              <a:t>fontsize</a:t>
            </a:r>
            <a:r>
              <a:rPr lang="en-IN" sz="1400" dirty="0">
                <a:latin typeface="Garamond" panose="02020404030301010803" pitchFamily="18" charset="0"/>
              </a:rPr>
              <a:t> = 14)</a:t>
            </a:r>
            <a:r>
              <a:rPr lang="en-IN" sz="1400" dirty="0" err="1">
                <a:latin typeface="Garamond" panose="02020404030301010803" pitchFamily="18" charset="0"/>
              </a:rPr>
              <a:t>plt.show</a:t>
            </a:r>
            <a:r>
              <a:rPr lang="en-IN" sz="1400" dirty="0">
                <a:latin typeface="Garamond" panose="02020404030301010803" pitchFamily="18" charset="0"/>
              </a:rPr>
              <a:t>()pt1</a:t>
            </a:r>
          </a:p>
        </p:txBody>
      </p:sp>
    </p:spTree>
    <p:extLst>
      <p:ext uri="{BB962C8B-B14F-4D97-AF65-F5344CB8AC3E}">
        <p14:creationId xmlns:p14="http://schemas.microsoft.com/office/powerpoint/2010/main" val="1682861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303" y="281175"/>
            <a:ext cx="6260905" cy="572644"/>
          </a:xfrm>
        </p:spPr>
        <p:style>
          <a:lnRef idx="2">
            <a:schemeClr val="dk1"/>
          </a:lnRef>
          <a:fillRef idx="1">
            <a:schemeClr val="lt1"/>
          </a:fillRef>
          <a:effectRef idx="0">
            <a:schemeClr val="dk1"/>
          </a:effectRef>
          <a:fontRef idx="minor">
            <a:schemeClr val="dk1"/>
          </a:fontRef>
        </p:style>
        <p:txBody>
          <a:bodyPr>
            <a:normAutofit fontScale="90000"/>
          </a:bodyPr>
          <a:lstStyle/>
          <a:p>
            <a:r>
              <a:rPr lang="en-IN" dirty="0"/>
              <a:t>PIE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835" y="1350110"/>
            <a:ext cx="3469465" cy="321753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868" y="1350110"/>
            <a:ext cx="2339340" cy="3025140"/>
          </a:xfrm>
          <a:prstGeom prst="rect">
            <a:avLst/>
          </a:prstGeom>
          <a:ln>
            <a:solidFill>
              <a:schemeClr val="tx1"/>
            </a:solidFill>
          </a:ln>
        </p:spPr>
      </p:pic>
    </p:spTree>
    <p:extLst>
      <p:ext uri="{BB962C8B-B14F-4D97-AF65-F5344CB8AC3E}">
        <p14:creationId xmlns:p14="http://schemas.microsoft.com/office/powerpoint/2010/main" val="800006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128470"/>
            <a:ext cx="6260905" cy="572644"/>
          </a:xfrm>
        </p:spPr>
        <p:style>
          <a:lnRef idx="2">
            <a:schemeClr val="dk1"/>
          </a:lnRef>
          <a:fillRef idx="1">
            <a:schemeClr val="lt1"/>
          </a:fillRef>
          <a:effectRef idx="0">
            <a:schemeClr val="dk1"/>
          </a:effectRef>
          <a:fontRef idx="minor">
            <a:schemeClr val="dk1"/>
          </a:fontRef>
        </p:style>
        <p:txBody>
          <a:bodyPr>
            <a:normAutofit/>
          </a:bodyPr>
          <a:lstStyle/>
          <a:p>
            <a:r>
              <a:rPr lang="en-IN" sz="2400" dirty="0"/>
              <a:t>Scatter Plot Distance Vs Delay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2113635"/>
            <a:ext cx="4251960" cy="2758440"/>
          </a:xfrm>
        </p:spPr>
      </p:pic>
      <p:sp>
        <p:nvSpPr>
          <p:cNvPr id="7" name="TextBox 6"/>
          <p:cNvSpPr txBox="1"/>
          <p:nvPr/>
        </p:nvSpPr>
        <p:spPr>
          <a:xfrm>
            <a:off x="2434130" y="930321"/>
            <a:ext cx="7024430" cy="954107"/>
          </a:xfrm>
          <a:prstGeom prst="rect">
            <a:avLst/>
          </a:prstGeom>
          <a:noFill/>
        </p:spPr>
        <p:txBody>
          <a:bodyPr wrap="square" rtlCol="0">
            <a:spAutoFit/>
          </a:bodyPr>
          <a:lstStyle/>
          <a:p>
            <a:r>
              <a:rPr lang="en-IN" sz="1400" dirty="0" err="1">
                <a:latin typeface="Garamond" panose="02020404030301010803" pitchFamily="18" charset="0"/>
              </a:rPr>
              <a:t>plt.scatter</a:t>
            </a:r>
            <a:r>
              <a:rPr lang="en-IN" sz="1400" dirty="0">
                <a:latin typeface="Garamond" panose="02020404030301010803" pitchFamily="18" charset="0"/>
              </a:rPr>
              <a:t>(data["DISTANCE"],data["DEP_DEL15"], color = "red")</a:t>
            </a:r>
          </a:p>
          <a:p>
            <a:r>
              <a:rPr lang="en-IN" sz="1400" dirty="0" err="1">
                <a:latin typeface="Garamond" panose="02020404030301010803" pitchFamily="18" charset="0"/>
              </a:rPr>
              <a:t>plt.title</a:t>
            </a:r>
            <a:r>
              <a:rPr lang="en-IN" sz="1400" dirty="0">
                <a:latin typeface="Garamond" panose="02020404030301010803" pitchFamily="18" charset="0"/>
              </a:rPr>
              <a:t>('Scattering plot Distance Vs Delay')</a:t>
            </a:r>
          </a:p>
          <a:p>
            <a:r>
              <a:rPr lang="en-IN" sz="1400" dirty="0" err="1">
                <a:latin typeface="Garamond" panose="02020404030301010803" pitchFamily="18" charset="0"/>
              </a:rPr>
              <a:t>plt.xlabel</a:t>
            </a:r>
            <a:r>
              <a:rPr lang="en-IN" sz="1400" dirty="0">
                <a:latin typeface="Garamond" panose="02020404030301010803" pitchFamily="18" charset="0"/>
              </a:rPr>
              <a:t>("DISTANCE")</a:t>
            </a:r>
          </a:p>
          <a:p>
            <a:r>
              <a:rPr lang="en-IN" sz="1400" dirty="0" err="1">
                <a:latin typeface="Garamond" panose="02020404030301010803" pitchFamily="18" charset="0"/>
              </a:rPr>
              <a:t>plt.ylabel</a:t>
            </a:r>
            <a:r>
              <a:rPr lang="en-IN" sz="1400" dirty="0">
                <a:latin typeface="Garamond" panose="02020404030301010803" pitchFamily="18" charset="0"/>
              </a:rPr>
              <a:t>("DEP_DEL15")</a:t>
            </a:r>
            <a:r>
              <a:rPr lang="en-IN" sz="1400" dirty="0" err="1">
                <a:latin typeface="Garamond" panose="02020404030301010803" pitchFamily="18" charset="0"/>
              </a:rPr>
              <a:t>plt.show</a:t>
            </a:r>
            <a:r>
              <a:rPr lang="en-IN" sz="1400" dirty="0">
                <a:latin typeface="Garamond" panose="02020404030301010803" pitchFamily="18" charset="0"/>
              </a:rPr>
              <a:t>()</a:t>
            </a:r>
          </a:p>
        </p:txBody>
      </p:sp>
    </p:spTree>
    <p:extLst>
      <p:ext uri="{BB962C8B-B14F-4D97-AF65-F5344CB8AC3E}">
        <p14:creationId xmlns:p14="http://schemas.microsoft.com/office/powerpoint/2010/main" val="327093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 STATISTICS</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52978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Statistics of each column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130" y="1783874"/>
            <a:ext cx="4777740" cy="2339340"/>
          </a:xfrm>
          <a:ln>
            <a:solidFill>
              <a:schemeClr val="tx1"/>
            </a:solidFill>
          </a:ln>
        </p:spPr>
      </p:pic>
    </p:spTree>
    <p:extLst>
      <p:ext uri="{BB962C8B-B14F-4D97-AF65-F5344CB8AC3E}">
        <p14:creationId xmlns:p14="http://schemas.microsoft.com/office/powerpoint/2010/main" val="371380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2260" y="1196975"/>
            <a:ext cx="3899480" cy="3513138"/>
          </a:xfrm>
          <a:ln>
            <a:solidFill>
              <a:schemeClr val="tx1"/>
            </a:solidFill>
          </a:ln>
        </p:spPr>
      </p:pic>
    </p:spTree>
    <p:extLst>
      <p:ext uri="{BB962C8B-B14F-4D97-AF65-F5344CB8AC3E}">
        <p14:creationId xmlns:p14="http://schemas.microsoft.com/office/powerpoint/2010/main" val="1713021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151" y="1349187"/>
            <a:ext cx="4307698" cy="3513138"/>
          </a:xfrm>
          <a:ln>
            <a:solidFill>
              <a:schemeClr val="tx1"/>
            </a:solidFill>
          </a:ln>
        </p:spPr>
      </p:pic>
    </p:spTree>
    <p:extLst>
      <p:ext uri="{BB962C8B-B14F-4D97-AF65-F5344CB8AC3E}">
        <p14:creationId xmlns:p14="http://schemas.microsoft.com/office/powerpoint/2010/main" val="46319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891995"/>
            <a:ext cx="1889760" cy="2293620"/>
          </a:xfrm>
          <a:ln>
            <a:solidFill>
              <a:schemeClr val="tx1"/>
            </a:solidFill>
          </a:ln>
        </p:spPr>
      </p:pic>
      <p:sp>
        <p:nvSpPr>
          <p:cNvPr id="5" name="TextBox 4"/>
          <p:cNvSpPr txBox="1"/>
          <p:nvPr/>
        </p:nvSpPr>
        <p:spPr>
          <a:xfrm>
            <a:off x="1823310" y="3793390"/>
            <a:ext cx="8542331"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latin typeface="Garamond" panose="02020404030301010803" pitchFamily="18" charset="0"/>
              </a:rPr>
              <a:t>var_delay_week</a:t>
            </a:r>
            <a:r>
              <a:rPr lang="en-US" sz="1400" dirty="0">
                <a:latin typeface="Garamond" panose="02020404030301010803" pitchFamily="18" charset="0"/>
              </a:rPr>
              <a:t> = data[['DAY_OF_WEEK','ARR_DEL15']].</a:t>
            </a:r>
            <a:r>
              <a:rPr lang="en-US" sz="1400" dirty="0" err="1">
                <a:latin typeface="Garamond" panose="02020404030301010803" pitchFamily="18" charset="0"/>
              </a:rPr>
              <a:t>groupby</a:t>
            </a:r>
            <a:r>
              <a:rPr lang="en-US" sz="1400" dirty="0">
                <a:latin typeface="Garamond" panose="02020404030301010803" pitchFamily="18" charset="0"/>
              </a:rPr>
              <a:t>('DAY_OF_WEEK').</a:t>
            </a:r>
            <a:r>
              <a:rPr lang="en-US" sz="1400" dirty="0" err="1">
                <a:latin typeface="Garamond" panose="02020404030301010803" pitchFamily="18" charset="0"/>
              </a:rPr>
              <a:t>var</a:t>
            </a:r>
            <a:r>
              <a:rPr lang="en-US" sz="1400" dirty="0">
                <a:latin typeface="Garamond" panose="02020404030301010803" pitchFamily="18" charset="0"/>
              </a:rPr>
              <a:t>()</a:t>
            </a:r>
          </a:p>
          <a:p>
            <a:r>
              <a:rPr lang="en-US" sz="1400" dirty="0">
                <a:latin typeface="Garamond" panose="02020404030301010803" pitchFamily="18" charset="0"/>
              </a:rPr>
              <a:t>      </a:t>
            </a:r>
            <a:r>
              <a:rPr lang="en-US" sz="1400" dirty="0" err="1">
                <a:latin typeface="Garamond" panose="02020404030301010803" pitchFamily="18" charset="0"/>
              </a:rPr>
              <a:t>var_delay_week</a:t>
            </a:r>
            <a:endParaRPr lang="en-IN" sz="1400" dirty="0">
              <a:latin typeface="Garamond" panose="02020404030301010803" pitchFamily="18" charset="0"/>
            </a:endParaRPr>
          </a:p>
        </p:txBody>
      </p:sp>
    </p:spTree>
    <p:extLst>
      <p:ext uri="{BB962C8B-B14F-4D97-AF65-F5344CB8AC3E}">
        <p14:creationId xmlns:p14="http://schemas.microsoft.com/office/powerpoint/2010/main" val="751157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72430" y="1350110"/>
            <a:ext cx="1647222" cy="3394075"/>
          </a:xfrm>
          <a:ln>
            <a:solidFill>
              <a:schemeClr val="tx1"/>
            </a:solidFill>
          </a:ln>
        </p:spPr>
      </p:pic>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1670" y="1350110"/>
            <a:ext cx="1570760" cy="3394075"/>
          </a:xfrm>
          <a:ln>
            <a:solidFill>
              <a:schemeClr val="tx1"/>
            </a:solidFill>
          </a:ln>
        </p:spPr>
      </p:pic>
      <p:sp>
        <p:nvSpPr>
          <p:cNvPr id="9" name="TextBox 8"/>
          <p:cNvSpPr txBox="1"/>
          <p:nvPr/>
        </p:nvSpPr>
        <p:spPr>
          <a:xfrm>
            <a:off x="3961180" y="1350110"/>
            <a:ext cx="488656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latin typeface="Garamond" panose="02020404030301010803" pitchFamily="18" charset="0"/>
              </a:rPr>
              <a:t>var_delay_month</a:t>
            </a:r>
            <a:r>
              <a:rPr lang="en-US" sz="1400" dirty="0">
                <a:latin typeface="Garamond" panose="02020404030301010803" pitchFamily="18" charset="0"/>
              </a:rPr>
              <a:t>=data[['DAY_OF_MONTH','ARR_DEL15']].</a:t>
            </a:r>
            <a:r>
              <a:rPr lang="en-US" sz="1400" dirty="0" err="1">
                <a:latin typeface="Garamond" panose="02020404030301010803" pitchFamily="18" charset="0"/>
              </a:rPr>
              <a:t>groupby</a:t>
            </a:r>
            <a:r>
              <a:rPr lang="en-US" sz="1400" dirty="0">
                <a:latin typeface="Garamond" panose="02020404030301010803" pitchFamily="18" charset="0"/>
              </a:rPr>
              <a:t>('DAY_OF_MONTH').</a:t>
            </a:r>
            <a:r>
              <a:rPr lang="en-US" sz="1400" dirty="0" err="1">
                <a:latin typeface="Garamond" panose="02020404030301010803" pitchFamily="18" charset="0"/>
              </a:rPr>
              <a:t>var</a:t>
            </a:r>
            <a:r>
              <a:rPr lang="en-US" sz="1400" dirty="0">
                <a:latin typeface="Garamond" panose="02020404030301010803" pitchFamily="18" charset="0"/>
              </a:rPr>
              <a:t>()</a:t>
            </a:r>
          </a:p>
          <a:p>
            <a:r>
              <a:rPr lang="en-US" sz="1400" dirty="0">
                <a:latin typeface="Garamond" panose="02020404030301010803" pitchFamily="18" charset="0"/>
              </a:rPr>
              <a:t>      </a:t>
            </a:r>
            <a:r>
              <a:rPr lang="en-US" sz="1400" dirty="0" err="1">
                <a:latin typeface="Garamond" panose="02020404030301010803" pitchFamily="18" charset="0"/>
              </a:rPr>
              <a:t>var_delay_month</a:t>
            </a:r>
            <a:endParaRPr lang="en-IN" sz="1400" dirty="0">
              <a:latin typeface="Garamond" panose="02020404030301010803" pitchFamily="18" charset="0"/>
            </a:endParaRPr>
          </a:p>
        </p:txBody>
      </p:sp>
    </p:spTree>
    <p:extLst>
      <p:ext uri="{BB962C8B-B14F-4D97-AF65-F5344CB8AC3E}">
        <p14:creationId xmlns:p14="http://schemas.microsoft.com/office/powerpoint/2010/main" val="2094197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HYPOTHESIS TESTING</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6881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7517637"/>
              </p:ext>
            </p:extLst>
          </p:nvPr>
        </p:nvGraphicFramePr>
        <p:xfrm>
          <a:off x="449263" y="1196975"/>
          <a:ext cx="8245476" cy="2400020"/>
        </p:xfrm>
        <a:graphic>
          <a:graphicData uri="http://schemas.openxmlformats.org/drawingml/2006/table">
            <a:tbl>
              <a:tblPr firstRow="1" bandRow="1">
                <a:tableStyleId>{5C22544A-7EE6-4342-B048-85BDC9FD1C3A}</a:tableStyleId>
              </a:tblPr>
              <a:tblGrid>
                <a:gridCol w="2137572">
                  <a:extLst>
                    <a:ext uri="{9D8B030D-6E8A-4147-A177-3AD203B41FA5}">
                      <a16:colId xmlns:a16="http://schemas.microsoft.com/office/drawing/2014/main" val="3269683116"/>
                    </a:ext>
                  </a:extLst>
                </a:gridCol>
                <a:gridCol w="6107904">
                  <a:extLst>
                    <a:ext uri="{9D8B030D-6E8A-4147-A177-3AD203B41FA5}">
                      <a16:colId xmlns:a16="http://schemas.microsoft.com/office/drawing/2014/main" val="2689051542"/>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2100726673"/>
                  </a:ext>
                </a:extLst>
              </a:tr>
              <a:tr h="545820">
                <a:tc>
                  <a:txBody>
                    <a:bodyPr/>
                    <a:lstStyle/>
                    <a:p>
                      <a:r>
                        <a:rPr lang="en-IN" sz="1200" b="1" dirty="0">
                          <a:latin typeface="+mj-lt"/>
                        </a:rPr>
                        <a:t> ARR_DEL15 </a:t>
                      </a:r>
                    </a:p>
                  </a:txBody>
                  <a:tcPr/>
                </a:tc>
                <a:tc>
                  <a:txBody>
                    <a:bodyPr/>
                    <a:lstStyle/>
                    <a:p>
                      <a:pPr fontAlgn="base"/>
                      <a:r>
                        <a:rPr lang="en-US" sz="1200" b="0" kern="1200" dirty="0">
                          <a:solidFill>
                            <a:schemeClr val="dk1"/>
                          </a:solidFill>
                          <a:effectLst/>
                          <a:latin typeface="Times New Roman" panose="02020603050405020304" pitchFamily="18" charset="0"/>
                          <a:ea typeface="+mn-ea"/>
                          <a:cs typeface="Times New Roman" panose="02020603050405020304" pitchFamily="18" charset="0"/>
                        </a:rPr>
                        <a:t>Arrival Delay Indicator, 15 Minutes or More (1=Yes, 0=No)</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486463"/>
                  </a:ext>
                </a:extLst>
              </a:tr>
              <a:tr h="370840">
                <a:tc>
                  <a:txBody>
                    <a:bodyPr/>
                    <a:lstStyle/>
                    <a:p>
                      <a:r>
                        <a:rPr lang="en-IN" sz="1200" b="1" dirty="0">
                          <a:latin typeface="+mj-lt"/>
                        </a:rPr>
                        <a:t> CANCELLED </a:t>
                      </a: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Cancelled Flight Indicator (1=Yes, 0=No)</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852194"/>
                  </a:ext>
                </a:extLst>
              </a:tr>
              <a:tr h="370840">
                <a:tc>
                  <a:txBody>
                    <a:bodyPr/>
                    <a:lstStyle/>
                    <a:p>
                      <a:r>
                        <a:rPr lang="en-IN" sz="1200" b="1" dirty="0">
                          <a:latin typeface="+mj-lt"/>
                        </a:rPr>
                        <a:t> DIVERTED</a:t>
                      </a: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Diverted Flight Indicator (1=Yes, 0=No)</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873739"/>
                  </a:ext>
                </a:extLst>
              </a:tr>
              <a:tr h="370840">
                <a:tc>
                  <a:txBody>
                    <a:bodyPr/>
                    <a:lstStyle/>
                    <a:p>
                      <a:r>
                        <a:rPr lang="en-IN" sz="1200" b="1" dirty="0">
                          <a:latin typeface="+mj-lt"/>
                        </a:rPr>
                        <a:t> DISTANCE </a:t>
                      </a: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Distance between airports (miles)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0135351"/>
                  </a:ext>
                </a:extLst>
              </a:tr>
              <a:tr h="370840">
                <a:tc>
                  <a:txBody>
                    <a:bodyPr/>
                    <a:lstStyle/>
                    <a:p>
                      <a:r>
                        <a:rPr lang="en-IN" sz="1200" b="1" dirty="0">
                          <a:latin typeface="+mj-lt"/>
                        </a:rPr>
                        <a:t>YEAR</a:t>
                      </a:r>
                    </a:p>
                  </a:txBody>
                  <a:tcPr/>
                </a:tc>
                <a:tc>
                  <a:txBody>
                    <a:bodyPr/>
                    <a:lstStyle/>
                    <a:p>
                      <a:r>
                        <a:rPr lang="en-IN" sz="1200" dirty="0">
                          <a:latin typeface="Times New Roman" panose="02020603050405020304" pitchFamily="18" charset="0"/>
                          <a:cs typeface="Times New Roman" panose="02020603050405020304" pitchFamily="18" charset="0"/>
                        </a:rPr>
                        <a:t>Two years (2019,2020)</a:t>
                      </a:r>
                    </a:p>
                  </a:txBody>
                  <a:tcPr/>
                </a:tc>
                <a:extLst>
                  <a:ext uri="{0D108BD9-81ED-4DB2-BD59-A6C34878D82A}">
                    <a16:rowId xmlns:a16="http://schemas.microsoft.com/office/drawing/2014/main" val="3113023597"/>
                  </a:ext>
                </a:extLst>
              </a:tr>
            </a:tbl>
          </a:graphicData>
        </a:graphic>
      </p:graphicFrame>
    </p:spTree>
    <p:extLst>
      <p:ext uri="{BB962C8B-B14F-4D97-AF65-F5344CB8AC3E}">
        <p14:creationId xmlns:p14="http://schemas.microsoft.com/office/powerpoint/2010/main" val="307578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T-TEST</a:t>
            </a:r>
          </a:p>
        </p:txBody>
      </p:sp>
      <p:sp>
        <p:nvSpPr>
          <p:cNvPr id="3" name="Content Placeholder 2"/>
          <p:cNvSpPr>
            <a:spLocks noGrp="1"/>
          </p:cNvSpPr>
          <p:nvPr>
            <p:ph idx="1"/>
          </p:nvPr>
        </p:nvSpPr>
        <p:spPr>
          <a:xfrm>
            <a:off x="448965" y="1350110"/>
            <a:ext cx="8246070" cy="3512210"/>
          </a:xfrm>
        </p:spPr>
        <p:txBody>
          <a:bodyPr>
            <a:normAutofit/>
          </a:bodyPr>
          <a:lstStyle/>
          <a:p>
            <a:pPr>
              <a:buFont typeface="Wingdings" panose="05000000000000000000" pitchFamily="2" charset="2"/>
              <a:buChar char="Ø"/>
            </a:pPr>
            <a:r>
              <a:rPr lang="en-US" sz="1800" b="1" dirty="0">
                <a:latin typeface="+mj-lt"/>
              </a:rPr>
              <a:t>NULL HYPOTHESIS (H0):</a:t>
            </a:r>
          </a:p>
          <a:p>
            <a:pPr>
              <a:buFont typeface="Wingdings" panose="05000000000000000000" pitchFamily="2" charset="2"/>
              <a:buChar char="Ø"/>
            </a:pPr>
            <a:endParaRPr lang="en-US" sz="1800" b="1" dirty="0">
              <a:latin typeface="+mj-lt"/>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Average no of flights delayed in first 12hours of day is equal to average no of flights delayed       in second 12hours in a day</a:t>
            </a:r>
          </a:p>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dirty="0"/>
              <a:t>ALTERNATIVE HYPOTHESIS (H1):</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Average no of flights delayed in first 12hours is not equal to average no of flights delayed in second 12hoours in a </a:t>
            </a:r>
            <a:r>
              <a:rPr lang="en-US" sz="1400" dirty="0" err="1">
                <a:solidFill>
                  <a:schemeClr val="tx1"/>
                </a:solidFill>
                <a:latin typeface="Times New Roman" panose="02020603050405020304" pitchFamily="18" charset="0"/>
                <a:cs typeface="Times New Roman" panose="02020603050405020304" pitchFamily="18" charset="0"/>
              </a:rPr>
              <a:t>dayWe</a:t>
            </a:r>
            <a:r>
              <a:rPr lang="en-US" sz="1400" dirty="0">
                <a:solidFill>
                  <a:schemeClr val="tx1"/>
                </a:solidFill>
                <a:latin typeface="Times New Roman" panose="02020603050405020304" pitchFamily="18" charset="0"/>
                <a:cs typeface="Times New Roman" panose="02020603050405020304" pitchFamily="18" charset="0"/>
              </a:rPr>
              <a:t> are storing no of flights delayed in each hour from midnight 12 to afternoon 12 in array1.We are storing no of flights delayed in each hour from afternoon 12 to midnight12 in array2.As both will be quantitative variables we apply T-Test to prove hypothesis part!</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049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a:xfrm>
            <a:off x="448965" y="1350110"/>
            <a:ext cx="8246070" cy="3512210"/>
          </a:xfrm>
        </p:spPr>
        <p:txBody>
          <a:bodyPr>
            <a:noAutofit/>
          </a:bodyPr>
          <a:lstStyle/>
          <a:p>
            <a:pPr marL="0" indent="0">
              <a:buNone/>
            </a:pPr>
            <a:r>
              <a:rPr lang="en-US" sz="1400" b="1" dirty="0">
                <a:solidFill>
                  <a:srgbClr val="FF0000"/>
                </a:solidFill>
              </a:rPr>
              <a:t>#code</a:t>
            </a:r>
          </a:p>
          <a:p>
            <a:pPr>
              <a:buSzPct val="120000"/>
            </a:pPr>
            <a:r>
              <a:rPr lang="en-US" sz="1400" dirty="0">
                <a:solidFill>
                  <a:schemeClr val="tx1"/>
                </a:solidFill>
                <a:latin typeface="Garamond" panose="02020404030301010803" pitchFamily="18" charset="0"/>
              </a:rPr>
              <a:t>array1 = [552.0,552.0,552.0,553.0,553.0,553.0,8482.0,9114.0,10238.0,9493.0,10830.0,11298.0]array2 = [11887.0,11211.0,12718.0,12851.0,13407.0,14995.0,14127.0,12735.0,10769.0,6495.0,4340.0,1165.0]</a:t>
            </a:r>
          </a:p>
          <a:p>
            <a:pPr>
              <a:buSzPct val="120000"/>
            </a:pPr>
            <a:r>
              <a:rPr lang="en-US" sz="1400" dirty="0">
                <a:solidFill>
                  <a:schemeClr val="tx1"/>
                </a:solidFill>
                <a:latin typeface="Garamond" panose="02020404030301010803" pitchFamily="18" charset="0"/>
              </a:rPr>
              <a:t>from </a:t>
            </a:r>
            <a:r>
              <a:rPr lang="en-US" sz="1400" dirty="0" err="1">
                <a:solidFill>
                  <a:schemeClr val="tx1"/>
                </a:solidFill>
                <a:latin typeface="Garamond" panose="02020404030301010803" pitchFamily="18" charset="0"/>
              </a:rPr>
              <a:t>scipy</a:t>
            </a:r>
            <a:r>
              <a:rPr lang="en-US" sz="1400" dirty="0">
                <a:solidFill>
                  <a:schemeClr val="tx1"/>
                </a:solidFill>
                <a:latin typeface="Garamond" panose="02020404030301010803" pitchFamily="18" charset="0"/>
              </a:rPr>
              <a:t> import </a:t>
            </a:r>
            <a:r>
              <a:rPr lang="en-US" sz="1400" dirty="0" err="1">
                <a:solidFill>
                  <a:schemeClr val="tx1"/>
                </a:solidFill>
                <a:latin typeface="Garamond" panose="02020404030301010803" pitchFamily="18" charset="0"/>
              </a:rPr>
              <a:t>statst_value,p_value</a:t>
            </a:r>
            <a:r>
              <a:rPr lang="en-US" sz="1400" dirty="0">
                <a:solidFill>
                  <a:schemeClr val="tx1"/>
                </a:solidFill>
                <a:latin typeface="Garamond" panose="02020404030301010803" pitchFamily="18" charset="0"/>
              </a:rPr>
              <a:t>=</a:t>
            </a:r>
            <a:r>
              <a:rPr lang="en-US" sz="1400" dirty="0" err="1">
                <a:solidFill>
                  <a:schemeClr val="tx1"/>
                </a:solidFill>
                <a:latin typeface="Garamond" panose="02020404030301010803" pitchFamily="18" charset="0"/>
              </a:rPr>
              <a:t>stats.ttest_ind</a:t>
            </a:r>
            <a:r>
              <a:rPr lang="en-US" sz="1400" dirty="0">
                <a:solidFill>
                  <a:schemeClr val="tx1"/>
                </a:solidFill>
                <a:latin typeface="Garamond" panose="02020404030301010803" pitchFamily="18" charset="0"/>
              </a:rPr>
              <a:t>(array1,array2)print('Test statistic is %</a:t>
            </a:r>
            <a:r>
              <a:rPr lang="en-US" sz="1400" dirty="0" err="1">
                <a:solidFill>
                  <a:schemeClr val="tx1"/>
                </a:solidFill>
                <a:latin typeface="Garamond" panose="02020404030301010803" pitchFamily="18" charset="0"/>
              </a:rPr>
              <a:t>f'%float</a:t>
            </a:r>
            <a:r>
              <a:rPr lang="en-US" sz="1400" dirty="0">
                <a:solidFill>
                  <a:schemeClr val="tx1"/>
                </a:solidFill>
                <a:latin typeface="Garamond" panose="02020404030301010803" pitchFamily="18" charset="0"/>
              </a:rPr>
              <a:t>("{:.6f}".format(</a:t>
            </a:r>
            <a:r>
              <a:rPr lang="en-US" sz="1400" dirty="0" err="1">
                <a:solidFill>
                  <a:schemeClr val="tx1"/>
                </a:solidFill>
                <a:latin typeface="Garamond" panose="02020404030301010803" pitchFamily="18" charset="0"/>
              </a:rPr>
              <a:t>t_value</a:t>
            </a:r>
            <a:r>
              <a:rPr lang="en-US" sz="1400" dirty="0">
                <a:solidFill>
                  <a:schemeClr val="tx1"/>
                </a:solidFill>
                <a:latin typeface="Garamond" panose="02020404030301010803" pitchFamily="18" charset="0"/>
              </a:rPr>
              <a:t>)))print('p-value for two tailed test is %f'%</a:t>
            </a:r>
            <a:r>
              <a:rPr lang="en-US" sz="1400" dirty="0" err="1">
                <a:solidFill>
                  <a:schemeClr val="tx1"/>
                </a:solidFill>
                <a:latin typeface="Garamond" panose="02020404030301010803" pitchFamily="18" charset="0"/>
              </a:rPr>
              <a:t>p_value</a:t>
            </a:r>
            <a:r>
              <a:rPr lang="en-US" sz="1400" dirty="0">
                <a:solidFill>
                  <a:schemeClr val="tx1"/>
                </a:solidFill>
                <a:latin typeface="Garamond" panose="02020404030301010803" pitchFamily="18" charset="0"/>
              </a:rPr>
              <a:t>)</a:t>
            </a:r>
          </a:p>
          <a:p>
            <a:pPr>
              <a:buSzPct val="120000"/>
            </a:pPr>
            <a:r>
              <a:rPr lang="en-US" sz="1400" dirty="0">
                <a:solidFill>
                  <a:schemeClr val="tx1"/>
                </a:solidFill>
                <a:latin typeface="Garamond" panose="02020404030301010803" pitchFamily="18" charset="0"/>
              </a:rPr>
              <a:t>alpha = 0.05</a:t>
            </a:r>
          </a:p>
          <a:p>
            <a:pPr>
              <a:buSzPct val="120000"/>
            </a:pPr>
            <a:r>
              <a:rPr lang="en-US" sz="1400" dirty="0">
                <a:solidFill>
                  <a:schemeClr val="tx1"/>
                </a:solidFill>
                <a:latin typeface="Garamond" panose="02020404030301010803" pitchFamily="18" charset="0"/>
              </a:rPr>
              <a:t>if </a:t>
            </a:r>
            <a:r>
              <a:rPr lang="en-US" sz="1400" dirty="0" err="1">
                <a:solidFill>
                  <a:schemeClr val="tx1"/>
                </a:solidFill>
                <a:latin typeface="Garamond" panose="02020404030301010803" pitchFamily="18" charset="0"/>
              </a:rPr>
              <a:t>p_value</a:t>
            </a:r>
            <a:r>
              <a:rPr lang="en-US" sz="1400" dirty="0">
                <a:solidFill>
                  <a:schemeClr val="tx1"/>
                </a:solidFill>
                <a:latin typeface="Garamond" panose="02020404030301010803" pitchFamily="18" charset="0"/>
              </a:rPr>
              <a:t>&lt;=alpha:    print("we can reject null hypothesis (μ1 != μ2)and can conclude that average flights delayed in first 12 hours is not equal to average flights delayed next 12hours in a day")</a:t>
            </a:r>
          </a:p>
          <a:p>
            <a:pPr>
              <a:buSzPct val="120000"/>
            </a:pPr>
            <a:r>
              <a:rPr lang="en-US" sz="1400" dirty="0">
                <a:solidFill>
                  <a:schemeClr val="tx1"/>
                </a:solidFill>
                <a:latin typeface="Garamond" panose="02020404030301010803" pitchFamily="18" charset="0"/>
              </a:rPr>
              <a:t>else:    print("we </a:t>
            </a:r>
            <a:r>
              <a:rPr lang="en-US" sz="1400" dirty="0" err="1">
                <a:solidFill>
                  <a:schemeClr val="tx1"/>
                </a:solidFill>
                <a:latin typeface="Garamond" panose="02020404030301010803" pitchFamily="18" charset="0"/>
              </a:rPr>
              <a:t>dont</a:t>
            </a:r>
            <a:r>
              <a:rPr lang="en-US" sz="1400" dirty="0">
                <a:solidFill>
                  <a:schemeClr val="tx1"/>
                </a:solidFill>
                <a:latin typeface="Garamond" panose="02020404030301010803" pitchFamily="18" charset="0"/>
              </a:rPr>
              <a:t> reject the null </a:t>
            </a:r>
            <a:r>
              <a:rPr lang="en-US" sz="1400" dirty="0" err="1">
                <a:solidFill>
                  <a:schemeClr val="tx1"/>
                </a:solidFill>
                <a:latin typeface="Garamond" panose="02020404030301010803" pitchFamily="18" charset="0"/>
              </a:rPr>
              <a:t>hypothesis,we</a:t>
            </a:r>
            <a:r>
              <a:rPr lang="en-US" sz="1400" dirty="0">
                <a:solidFill>
                  <a:schemeClr val="tx1"/>
                </a:solidFill>
                <a:latin typeface="Garamond" panose="02020404030301010803" pitchFamily="18" charset="0"/>
              </a:rPr>
              <a:t> cannot say that μ1 != μ2")</a:t>
            </a:r>
          </a:p>
          <a:p>
            <a:pPr>
              <a:buSzPct val="120000"/>
            </a:pPr>
            <a:r>
              <a:rPr lang="en-US" sz="1400" b="1" dirty="0">
                <a:solidFill>
                  <a:schemeClr val="tx1"/>
                </a:solidFill>
                <a:latin typeface="Garamond" panose="02020404030301010803" pitchFamily="18" charset="0"/>
                <a:cs typeface="Times New Roman" panose="02020603050405020304" pitchFamily="18" charset="0"/>
              </a:rPr>
              <a:t>Test statistic is -2.825704p-value for two tailed test is 0.009843</a:t>
            </a:r>
          </a:p>
          <a:p>
            <a:pPr>
              <a:buSzPct val="120000"/>
            </a:pPr>
            <a:r>
              <a:rPr lang="en-US" sz="1400" b="1" dirty="0">
                <a:solidFill>
                  <a:schemeClr val="tx1"/>
                </a:solidFill>
                <a:latin typeface="Garamond" panose="02020404030301010803" pitchFamily="18" charset="0"/>
                <a:cs typeface="Times New Roman" panose="02020603050405020304" pitchFamily="18" charset="0"/>
              </a:rPr>
              <a:t>we can reject null hypothesis (μ1 != μ2)and can conclude that average flights delayed in first 12 hours is not equal to average flights delayed next 12hours in a day</a:t>
            </a:r>
          </a:p>
          <a:p>
            <a:endParaRPr lang="en-IN" sz="1400" b="1"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762621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6347" y="128470"/>
            <a:ext cx="5191970" cy="610820"/>
          </a:xfrm>
        </p:spPr>
        <p:txBody>
          <a:bodyPr>
            <a:noAutofit/>
          </a:bodyPr>
          <a:lstStyle/>
          <a:p>
            <a:r>
              <a:rPr lang="en-IN" sz="2400" dirty="0" smtClean="0"/>
              <a:t>Chi-square test of Independence</a:t>
            </a:r>
            <a:endParaRPr lang="en-IN" sz="2400" dirty="0"/>
          </a:p>
        </p:txBody>
      </p:sp>
      <p:sp>
        <p:nvSpPr>
          <p:cNvPr id="3" name="Content Placeholder 2"/>
          <p:cNvSpPr>
            <a:spLocks noGrp="1"/>
          </p:cNvSpPr>
          <p:nvPr>
            <p:ph idx="1"/>
          </p:nvPr>
        </p:nvSpPr>
        <p:spPr>
          <a:xfrm>
            <a:off x="448965" y="1350110"/>
            <a:ext cx="8246070" cy="3512210"/>
          </a:xfrm>
        </p:spPr>
        <p:txBody>
          <a:bodyPr>
            <a:normAutofit/>
          </a:bodyPr>
          <a:lstStyle/>
          <a:p>
            <a:pPr>
              <a:buFont typeface="Wingdings" panose="05000000000000000000" pitchFamily="2" charset="2"/>
              <a:buChar char="Ø"/>
            </a:pPr>
            <a:r>
              <a:rPr lang="en-US" sz="1800" b="1" dirty="0" smtClean="0">
                <a:latin typeface="+mj-lt"/>
              </a:rPr>
              <a:t>NULL </a:t>
            </a:r>
            <a:r>
              <a:rPr lang="en-US" sz="1800" b="1" dirty="0">
                <a:latin typeface="+mj-lt"/>
              </a:rPr>
              <a:t>HYPOTHESIS (</a:t>
            </a:r>
            <a:r>
              <a:rPr lang="en-US" sz="1800" b="1" dirty="0" smtClean="0">
                <a:latin typeface="+mj-lt"/>
              </a:rPr>
              <a:t>H0):</a:t>
            </a:r>
          </a:p>
          <a:p>
            <a:pPr>
              <a:buFont typeface="Wingdings" panose="05000000000000000000" pitchFamily="2" charset="2"/>
              <a:buChar char="Ø"/>
            </a:pPr>
            <a:endParaRPr lang="en-US" sz="1800" b="1" dirty="0" smtClean="0">
              <a:latin typeface="+mj-lt"/>
            </a:endParaRPr>
          </a:p>
          <a:p>
            <a:pPr marL="0" indent="0">
              <a:buNone/>
            </a:pPr>
            <a:r>
              <a:rPr lang="en-US" sz="1400" dirty="0" smtClean="0">
                <a:solidFill>
                  <a:schemeClr val="tx1"/>
                </a:solidFill>
                <a:latin typeface="Times New Roman" panose="02020603050405020304" pitchFamily="18" charset="0"/>
                <a:cs typeface="Times New Roman" panose="02020603050405020304" pitchFamily="18" charset="0"/>
              </a:rPr>
              <a:t>Average no of flights delayed in each week is equal .</a:t>
            </a:r>
          </a:p>
          <a:p>
            <a:pPr marL="0" indent="0">
              <a:buNone/>
            </a:pPr>
            <a:endParaRPr lang="en-US" dirty="0" smtClean="0"/>
          </a:p>
          <a:p>
            <a:pPr>
              <a:buFont typeface="Wingdings" panose="05000000000000000000" pitchFamily="2" charset="2"/>
              <a:buChar char="Ø"/>
            </a:pPr>
            <a:r>
              <a:rPr lang="en-US" sz="1800" b="1" dirty="0" smtClean="0"/>
              <a:t>ALTERNATIVE </a:t>
            </a:r>
            <a:r>
              <a:rPr lang="en-US" sz="1800" b="1" dirty="0"/>
              <a:t>HYPOTHESIS (</a:t>
            </a:r>
            <a:r>
              <a:rPr lang="en-US" sz="1800" b="1" dirty="0" smtClean="0"/>
              <a:t>H1):</a:t>
            </a:r>
          </a:p>
          <a:p>
            <a:pPr>
              <a:buFont typeface="Wingdings" panose="05000000000000000000" pitchFamily="2" charset="2"/>
              <a:buChar char="Ø"/>
            </a:pPr>
            <a:endParaRPr lang="en-US" sz="1800" b="1" dirty="0" smtClean="0"/>
          </a:p>
          <a:p>
            <a:pPr marL="0" indent="0">
              <a:buNone/>
            </a:pPr>
            <a:r>
              <a:rPr lang="en-US" sz="1400" dirty="0" smtClean="0">
                <a:solidFill>
                  <a:schemeClr val="tx1"/>
                </a:solidFill>
                <a:latin typeface="Times New Roman" panose="02020603050405020304" pitchFamily="18" charset="0"/>
                <a:cs typeface="Times New Roman" panose="02020603050405020304" pitchFamily="18" charset="0"/>
              </a:rPr>
              <a:t>Average no of flights delayed in each week is different.</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0144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294" y="281174"/>
            <a:ext cx="4724705" cy="458115"/>
          </a:xfrm>
        </p:spPr>
        <p:txBody>
          <a:bodyPr>
            <a:noAutofit/>
          </a:bodyPr>
          <a:lstStyle/>
          <a:p>
            <a:r>
              <a:rPr lang="en-IN" sz="2000" dirty="0"/>
              <a:t>Converting quantitative variables of arr_del15 ,day_of_week column into Categorical Variables</a:t>
            </a:r>
          </a:p>
        </p:txBody>
      </p:sp>
      <p:sp>
        <p:nvSpPr>
          <p:cNvPr id="3" name="Content Placeholder 2"/>
          <p:cNvSpPr>
            <a:spLocks noGrp="1"/>
          </p:cNvSpPr>
          <p:nvPr>
            <p:ph idx="1"/>
          </p:nvPr>
        </p:nvSpPr>
        <p:spPr>
          <a:xfrm>
            <a:off x="448965" y="1655520"/>
            <a:ext cx="8246070" cy="2443280"/>
          </a:xfrm>
        </p:spPr>
        <p:txBody>
          <a:bodyPr>
            <a:normAutofit fontScale="92500" lnSpcReduction="20000"/>
          </a:bodyPr>
          <a:lstStyle/>
          <a:p>
            <a:pPr>
              <a:buSzPct val="120000"/>
            </a:pPr>
            <a:r>
              <a:rPr lang="en-IN" sz="1600" dirty="0">
                <a:solidFill>
                  <a:schemeClr val="tx1"/>
                </a:solidFill>
                <a:latin typeface="Garamond" panose="02020404030301010803" pitchFamily="18" charset="0"/>
              </a:rPr>
              <a:t>data['ARR_DEL15']=data['ARR_DEL15'].replace([0,1],['NOT_DELAYED','DELAYED'])</a:t>
            </a:r>
          </a:p>
          <a:p>
            <a:pPr>
              <a:buSzPct val="120000"/>
            </a:pPr>
            <a:r>
              <a:rPr lang="en-IN" sz="1600" dirty="0">
                <a:solidFill>
                  <a:schemeClr val="tx1"/>
                </a:solidFill>
                <a:latin typeface="Garamond" panose="02020404030301010803" pitchFamily="18" charset="0"/>
              </a:rPr>
              <a:t>data[‘DAY_OF_WEEK']=data['DAY_OF_WEEK'].replace([1,2,3,4,5,6,7],['SUN','MON','TUE','WED','THU','FRI','SAT'])</a:t>
            </a:r>
          </a:p>
          <a:p>
            <a:pPr>
              <a:buSzPct val="120000"/>
            </a:pPr>
            <a:r>
              <a:rPr lang="en-IN" sz="1600" dirty="0" err="1">
                <a:solidFill>
                  <a:schemeClr val="tx1"/>
                </a:solidFill>
                <a:latin typeface="Garamond" panose="02020404030301010803" pitchFamily="18" charset="0"/>
              </a:rPr>
              <a:t>contigencytable</a:t>
            </a:r>
            <a:r>
              <a:rPr lang="en-IN" sz="1600" dirty="0">
                <a:solidFill>
                  <a:schemeClr val="tx1"/>
                </a:solidFill>
                <a:latin typeface="Garamond" panose="02020404030301010803" pitchFamily="18" charset="0"/>
              </a:rPr>
              <a:t>=</a:t>
            </a:r>
            <a:r>
              <a:rPr lang="en-IN" sz="1600" dirty="0" err="1">
                <a:solidFill>
                  <a:schemeClr val="tx1"/>
                </a:solidFill>
                <a:latin typeface="Garamond" panose="02020404030301010803" pitchFamily="18" charset="0"/>
              </a:rPr>
              <a:t>pd.crosstab</a:t>
            </a:r>
            <a:r>
              <a:rPr lang="en-IN" sz="1600" dirty="0">
                <a:solidFill>
                  <a:schemeClr val="tx1"/>
                </a:solidFill>
                <a:latin typeface="Garamond" panose="02020404030301010803" pitchFamily="18" charset="0"/>
              </a:rPr>
              <a:t>(data['DAY_OF_WEEK'],data['ARR_DEL15'])</a:t>
            </a:r>
          </a:p>
          <a:p>
            <a:pPr>
              <a:buSzPct val="120000"/>
            </a:pPr>
            <a:r>
              <a:rPr lang="en-IN" sz="1600" dirty="0" err="1">
                <a:solidFill>
                  <a:schemeClr val="tx1"/>
                </a:solidFill>
                <a:latin typeface="Garamond" panose="02020404030301010803" pitchFamily="18" charset="0"/>
              </a:rPr>
              <a:t>chi_sq_Stat,p_value,deg_freedom,exp_freq</a:t>
            </a:r>
            <a:r>
              <a:rPr lang="en-IN" sz="1600" dirty="0">
                <a:solidFill>
                  <a:schemeClr val="tx1"/>
                </a:solidFill>
                <a:latin typeface="Garamond" panose="02020404030301010803" pitchFamily="18" charset="0"/>
              </a:rPr>
              <a:t> = stats.chi2_contingency(</a:t>
            </a:r>
            <a:r>
              <a:rPr lang="en-IN" sz="1600" dirty="0" err="1">
                <a:solidFill>
                  <a:schemeClr val="tx1"/>
                </a:solidFill>
                <a:latin typeface="Garamond" panose="02020404030301010803" pitchFamily="18" charset="0"/>
              </a:rPr>
              <a:t>contigencytable</a:t>
            </a:r>
            <a:r>
              <a:rPr lang="en-IN" sz="1600" dirty="0">
                <a:solidFill>
                  <a:schemeClr val="tx1"/>
                </a:solidFill>
                <a:latin typeface="Garamond" panose="02020404030301010803" pitchFamily="18" charset="0"/>
              </a:rPr>
              <a:t>)</a:t>
            </a:r>
          </a:p>
          <a:p>
            <a:pPr>
              <a:buSzPct val="120000"/>
            </a:pPr>
            <a:r>
              <a:rPr lang="en-IN" sz="1600" dirty="0">
                <a:solidFill>
                  <a:schemeClr val="tx1"/>
                </a:solidFill>
                <a:latin typeface="Garamond" panose="02020404030301010803" pitchFamily="18" charset="0"/>
              </a:rPr>
              <a:t>if </a:t>
            </a:r>
            <a:r>
              <a:rPr lang="en-IN" sz="1600" dirty="0" err="1">
                <a:solidFill>
                  <a:schemeClr val="tx1"/>
                </a:solidFill>
                <a:latin typeface="Garamond" panose="02020404030301010803" pitchFamily="18" charset="0"/>
              </a:rPr>
              <a:t>p_value</a:t>
            </a:r>
            <a:r>
              <a:rPr lang="en-IN" sz="1600" dirty="0">
                <a:solidFill>
                  <a:schemeClr val="tx1"/>
                </a:solidFill>
                <a:latin typeface="Garamond" panose="02020404030301010803" pitchFamily="18" charset="0"/>
              </a:rPr>
              <a:t>&lt;0.05:    print("we reject null")</a:t>
            </a:r>
          </a:p>
          <a:p>
            <a:pPr>
              <a:buSzPct val="120000"/>
            </a:pPr>
            <a:r>
              <a:rPr lang="en-IN" sz="1600" dirty="0">
                <a:solidFill>
                  <a:schemeClr val="tx1"/>
                </a:solidFill>
                <a:latin typeface="Garamond" panose="02020404030301010803" pitchFamily="18" charset="0"/>
              </a:rPr>
              <a:t>else :    print("we do not reject null")</a:t>
            </a:r>
          </a:p>
          <a:p>
            <a:pPr>
              <a:buSzPct val="120000"/>
            </a:pPr>
            <a:r>
              <a:rPr lang="en-US" sz="1600" b="1" dirty="0">
                <a:solidFill>
                  <a:schemeClr val="tx1"/>
                </a:solidFill>
                <a:latin typeface="Garamond" panose="02020404030301010803" pitchFamily="18" charset="0"/>
              </a:rPr>
              <a:t>Test statistic is -2.825704p-value for two tailed test is 0.009843</a:t>
            </a:r>
          </a:p>
          <a:p>
            <a:pPr>
              <a:buSzPct val="120000"/>
            </a:pPr>
            <a:r>
              <a:rPr lang="en-US" sz="1600" b="1" dirty="0">
                <a:solidFill>
                  <a:schemeClr val="tx1"/>
                </a:solidFill>
                <a:latin typeface="Garamond" panose="02020404030301010803" pitchFamily="18" charset="0"/>
              </a:rPr>
              <a:t>we can reject null hypothesis (μ1 != μ2)and can conclude that average no of flights delayed in a each week is different</a:t>
            </a:r>
            <a:endParaRPr lang="en-IN" sz="1600" b="1" dirty="0">
              <a:solidFill>
                <a:schemeClr val="tx1"/>
              </a:solidFill>
              <a:latin typeface="Garamond" panose="02020404030301010803" pitchFamily="18" charset="0"/>
            </a:endParaRPr>
          </a:p>
        </p:txBody>
      </p:sp>
    </p:spTree>
    <p:extLst>
      <p:ext uri="{BB962C8B-B14F-4D97-AF65-F5344CB8AC3E}">
        <p14:creationId xmlns:p14="http://schemas.microsoft.com/office/powerpoint/2010/main" val="2825470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Prediction Task</a:t>
            </a:r>
            <a:endParaRPr lang="en-IN" dirty="0"/>
          </a:p>
        </p:txBody>
      </p:sp>
      <p:sp>
        <p:nvSpPr>
          <p:cNvPr id="3" name="Subtitle 2"/>
          <p:cNvSpPr>
            <a:spLocks noGrp="1"/>
          </p:cNvSpPr>
          <p:nvPr>
            <p:ph type="subTitle" idx="1"/>
          </p:nvPr>
        </p:nvSpPr>
        <p:spPr/>
        <p:txBody>
          <a:bodyPr/>
          <a:lstStyle/>
          <a:p>
            <a:r>
              <a:rPr lang="en-US" dirty="0" smtClean="0"/>
              <a:t>Using machine learning model</a:t>
            </a:r>
            <a:endParaRPr lang="en-IN" dirty="0"/>
          </a:p>
        </p:txBody>
      </p:sp>
    </p:spTree>
    <p:extLst>
      <p:ext uri="{BB962C8B-B14F-4D97-AF65-F5344CB8AC3E}">
        <p14:creationId xmlns:p14="http://schemas.microsoft.com/office/powerpoint/2010/main" val="298672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2266340"/>
            <a:ext cx="7320690" cy="1246332"/>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248" y="2266340"/>
            <a:ext cx="1457261" cy="1240222"/>
          </a:xfrm>
          <a:prstGeom prst="rect">
            <a:avLst/>
          </a:prstGeom>
          <a:ln>
            <a:solidFill>
              <a:schemeClr val="tx1"/>
            </a:solidFill>
          </a:ln>
        </p:spPr>
      </p:pic>
      <p:sp>
        <p:nvSpPr>
          <p:cNvPr id="3" name="TextBox 2"/>
          <p:cNvSpPr txBox="1"/>
          <p:nvPr/>
        </p:nvSpPr>
        <p:spPr>
          <a:xfrm>
            <a:off x="143555" y="1502815"/>
            <a:ext cx="183246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data.head</a:t>
            </a:r>
            <a:r>
              <a:rPr lang="en-US" dirty="0" smtClean="0"/>
              <a:t>()</a:t>
            </a:r>
            <a:endParaRPr lang="en-IN" dirty="0"/>
          </a:p>
        </p:txBody>
      </p:sp>
    </p:spTree>
    <p:extLst>
      <p:ext uri="{BB962C8B-B14F-4D97-AF65-F5344CB8AC3E}">
        <p14:creationId xmlns:p14="http://schemas.microsoft.com/office/powerpoint/2010/main" val="2989362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128469"/>
            <a:ext cx="4123034" cy="763525"/>
          </a:xfrm>
        </p:spPr>
        <p:txBody>
          <a:bodyPr>
            <a:normAutofit fontScale="90000"/>
          </a:bodyPr>
          <a:lstStyle/>
          <a:p>
            <a:r>
              <a:rPr lang="en-US" dirty="0" smtClean="0"/>
              <a:t>Converting a string into integer</a:t>
            </a:r>
            <a:endParaRPr lang="en-IN" dirty="0"/>
          </a:p>
        </p:txBody>
      </p:sp>
      <p:sp>
        <p:nvSpPr>
          <p:cNvPr id="3" name="Content Placeholder 2"/>
          <p:cNvSpPr>
            <a:spLocks noGrp="1"/>
          </p:cNvSpPr>
          <p:nvPr>
            <p:ph idx="1"/>
          </p:nvPr>
        </p:nvSpPr>
        <p:spPr>
          <a:xfrm>
            <a:off x="466499" y="1502815"/>
            <a:ext cx="8533945" cy="3512210"/>
          </a:xfrm>
        </p:spPr>
        <p:txBody>
          <a:bodyPr>
            <a:normAutofit/>
          </a:bodyPr>
          <a:lstStyle/>
          <a:p>
            <a:pPr marL="0" indent="0">
              <a:buNone/>
            </a:pPr>
            <a:r>
              <a:rPr lang="en-IN" sz="1400" b="1" dirty="0">
                <a:solidFill>
                  <a:srgbClr val="FF0000"/>
                </a:solidFill>
              </a:rPr>
              <a:t>#code</a:t>
            </a:r>
          </a:p>
          <a:p>
            <a:pPr marL="0" indent="0">
              <a:buNone/>
            </a:pPr>
            <a:endParaRPr lang="en-IN" sz="1400" b="1" dirty="0">
              <a:solidFill>
                <a:srgbClr val="FF0000"/>
              </a:solidFill>
            </a:endParaRPr>
          </a:p>
          <a:p>
            <a:pPr>
              <a:buSzPct val="120000"/>
            </a:pPr>
            <a:r>
              <a:rPr lang="en-IN" sz="1400" dirty="0">
                <a:solidFill>
                  <a:schemeClr val="tx1"/>
                </a:solidFill>
                <a:latin typeface="Garamond" panose="02020404030301010803" pitchFamily="18" charset="0"/>
              </a:rPr>
              <a:t>UNQ = </a:t>
            </a:r>
            <a:r>
              <a:rPr lang="en-IN" sz="1400" dirty="0" err="1">
                <a:solidFill>
                  <a:schemeClr val="tx1"/>
                </a:solidFill>
                <a:latin typeface="Garamond" panose="02020404030301010803" pitchFamily="18" charset="0"/>
              </a:rPr>
              <a:t>data.DEST.unique</a:t>
            </a:r>
            <a:r>
              <a:rPr lang="en-IN" sz="1400" dirty="0" smtClean="0">
                <a:solidFill>
                  <a:schemeClr val="tx1"/>
                </a:solidFill>
                <a:latin typeface="Garamond" panose="02020404030301010803" pitchFamily="18" charset="0"/>
              </a:rPr>
              <a:t>()</a:t>
            </a:r>
          </a:p>
          <a:p>
            <a:pPr>
              <a:buSzPct val="120000"/>
            </a:pPr>
            <a:r>
              <a:rPr lang="it-IT" sz="1400" dirty="0">
                <a:solidFill>
                  <a:schemeClr val="tx1"/>
                </a:solidFill>
                <a:latin typeface="Garamond" panose="02020404030301010803" pitchFamily="18" charset="0"/>
              </a:rPr>
              <a:t>data['ORIGIN'] = data['ORIGIN'].replace(UNQ,np.arange(0,353,1</a:t>
            </a:r>
            <a:r>
              <a:rPr lang="it-IT" sz="1400" dirty="0" smtClean="0">
                <a:solidFill>
                  <a:schemeClr val="tx1"/>
                </a:solidFill>
                <a:latin typeface="Garamond" panose="02020404030301010803" pitchFamily="18" charset="0"/>
              </a:rPr>
              <a:t>))</a:t>
            </a:r>
            <a:endParaRPr lang="en-IN" sz="1400" dirty="0">
              <a:solidFill>
                <a:schemeClr val="tx1"/>
              </a:solidFill>
              <a:latin typeface="Garamond" panose="02020404030301010803" pitchFamily="18" charset="0"/>
            </a:endParaRPr>
          </a:p>
          <a:p>
            <a:pPr>
              <a:buSzPct val="120000"/>
            </a:pPr>
            <a:r>
              <a:rPr lang="it-IT" sz="1400" dirty="0">
                <a:solidFill>
                  <a:schemeClr val="tx1"/>
                </a:solidFill>
                <a:latin typeface="Garamond" panose="02020404030301010803" pitchFamily="18" charset="0"/>
              </a:rPr>
              <a:t>data['DEST'] = data['DEST'].replace(UNQ,np.arange(0,353,1</a:t>
            </a:r>
            <a:r>
              <a:rPr lang="it-IT" sz="1400" dirty="0" smtClean="0">
                <a:solidFill>
                  <a:schemeClr val="tx1"/>
                </a:solidFill>
                <a:latin typeface="Garamond" panose="02020404030301010803" pitchFamily="18" charset="0"/>
              </a:rPr>
              <a:t>))</a:t>
            </a:r>
          </a:p>
          <a:p>
            <a:pPr>
              <a:buSzPct val="120000"/>
            </a:pPr>
            <a:r>
              <a:rPr lang="en-IN" sz="1400" dirty="0">
                <a:solidFill>
                  <a:schemeClr val="tx1"/>
                </a:solidFill>
                <a:latin typeface="Garamond" panose="02020404030301010803" pitchFamily="18" charset="0"/>
              </a:rPr>
              <a:t>ERQ = </a:t>
            </a:r>
            <a:r>
              <a:rPr lang="en-IN" sz="1400" dirty="0" err="1">
                <a:solidFill>
                  <a:schemeClr val="tx1"/>
                </a:solidFill>
                <a:latin typeface="Garamond" panose="02020404030301010803" pitchFamily="18" charset="0"/>
              </a:rPr>
              <a:t>data.DEP_TIME_BLK.unique</a:t>
            </a:r>
            <a:r>
              <a:rPr lang="en-IN" sz="1400" dirty="0" smtClean="0">
                <a:solidFill>
                  <a:schemeClr val="tx1"/>
                </a:solidFill>
                <a:latin typeface="Garamond" panose="02020404030301010803" pitchFamily="18" charset="0"/>
              </a:rPr>
              <a:t>()</a:t>
            </a:r>
          </a:p>
          <a:p>
            <a:pPr>
              <a:buSzPct val="120000"/>
            </a:pPr>
            <a:r>
              <a:rPr lang="en-IN" sz="1400" dirty="0">
                <a:solidFill>
                  <a:schemeClr val="tx1"/>
                </a:solidFill>
                <a:latin typeface="Garamond" panose="02020404030301010803" pitchFamily="18" charset="0"/>
              </a:rPr>
              <a:t>data['DEP_TIME_BLK'] = data['DEP_TIME_BLK'].replace(</a:t>
            </a:r>
            <a:r>
              <a:rPr lang="en-IN" sz="1400" dirty="0" err="1">
                <a:solidFill>
                  <a:schemeClr val="tx1"/>
                </a:solidFill>
                <a:latin typeface="Garamond" panose="02020404030301010803" pitchFamily="18" charset="0"/>
              </a:rPr>
              <a:t>ERQ,np.arange</a:t>
            </a:r>
            <a:r>
              <a:rPr lang="en-IN" sz="1400" dirty="0">
                <a:solidFill>
                  <a:schemeClr val="tx1"/>
                </a:solidFill>
                <a:latin typeface="Garamond" panose="02020404030301010803" pitchFamily="18" charset="0"/>
              </a:rPr>
              <a:t>(0,19,1</a:t>
            </a:r>
            <a:r>
              <a:rPr lang="en-IN" sz="1400" dirty="0" smtClean="0">
                <a:solidFill>
                  <a:schemeClr val="tx1"/>
                </a:solidFill>
                <a:latin typeface="Garamond" panose="02020404030301010803" pitchFamily="18" charset="0"/>
              </a:rPr>
              <a:t>))</a:t>
            </a:r>
          </a:p>
          <a:p>
            <a:pPr>
              <a:buSzPct val="120000"/>
            </a:pPr>
            <a:r>
              <a:rPr lang="en-IN" sz="1400" dirty="0" err="1" smtClean="0">
                <a:solidFill>
                  <a:schemeClr val="tx1"/>
                </a:solidFill>
                <a:latin typeface="Garamond" panose="02020404030301010803" pitchFamily="18" charset="0"/>
              </a:rPr>
              <a:t>data.head</a:t>
            </a:r>
            <a:r>
              <a:rPr lang="en-IN" sz="1400" dirty="0" smtClean="0">
                <a:solidFill>
                  <a:schemeClr val="tx1"/>
                </a:solidFill>
                <a:latin typeface="Garamond" panose="02020404030301010803" pitchFamily="18" charset="0"/>
              </a:rPr>
              <a:t>()</a:t>
            </a:r>
            <a:endParaRPr lang="en-IN" sz="1400" dirty="0">
              <a:solidFill>
                <a:schemeClr val="tx1"/>
              </a:solidFill>
              <a:latin typeface="Garamond" panose="02020404030301010803" pitchFamily="18" charset="0"/>
            </a:endParaRPr>
          </a:p>
          <a:p>
            <a:endParaRPr lang="en-IN" dirty="0">
              <a:latin typeface="Garamond" panose="02020404030301010803" pitchFamily="18" charset="0"/>
            </a:endParaRPr>
          </a:p>
        </p:txBody>
      </p:sp>
      <p:sp>
        <p:nvSpPr>
          <p:cNvPr id="5" name="Rectangle 4"/>
          <p:cNvSpPr/>
          <p:nvPr/>
        </p:nvSpPr>
        <p:spPr>
          <a:xfrm>
            <a:off x="754375" y="2266340"/>
            <a:ext cx="8246069" cy="523220"/>
          </a:xfrm>
          <a:prstGeom prst="rect">
            <a:avLst/>
          </a:prstGeom>
        </p:spPr>
        <p:txBody>
          <a:bodyPr wrap="square">
            <a:spAutoFit/>
          </a:bodyPr>
          <a:lstStyle/>
          <a:p>
            <a:endParaRPr lang="en-IN" sz="1400" dirty="0"/>
          </a:p>
          <a:p>
            <a:endParaRPr lang="en-IN" sz="1400" dirty="0"/>
          </a:p>
        </p:txBody>
      </p:sp>
    </p:spTree>
    <p:extLst>
      <p:ext uri="{BB962C8B-B14F-4D97-AF65-F5344CB8AC3E}">
        <p14:creationId xmlns:p14="http://schemas.microsoft.com/office/powerpoint/2010/main" val="6030916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022" y="2307123"/>
            <a:ext cx="1383689" cy="1174724"/>
          </a:xfrm>
          <a:prstGeom prst="rect">
            <a:avLst/>
          </a:prstGeom>
          <a:ln>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11" y="2307123"/>
            <a:ext cx="7367619" cy="1174723"/>
          </a:xfrm>
          <a:prstGeom prst="rect">
            <a:avLst/>
          </a:prstGeom>
          <a:ln>
            <a:solidFill>
              <a:schemeClr val="tx1"/>
            </a:solidFill>
          </a:ln>
        </p:spPr>
      </p:pic>
      <p:sp>
        <p:nvSpPr>
          <p:cNvPr id="4" name="TextBox 3"/>
          <p:cNvSpPr txBox="1"/>
          <p:nvPr/>
        </p:nvSpPr>
        <p:spPr>
          <a:xfrm>
            <a:off x="185611" y="1502815"/>
            <a:ext cx="183246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data.head</a:t>
            </a:r>
            <a:r>
              <a:rPr lang="en-US" dirty="0" smtClean="0"/>
              <a:t>()</a:t>
            </a:r>
            <a:endParaRPr lang="en-IN" dirty="0"/>
          </a:p>
        </p:txBody>
      </p:sp>
    </p:spTree>
    <p:extLst>
      <p:ext uri="{BB962C8B-B14F-4D97-AF65-F5344CB8AC3E}">
        <p14:creationId xmlns:p14="http://schemas.microsoft.com/office/powerpoint/2010/main" val="2262578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dirty="0"/>
          </a:p>
        </p:txBody>
      </p:sp>
      <p:sp>
        <p:nvSpPr>
          <p:cNvPr id="3" name="Content Placeholder 2"/>
          <p:cNvSpPr>
            <a:spLocks noGrp="1"/>
          </p:cNvSpPr>
          <p:nvPr>
            <p:ph idx="1"/>
          </p:nvPr>
        </p:nvSpPr>
        <p:spPr>
          <a:xfrm>
            <a:off x="448965" y="1655437"/>
            <a:ext cx="8246070" cy="3512210"/>
          </a:xfrm>
        </p:spPr>
        <p:txBody>
          <a:bodyPr>
            <a:normAutofit/>
          </a:bodyPr>
          <a:lstStyle/>
          <a:p>
            <a:pPr marL="0" indent="0">
              <a:buNone/>
            </a:pPr>
            <a:r>
              <a:rPr lang="en-US" sz="1800" dirty="0" smtClean="0"/>
              <a:t>This code imports </a:t>
            </a:r>
            <a:r>
              <a:rPr lang="en-US" sz="1800" dirty="0" err="1"/>
              <a:t>scikit</a:t>
            </a:r>
            <a:r>
              <a:rPr lang="en-US" sz="1800" dirty="0"/>
              <a:t> </a:t>
            </a:r>
            <a:r>
              <a:rPr lang="en-US" sz="1800" dirty="0" err="1"/>
              <a:t>learn's</a:t>
            </a:r>
            <a:r>
              <a:rPr lang="en-US" sz="1800" dirty="0"/>
              <a:t> </a:t>
            </a:r>
            <a:r>
              <a:rPr lang="en-US" sz="1800" dirty="0" err="1"/>
              <a:t>train_test_split</a:t>
            </a:r>
            <a:r>
              <a:rPr lang="en-US" sz="1800" dirty="0"/>
              <a:t> helper function. </a:t>
            </a:r>
            <a:r>
              <a:rPr lang="en-US" sz="1800" dirty="0" err="1" smtClean="0"/>
              <a:t>train_test_split</a:t>
            </a:r>
            <a:r>
              <a:rPr lang="en-US" sz="1800" dirty="0" smtClean="0"/>
              <a:t> function is used </a:t>
            </a:r>
            <a:r>
              <a:rPr lang="en-US" sz="1800" dirty="0"/>
              <a:t>to split the </a:t>
            </a:r>
            <a:r>
              <a:rPr lang="en-US" sz="1800" dirty="0" err="1"/>
              <a:t>dataframe</a:t>
            </a:r>
            <a:r>
              <a:rPr lang="en-US" sz="1800" dirty="0"/>
              <a:t> into a training set containing 80% of the original data, and a test set containing remaining 20%.</a:t>
            </a:r>
            <a:endParaRPr lang="en-US" sz="1200" dirty="0">
              <a:solidFill>
                <a:srgbClr val="FF0000"/>
              </a:solidFill>
            </a:endParaRPr>
          </a:p>
          <a:p>
            <a:pPr marL="0" indent="0">
              <a:buNone/>
            </a:pPr>
            <a:endParaRPr lang="en-US" sz="1800" dirty="0" smtClean="0">
              <a:solidFill>
                <a:srgbClr val="FF0000"/>
              </a:solidFill>
            </a:endParaRPr>
          </a:p>
          <a:p>
            <a:pPr marL="0" indent="0">
              <a:buNone/>
            </a:pPr>
            <a:r>
              <a:rPr lang="en-US" sz="1800" dirty="0">
                <a:solidFill>
                  <a:srgbClr val="FF0000"/>
                </a:solidFill>
              </a:rPr>
              <a:t>#</a:t>
            </a:r>
            <a:r>
              <a:rPr lang="en-US" sz="1800" dirty="0" smtClean="0">
                <a:solidFill>
                  <a:srgbClr val="FF0000"/>
                </a:solidFill>
              </a:rPr>
              <a:t>code</a:t>
            </a:r>
            <a:endParaRPr lang="en-IN" sz="1800" dirty="0"/>
          </a:p>
          <a:p>
            <a:r>
              <a:rPr lang="en-IN" sz="1800" dirty="0" smtClean="0"/>
              <a:t>from </a:t>
            </a:r>
            <a:r>
              <a:rPr lang="en-IN" sz="1800" dirty="0" err="1"/>
              <a:t>sklearn.model_selection</a:t>
            </a:r>
            <a:r>
              <a:rPr lang="en-IN" sz="1800" dirty="0"/>
              <a:t> import </a:t>
            </a:r>
            <a:r>
              <a:rPr lang="en-IN" sz="1800" dirty="0" err="1"/>
              <a:t>train_test_split</a:t>
            </a:r>
            <a:endParaRPr lang="en-IN" sz="1800" dirty="0"/>
          </a:p>
          <a:p>
            <a:r>
              <a:rPr lang="en-IN" sz="1800" dirty="0" err="1"/>
              <a:t>train_x,test_x,train_y,test_y</a:t>
            </a:r>
            <a:r>
              <a:rPr lang="en-IN" sz="1800" dirty="0"/>
              <a:t> = </a:t>
            </a:r>
            <a:r>
              <a:rPr lang="en-IN" sz="1800" dirty="0" err="1"/>
              <a:t>train_test_split</a:t>
            </a:r>
            <a:r>
              <a:rPr lang="en-IN" sz="1800" dirty="0"/>
              <a:t>(</a:t>
            </a:r>
            <a:r>
              <a:rPr lang="en-IN" sz="1800" dirty="0" err="1"/>
              <a:t>data.drop</a:t>
            </a:r>
            <a:r>
              <a:rPr lang="en-IN" sz="1800" dirty="0"/>
              <a:t>('ARR_DEL15',axis = 1),data['ARR_DEL15'],</a:t>
            </a:r>
            <a:r>
              <a:rPr lang="en-IN" sz="1800" dirty="0" err="1"/>
              <a:t>test_size</a:t>
            </a:r>
            <a:r>
              <a:rPr lang="en-IN" sz="1800" dirty="0"/>
              <a:t> = 0.2,random_state= 42)</a:t>
            </a:r>
          </a:p>
        </p:txBody>
      </p:sp>
    </p:spTree>
    <p:extLst>
      <p:ext uri="{BB962C8B-B14F-4D97-AF65-F5344CB8AC3E}">
        <p14:creationId xmlns:p14="http://schemas.microsoft.com/office/powerpoint/2010/main" val="3468004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a:xfrm>
            <a:off x="448966" y="1197405"/>
            <a:ext cx="8246070" cy="3359510"/>
          </a:xfrm>
        </p:spPr>
        <p:txBody>
          <a:bodyPr>
            <a:normAutofit lnSpcReduction="10000"/>
          </a:bodyPr>
          <a:lstStyle/>
          <a:p>
            <a:pPr>
              <a:buSzPct val="120000"/>
            </a:pPr>
            <a:r>
              <a:rPr lang="en-US" sz="1800" dirty="0"/>
              <a:t>This code imports </a:t>
            </a:r>
            <a:r>
              <a:rPr lang="en-US" sz="1800" dirty="0" err="1"/>
              <a:t>scikit</a:t>
            </a:r>
            <a:r>
              <a:rPr lang="en-US" sz="1800" dirty="0"/>
              <a:t> </a:t>
            </a:r>
            <a:r>
              <a:rPr lang="en-US" sz="1800" dirty="0" err="1"/>
              <a:t>learn's</a:t>
            </a:r>
            <a:r>
              <a:rPr lang="en-US" sz="1800" dirty="0"/>
              <a:t> </a:t>
            </a:r>
            <a:r>
              <a:rPr lang="en-US" sz="1800" dirty="0" err="1" smtClean="0"/>
              <a:t>RandomForestClassifier</a:t>
            </a:r>
            <a:r>
              <a:rPr lang="en-US" sz="1800" dirty="0" smtClean="0"/>
              <a:t> </a:t>
            </a:r>
            <a:r>
              <a:rPr lang="en-US" sz="1800" dirty="0"/>
              <a:t>helper function. </a:t>
            </a:r>
            <a:endParaRPr lang="en-US" sz="1800" dirty="0" smtClean="0"/>
          </a:p>
          <a:p>
            <a:pPr>
              <a:buSzPct val="120000"/>
            </a:pPr>
            <a:r>
              <a:rPr lang="en-US" sz="1800" dirty="0" err="1">
                <a:solidFill>
                  <a:schemeClr val="tx1"/>
                </a:solidFill>
                <a:latin typeface="Garamond" panose="02020404030301010803" pitchFamily="18" charset="0"/>
              </a:rPr>
              <a:t>Randomforestclassifier</a:t>
            </a:r>
            <a:r>
              <a:rPr lang="en-US" sz="1800" dirty="0">
                <a:solidFill>
                  <a:schemeClr val="tx1"/>
                </a:solidFill>
                <a:latin typeface="Garamond" panose="02020404030301010803" pitchFamily="18" charset="0"/>
              </a:rPr>
              <a:t> is a meta estimator that fits a number of decision tree classifiers on various sub-samples of the dataset and uses averaging to improve the predictive accuracy and control over-fitting.</a:t>
            </a:r>
            <a:endParaRPr lang="en-IN" sz="1800" dirty="0" smtClean="0">
              <a:solidFill>
                <a:schemeClr val="tx1"/>
              </a:solidFill>
              <a:latin typeface="Garamond" panose="02020404030301010803" pitchFamily="18" charset="0"/>
            </a:endParaRPr>
          </a:p>
          <a:p>
            <a:pPr marL="0" indent="0">
              <a:buSzPct val="120000"/>
              <a:buNone/>
            </a:pPr>
            <a:endParaRPr lang="en-US" sz="1800" dirty="0">
              <a:solidFill>
                <a:srgbClr val="FF0000"/>
              </a:solidFill>
            </a:endParaRPr>
          </a:p>
          <a:p>
            <a:pPr marL="0" indent="0">
              <a:buSzPct val="120000"/>
              <a:buNone/>
            </a:pPr>
            <a:endParaRPr lang="en-US" sz="1400" dirty="0" smtClean="0">
              <a:solidFill>
                <a:srgbClr val="FF0000"/>
              </a:solidFill>
            </a:endParaRPr>
          </a:p>
          <a:p>
            <a:pPr marL="0" indent="0">
              <a:buSzPct val="120000"/>
              <a:buNone/>
            </a:pPr>
            <a:r>
              <a:rPr lang="en-US" sz="1400" dirty="0" smtClean="0">
                <a:solidFill>
                  <a:srgbClr val="FF0000"/>
                </a:solidFill>
              </a:rPr>
              <a:t>#code</a:t>
            </a:r>
            <a:endParaRPr lang="en-IN" sz="1400" dirty="0" smtClean="0"/>
          </a:p>
          <a:p>
            <a:pPr marL="0" indent="0">
              <a:buSzPct val="120000"/>
              <a:buNone/>
            </a:pPr>
            <a:endParaRPr lang="en-IN" sz="1400" dirty="0">
              <a:solidFill>
                <a:schemeClr val="tx1"/>
              </a:solidFill>
              <a:latin typeface="Garamond" panose="02020404030301010803" pitchFamily="18" charset="0"/>
            </a:endParaRPr>
          </a:p>
          <a:p>
            <a:pPr>
              <a:buSzPct val="120000"/>
            </a:pPr>
            <a:r>
              <a:rPr lang="en-IN" sz="1400" dirty="0" smtClean="0">
                <a:solidFill>
                  <a:schemeClr val="tx1"/>
                </a:solidFill>
                <a:latin typeface="Garamond" panose="02020404030301010803" pitchFamily="18" charset="0"/>
              </a:rPr>
              <a:t>from </a:t>
            </a:r>
            <a:r>
              <a:rPr lang="en-IN" sz="1400" dirty="0" err="1">
                <a:solidFill>
                  <a:schemeClr val="tx1"/>
                </a:solidFill>
                <a:latin typeface="Garamond" panose="02020404030301010803" pitchFamily="18" charset="0"/>
              </a:rPr>
              <a:t>sklearn.ensemble</a:t>
            </a:r>
            <a:r>
              <a:rPr lang="en-IN" sz="1400" dirty="0">
                <a:solidFill>
                  <a:schemeClr val="tx1"/>
                </a:solidFill>
                <a:latin typeface="Garamond" panose="02020404030301010803" pitchFamily="18" charset="0"/>
              </a:rPr>
              <a:t> import Ran</a:t>
            </a:r>
          </a:p>
          <a:p>
            <a:pPr marL="0" indent="0">
              <a:buSzPct val="120000"/>
              <a:buNone/>
            </a:pPr>
            <a:r>
              <a:rPr lang="en-IN" sz="1400" dirty="0">
                <a:solidFill>
                  <a:schemeClr val="tx1"/>
                </a:solidFill>
                <a:latin typeface="Garamond" panose="02020404030301010803" pitchFamily="18" charset="0"/>
              </a:rPr>
              <a:t>    </a:t>
            </a:r>
            <a:r>
              <a:rPr lang="en-IN" sz="1400" dirty="0" smtClean="0">
                <a:solidFill>
                  <a:schemeClr val="tx1"/>
                </a:solidFill>
                <a:latin typeface="Garamond" panose="02020404030301010803" pitchFamily="18" charset="0"/>
              </a:rPr>
              <a:t>   </a:t>
            </a:r>
            <a:r>
              <a:rPr lang="en-IN" sz="1400" dirty="0" err="1" smtClean="0">
                <a:solidFill>
                  <a:schemeClr val="tx1"/>
                </a:solidFill>
                <a:latin typeface="Garamond" panose="02020404030301010803" pitchFamily="18" charset="0"/>
              </a:rPr>
              <a:t>domForestClassifier</a:t>
            </a:r>
            <a:endParaRPr lang="en-IN" sz="1400" dirty="0">
              <a:solidFill>
                <a:schemeClr val="tx1"/>
              </a:solidFill>
              <a:latin typeface="Garamond" panose="02020404030301010803" pitchFamily="18" charset="0"/>
            </a:endParaRPr>
          </a:p>
          <a:p>
            <a:pPr marL="0" indent="0">
              <a:buSzPct val="120000"/>
              <a:buNone/>
            </a:pPr>
            <a:r>
              <a:rPr lang="en-IN" sz="1400" dirty="0">
                <a:solidFill>
                  <a:schemeClr val="tx1"/>
                </a:solidFill>
                <a:latin typeface="Garamond" panose="02020404030301010803" pitchFamily="18" charset="0"/>
              </a:rPr>
              <a:t>     </a:t>
            </a:r>
            <a:r>
              <a:rPr lang="en-IN" sz="1400" dirty="0" smtClean="0">
                <a:solidFill>
                  <a:schemeClr val="tx1"/>
                </a:solidFill>
                <a:latin typeface="Garamond" panose="02020404030301010803" pitchFamily="18" charset="0"/>
              </a:rPr>
              <a:t>  </a:t>
            </a:r>
            <a:r>
              <a:rPr lang="en-IN" sz="1400" dirty="0">
                <a:solidFill>
                  <a:schemeClr val="tx1"/>
                </a:solidFill>
                <a:latin typeface="Garamond" panose="02020404030301010803" pitchFamily="18" charset="0"/>
              </a:rPr>
              <a:t>model = </a:t>
            </a:r>
            <a:r>
              <a:rPr lang="en-IN" sz="1400" dirty="0" err="1">
                <a:solidFill>
                  <a:schemeClr val="tx1"/>
                </a:solidFill>
                <a:latin typeface="Garamond" panose="02020404030301010803" pitchFamily="18" charset="0"/>
              </a:rPr>
              <a:t>RandomForestClassifier</a:t>
            </a:r>
            <a:r>
              <a:rPr lang="en-IN" sz="1400" dirty="0">
                <a:solidFill>
                  <a:schemeClr val="tx1"/>
                </a:solidFill>
                <a:latin typeface="Garamond" panose="02020404030301010803" pitchFamily="18" charset="0"/>
              </a:rPr>
              <a:t>(</a:t>
            </a:r>
            <a:r>
              <a:rPr lang="en-IN" sz="1400" dirty="0" err="1">
                <a:solidFill>
                  <a:schemeClr val="tx1"/>
                </a:solidFill>
                <a:latin typeface="Garamond" panose="02020404030301010803" pitchFamily="18" charset="0"/>
              </a:rPr>
              <a:t>random_state</a:t>
            </a:r>
            <a:r>
              <a:rPr lang="en-IN" sz="1400" dirty="0">
                <a:solidFill>
                  <a:schemeClr val="tx1"/>
                </a:solidFill>
                <a:latin typeface="Garamond" panose="02020404030301010803" pitchFamily="18" charset="0"/>
              </a:rPr>
              <a:t> = 13)</a:t>
            </a:r>
          </a:p>
          <a:p>
            <a:pPr marL="0" indent="0">
              <a:buSzPct val="120000"/>
              <a:buNone/>
            </a:pPr>
            <a:r>
              <a:rPr lang="en-IN" sz="1400" dirty="0">
                <a:solidFill>
                  <a:schemeClr val="tx1"/>
                </a:solidFill>
                <a:latin typeface="Garamond" panose="02020404030301010803" pitchFamily="18" charset="0"/>
              </a:rPr>
              <a:t>  </a:t>
            </a:r>
            <a:r>
              <a:rPr lang="en-IN" sz="1400" dirty="0" smtClean="0">
                <a:solidFill>
                  <a:schemeClr val="tx1"/>
                </a:solidFill>
                <a:latin typeface="Garamond" panose="02020404030301010803" pitchFamily="18" charset="0"/>
              </a:rPr>
              <a:t>     </a:t>
            </a:r>
            <a:r>
              <a:rPr lang="en-IN" sz="1400" dirty="0" err="1">
                <a:solidFill>
                  <a:schemeClr val="tx1"/>
                </a:solidFill>
                <a:latin typeface="Garamond" panose="02020404030301010803" pitchFamily="18" charset="0"/>
              </a:rPr>
              <a:t>model.fit</a:t>
            </a:r>
            <a:r>
              <a:rPr lang="en-IN" sz="1400" dirty="0">
                <a:solidFill>
                  <a:schemeClr val="tx1"/>
                </a:solidFill>
                <a:latin typeface="Garamond" panose="02020404030301010803" pitchFamily="18" charset="0"/>
              </a:rPr>
              <a:t>( </a:t>
            </a:r>
            <a:r>
              <a:rPr lang="en-IN" sz="1400" dirty="0" err="1">
                <a:solidFill>
                  <a:schemeClr val="tx1"/>
                </a:solidFill>
                <a:latin typeface="Garamond" panose="02020404030301010803" pitchFamily="18" charset="0"/>
              </a:rPr>
              <a:t>train_x</a:t>
            </a:r>
            <a:r>
              <a:rPr lang="en-IN" sz="1400" dirty="0">
                <a:solidFill>
                  <a:schemeClr val="tx1"/>
                </a:solidFill>
                <a:latin typeface="Garamond" panose="02020404030301010803" pitchFamily="18" charset="0"/>
              </a:rPr>
              <a:t>, </a:t>
            </a:r>
            <a:r>
              <a:rPr lang="en-IN" sz="1400" dirty="0" err="1" smtClean="0">
                <a:solidFill>
                  <a:schemeClr val="tx1"/>
                </a:solidFill>
                <a:latin typeface="Garamond" panose="02020404030301010803" pitchFamily="18" charset="0"/>
              </a:rPr>
              <a:t>train_y</a:t>
            </a:r>
            <a:r>
              <a:rPr lang="en-IN" sz="1400" dirty="0" smtClean="0">
                <a:solidFill>
                  <a:schemeClr val="tx1"/>
                </a:solidFill>
                <a:latin typeface="Garamond" panose="02020404030301010803" pitchFamily="18" charset="0"/>
              </a:rPr>
              <a:t>)</a:t>
            </a:r>
            <a:endParaRPr lang="en-IN" sz="1400" dirty="0">
              <a:solidFill>
                <a:schemeClr val="tx1"/>
              </a:solidFill>
              <a:latin typeface="Garamond" panose="02020404030301010803" pitchFamily="18" charset="0"/>
            </a:endParaRPr>
          </a:p>
          <a:p>
            <a:endParaRPr lang="en-IN" sz="2000" dirty="0"/>
          </a:p>
        </p:txBody>
      </p:sp>
    </p:spTree>
    <p:extLst>
      <p:ext uri="{BB962C8B-B14F-4D97-AF65-F5344CB8AC3E}">
        <p14:creationId xmlns:p14="http://schemas.microsoft.com/office/powerpoint/2010/main" val="423572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FA30-B8C7-4759-AEB7-F42F36369C4F}"/>
              </a:ext>
            </a:extLst>
          </p:cNvPr>
          <p:cNvSpPr>
            <a:spLocks noGrp="1"/>
          </p:cNvSpPr>
          <p:nvPr>
            <p:ph type="ctrTitle"/>
          </p:nvPr>
        </p:nvSpPr>
        <p:spPr/>
        <p:txBody>
          <a:bodyPr/>
          <a:lstStyle/>
          <a:p>
            <a:r>
              <a:rPr lang="en-IN" dirty="0"/>
              <a:t>Data Collection</a:t>
            </a:r>
          </a:p>
        </p:txBody>
      </p:sp>
      <p:sp>
        <p:nvSpPr>
          <p:cNvPr id="3" name="Subtitle 2">
            <a:extLst>
              <a:ext uri="{FF2B5EF4-FFF2-40B4-BE49-F238E27FC236}">
                <a16:creationId xmlns:a16="http://schemas.microsoft.com/office/drawing/2014/main" id="{E70190E0-70F0-4D69-914D-70D14BD3F1D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33967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normAutofit lnSpcReduction="10000"/>
          </a:bodyPr>
          <a:lstStyle/>
          <a:p>
            <a:pPr>
              <a:buSzPct val="120000"/>
            </a:pPr>
            <a:r>
              <a:rPr lang="en-US" sz="1900" dirty="0"/>
              <a:t>now, use the predict method using the values in </a:t>
            </a:r>
            <a:r>
              <a:rPr lang="en-US" sz="1900" dirty="0" err="1"/>
              <a:t>test_x</a:t>
            </a:r>
            <a:r>
              <a:rPr lang="en-US" sz="1900" dirty="0"/>
              <a:t>, followed by score method to determine the mean accuracy of the model. and we found mean accuracy as 93%</a:t>
            </a:r>
            <a:endParaRPr lang="en-US" sz="1900" dirty="0" smtClean="0">
              <a:solidFill>
                <a:schemeClr val="tx1"/>
              </a:solidFill>
              <a:latin typeface="Garamond" panose="02020404030301010803" pitchFamily="18" charset="0"/>
            </a:endParaRPr>
          </a:p>
          <a:p>
            <a:pPr>
              <a:buSzPct val="120000"/>
            </a:pPr>
            <a:endParaRPr lang="en-US" dirty="0" smtClean="0">
              <a:solidFill>
                <a:schemeClr val="tx1"/>
              </a:solidFill>
              <a:latin typeface="Garamond" panose="02020404030301010803" pitchFamily="18" charset="0"/>
            </a:endParaRPr>
          </a:p>
          <a:p>
            <a:pPr marL="0" indent="0">
              <a:buSzPct val="120000"/>
              <a:buNone/>
            </a:pPr>
            <a:endParaRPr lang="en-US" sz="1800" dirty="0">
              <a:solidFill>
                <a:schemeClr val="tx1"/>
              </a:solidFill>
              <a:latin typeface="Garamond" panose="02020404030301010803" pitchFamily="18" charset="0"/>
            </a:endParaRPr>
          </a:p>
          <a:p>
            <a:pPr marL="0" indent="0">
              <a:buSzPct val="120000"/>
              <a:buNone/>
            </a:pPr>
            <a:endParaRPr lang="en-US" sz="1800" dirty="0">
              <a:solidFill>
                <a:schemeClr val="tx1"/>
              </a:solidFill>
              <a:latin typeface="Garamond" panose="02020404030301010803" pitchFamily="18" charset="0"/>
            </a:endParaRPr>
          </a:p>
          <a:p>
            <a:pPr marL="0" indent="0">
              <a:buSzPct val="120000"/>
              <a:buNone/>
            </a:pPr>
            <a:r>
              <a:rPr lang="en-US" sz="1800" dirty="0" smtClean="0">
                <a:solidFill>
                  <a:schemeClr val="tx1"/>
                </a:solidFill>
                <a:latin typeface="Garamond" panose="02020404030301010803" pitchFamily="18" charset="0"/>
              </a:rPr>
              <a:t>#code</a:t>
            </a:r>
            <a:endParaRPr lang="en-US" sz="1800" dirty="0">
              <a:solidFill>
                <a:schemeClr val="tx1"/>
              </a:solidFill>
              <a:latin typeface="Garamond" panose="02020404030301010803" pitchFamily="18" charset="0"/>
            </a:endParaRPr>
          </a:p>
          <a:p>
            <a:pPr>
              <a:buSzPct val="120000"/>
            </a:pPr>
            <a:r>
              <a:rPr lang="en-US" sz="1800" dirty="0" smtClean="0">
                <a:solidFill>
                  <a:schemeClr val="tx1"/>
                </a:solidFill>
                <a:latin typeface="Garamond" panose="02020404030301010803" pitchFamily="18" charset="0"/>
              </a:rPr>
              <a:t>predicted </a:t>
            </a:r>
            <a:r>
              <a:rPr lang="en-US" sz="1800" dirty="0">
                <a:solidFill>
                  <a:schemeClr val="tx1"/>
                </a:solidFill>
                <a:latin typeface="Garamond" panose="02020404030301010803" pitchFamily="18" charset="0"/>
              </a:rPr>
              <a:t>= </a:t>
            </a:r>
            <a:r>
              <a:rPr lang="en-US" sz="1800" dirty="0" err="1">
                <a:solidFill>
                  <a:schemeClr val="tx1"/>
                </a:solidFill>
                <a:latin typeface="Garamond" panose="02020404030301010803" pitchFamily="18" charset="0"/>
              </a:rPr>
              <a:t>model.predict</a:t>
            </a:r>
            <a:r>
              <a:rPr lang="en-US" sz="1800" dirty="0">
                <a:solidFill>
                  <a:schemeClr val="tx1"/>
                </a:solidFill>
                <a:latin typeface="Garamond" panose="02020404030301010803" pitchFamily="18" charset="0"/>
              </a:rPr>
              <a:t>(</a:t>
            </a:r>
            <a:r>
              <a:rPr lang="en-US" sz="1800" dirty="0" err="1">
                <a:solidFill>
                  <a:schemeClr val="tx1"/>
                </a:solidFill>
                <a:latin typeface="Garamond" panose="02020404030301010803" pitchFamily="18" charset="0"/>
              </a:rPr>
              <a:t>test_x</a:t>
            </a:r>
            <a:r>
              <a:rPr lang="en-US" sz="1800" dirty="0">
                <a:solidFill>
                  <a:schemeClr val="tx1"/>
                </a:solidFill>
                <a:latin typeface="Garamond" panose="02020404030301010803" pitchFamily="18" charset="0"/>
              </a:rPr>
              <a:t>)</a:t>
            </a:r>
          </a:p>
          <a:p>
            <a:pPr marL="0" indent="0">
              <a:buSzPct val="120000"/>
              <a:buNone/>
            </a:pPr>
            <a:r>
              <a:rPr lang="en-US" sz="1800" dirty="0">
                <a:solidFill>
                  <a:schemeClr val="tx1"/>
                </a:solidFill>
                <a:latin typeface="Garamond" panose="02020404030301010803" pitchFamily="18" charset="0"/>
              </a:rPr>
              <a:t>    </a:t>
            </a:r>
            <a:r>
              <a:rPr lang="en-US" sz="1800" dirty="0" smtClean="0">
                <a:solidFill>
                  <a:schemeClr val="tx1"/>
                </a:solidFill>
                <a:latin typeface="Garamond" panose="02020404030301010803" pitchFamily="18" charset="0"/>
              </a:rPr>
              <a:t>  </a:t>
            </a:r>
            <a:r>
              <a:rPr lang="en-US" sz="1800" dirty="0" err="1" smtClean="0">
                <a:solidFill>
                  <a:schemeClr val="tx1"/>
                </a:solidFill>
                <a:latin typeface="Garamond" panose="02020404030301010803" pitchFamily="18" charset="0"/>
              </a:rPr>
              <a:t>model.score</a:t>
            </a:r>
            <a:r>
              <a:rPr lang="en-US" sz="1800" dirty="0" smtClean="0">
                <a:solidFill>
                  <a:schemeClr val="tx1"/>
                </a:solidFill>
                <a:latin typeface="Garamond" panose="02020404030301010803" pitchFamily="18" charset="0"/>
              </a:rPr>
              <a:t>(</a:t>
            </a:r>
            <a:r>
              <a:rPr lang="en-US" sz="1800" dirty="0" err="1" smtClean="0">
                <a:solidFill>
                  <a:schemeClr val="tx1"/>
                </a:solidFill>
                <a:latin typeface="Garamond" panose="02020404030301010803" pitchFamily="18" charset="0"/>
              </a:rPr>
              <a:t>test_x,test_y</a:t>
            </a:r>
            <a:r>
              <a:rPr lang="en-US" sz="1800" dirty="0" smtClean="0">
                <a:solidFill>
                  <a:schemeClr val="tx1"/>
                </a:solidFill>
                <a:latin typeface="Garamond" panose="02020404030301010803" pitchFamily="18" charset="0"/>
              </a:rPr>
              <a:t>)</a:t>
            </a:r>
          </a:p>
          <a:p>
            <a:pPr marL="0" indent="0">
              <a:buSzPct val="120000"/>
              <a:buNone/>
            </a:pPr>
            <a:r>
              <a:rPr lang="en-US" sz="1800" dirty="0" smtClean="0">
                <a:solidFill>
                  <a:schemeClr val="tx1"/>
                </a:solidFill>
                <a:latin typeface="Garamond" panose="02020404030301010803" pitchFamily="18" charset="0"/>
              </a:rPr>
              <a:t>#output</a:t>
            </a:r>
          </a:p>
          <a:p>
            <a:pPr>
              <a:buSzPct val="120000"/>
            </a:pPr>
            <a:r>
              <a:rPr lang="en-US" altLang="en-US" sz="1600" dirty="0">
                <a:solidFill>
                  <a:srgbClr val="000000"/>
                </a:solidFill>
                <a:latin typeface="Courier New" panose="02070309020205020404" pitchFamily="49" charset="0"/>
                <a:cs typeface="Courier New" panose="02070309020205020404" pitchFamily="49" charset="0"/>
              </a:rPr>
              <a:t>0.930110221513971</a:t>
            </a:r>
            <a:endParaRPr lang="en-IN" sz="1600" dirty="0">
              <a:solidFill>
                <a:schemeClr val="tx1"/>
              </a:solidFill>
              <a:latin typeface="Garamond" panose="02020404030301010803" pitchFamily="18" charset="0"/>
            </a:endParaRPr>
          </a:p>
          <a:p>
            <a:endParaRPr lang="en-IN" dirty="0"/>
          </a:p>
        </p:txBody>
      </p:sp>
    </p:spTree>
    <p:extLst>
      <p:ext uri="{BB962C8B-B14F-4D97-AF65-F5344CB8AC3E}">
        <p14:creationId xmlns:p14="http://schemas.microsoft.com/office/powerpoint/2010/main" val="264055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a:t>
            </a:r>
            <a:r>
              <a:rPr lang="en-US" dirty="0" err="1" smtClean="0"/>
              <a:t>oc_auc_score</a:t>
            </a:r>
            <a:endParaRPr lang="en-IN" dirty="0"/>
          </a:p>
        </p:txBody>
      </p:sp>
      <p:sp>
        <p:nvSpPr>
          <p:cNvPr id="3" name="Content Placeholder 2"/>
          <p:cNvSpPr>
            <a:spLocks noGrp="1"/>
          </p:cNvSpPr>
          <p:nvPr>
            <p:ph idx="1"/>
          </p:nvPr>
        </p:nvSpPr>
        <p:spPr/>
        <p:txBody>
          <a:bodyPr>
            <a:normAutofit/>
          </a:bodyPr>
          <a:lstStyle/>
          <a:p>
            <a:pPr>
              <a:buSzPct val="120000"/>
            </a:pPr>
            <a:r>
              <a:rPr lang="en-US" sz="1800" dirty="0" smtClean="0"/>
              <a:t>"</a:t>
            </a:r>
            <a:r>
              <a:rPr lang="en-US" sz="1800" dirty="0"/>
              <a:t>Area under receiver operating characteristic" curve("ROC AUC</a:t>
            </a:r>
            <a:r>
              <a:rPr lang="en-US" sz="1800" dirty="0" smtClean="0"/>
              <a:t>")</a:t>
            </a:r>
          </a:p>
          <a:p>
            <a:pPr>
              <a:buSzPct val="120000"/>
            </a:pPr>
            <a:r>
              <a:rPr lang="en-US" sz="1800" dirty="0"/>
              <a:t>Now we generate an ROC AUC score from the probabilities using </a:t>
            </a:r>
            <a:r>
              <a:rPr lang="en-US" sz="1800" dirty="0" err="1"/>
              <a:t>scikit-learn's</a:t>
            </a:r>
            <a:r>
              <a:rPr lang="en-US" sz="1800" dirty="0"/>
              <a:t> "</a:t>
            </a:r>
            <a:r>
              <a:rPr lang="en-US" sz="1800" dirty="0" err="1"/>
              <a:t>roc_auc_score</a:t>
            </a:r>
            <a:r>
              <a:rPr lang="en-US" sz="1800" dirty="0"/>
              <a:t>" method and found ROC AUC score as 95</a:t>
            </a:r>
            <a:r>
              <a:rPr lang="en-US" sz="1800" dirty="0" smtClean="0"/>
              <a:t>%.</a:t>
            </a:r>
          </a:p>
          <a:p>
            <a:pPr>
              <a:buSzPct val="120000"/>
            </a:pPr>
            <a:endParaRPr lang="en-US" sz="1800" dirty="0" smtClean="0"/>
          </a:p>
          <a:p>
            <a:pPr marL="0" indent="0">
              <a:buSzPct val="120000"/>
              <a:buNone/>
            </a:pPr>
            <a:r>
              <a:rPr lang="en-US" sz="1800" dirty="0" smtClean="0">
                <a:solidFill>
                  <a:schemeClr val="tx1"/>
                </a:solidFill>
                <a:latin typeface="Garamond" panose="02020404030301010803" pitchFamily="18" charset="0"/>
              </a:rPr>
              <a:t>#code</a:t>
            </a:r>
            <a:endParaRPr lang="en-US" sz="1800" dirty="0">
              <a:solidFill>
                <a:schemeClr val="tx1"/>
              </a:solidFill>
              <a:latin typeface="Garamond" panose="02020404030301010803" pitchFamily="18" charset="0"/>
            </a:endParaRPr>
          </a:p>
          <a:p>
            <a:pPr>
              <a:buSzPct val="120000"/>
            </a:pPr>
            <a:r>
              <a:rPr lang="en-US" sz="1800" dirty="0" smtClean="0">
                <a:solidFill>
                  <a:schemeClr val="tx1"/>
                </a:solidFill>
                <a:latin typeface="Garamond" panose="02020404030301010803" pitchFamily="18" charset="0"/>
              </a:rPr>
              <a:t>from </a:t>
            </a:r>
            <a:r>
              <a:rPr lang="en-US" sz="1800" dirty="0" err="1">
                <a:solidFill>
                  <a:schemeClr val="tx1"/>
                </a:solidFill>
                <a:latin typeface="Garamond" panose="02020404030301010803" pitchFamily="18" charset="0"/>
              </a:rPr>
              <a:t>sklearn.metrics</a:t>
            </a:r>
            <a:r>
              <a:rPr lang="en-US" sz="1800" dirty="0">
                <a:solidFill>
                  <a:schemeClr val="tx1"/>
                </a:solidFill>
                <a:latin typeface="Garamond" panose="02020404030301010803" pitchFamily="18" charset="0"/>
              </a:rPr>
              <a:t> import </a:t>
            </a:r>
            <a:r>
              <a:rPr lang="en-US" sz="1800" dirty="0" err="1">
                <a:solidFill>
                  <a:schemeClr val="tx1"/>
                </a:solidFill>
                <a:latin typeface="Garamond" panose="02020404030301010803" pitchFamily="18" charset="0"/>
              </a:rPr>
              <a:t>roc_auc_score</a:t>
            </a:r>
            <a:endParaRPr lang="en-US" sz="1800" dirty="0">
              <a:solidFill>
                <a:schemeClr val="tx1"/>
              </a:solidFill>
              <a:latin typeface="Garamond" panose="02020404030301010803" pitchFamily="18" charset="0"/>
            </a:endParaRPr>
          </a:p>
          <a:p>
            <a:pPr marL="0" indent="0">
              <a:buSzPct val="120000"/>
              <a:buNone/>
            </a:pPr>
            <a:r>
              <a:rPr lang="en-US" sz="1800" dirty="0">
                <a:solidFill>
                  <a:schemeClr val="tx1"/>
                </a:solidFill>
                <a:latin typeface="Garamond" panose="02020404030301010803" pitchFamily="18" charset="0"/>
              </a:rPr>
              <a:t>    </a:t>
            </a:r>
            <a:r>
              <a:rPr lang="en-US" sz="1800" dirty="0" smtClean="0">
                <a:solidFill>
                  <a:schemeClr val="tx1"/>
                </a:solidFill>
                <a:latin typeface="Garamond" panose="02020404030301010803" pitchFamily="18" charset="0"/>
              </a:rPr>
              <a:t>  probabilities </a:t>
            </a:r>
            <a:r>
              <a:rPr lang="en-US" sz="1800" dirty="0">
                <a:solidFill>
                  <a:schemeClr val="tx1"/>
                </a:solidFill>
                <a:latin typeface="Garamond" panose="02020404030301010803" pitchFamily="18" charset="0"/>
              </a:rPr>
              <a:t>= </a:t>
            </a:r>
            <a:r>
              <a:rPr lang="en-US" sz="1800" dirty="0" err="1">
                <a:solidFill>
                  <a:schemeClr val="tx1"/>
                </a:solidFill>
                <a:latin typeface="Garamond" panose="02020404030301010803" pitchFamily="18" charset="0"/>
              </a:rPr>
              <a:t>model.predict_proba</a:t>
            </a:r>
            <a:r>
              <a:rPr lang="en-US" sz="1800" dirty="0">
                <a:solidFill>
                  <a:schemeClr val="tx1"/>
                </a:solidFill>
                <a:latin typeface="Garamond" panose="02020404030301010803" pitchFamily="18" charset="0"/>
              </a:rPr>
              <a:t>(</a:t>
            </a:r>
            <a:r>
              <a:rPr lang="en-US" sz="1800" dirty="0" err="1">
                <a:solidFill>
                  <a:schemeClr val="tx1"/>
                </a:solidFill>
                <a:latin typeface="Garamond" panose="02020404030301010803" pitchFamily="18" charset="0"/>
              </a:rPr>
              <a:t>test_x</a:t>
            </a:r>
            <a:r>
              <a:rPr lang="en-US" sz="1800" dirty="0">
                <a:solidFill>
                  <a:schemeClr val="tx1"/>
                </a:solidFill>
                <a:latin typeface="Garamond" panose="02020404030301010803" pitchFamily="18" charset="0"/>
              </a:rPr>
              <a:t>)</a:t>
            </a:r>
          </a:p>
          <a:p>
            <a:r>
              <a:rPr lang="en-US" sz="1800" dirty="0" err="1">
                <a:solidFill>
                  <a:schemeClr val="tx1"/>
                </a:solidFill>
                <a:latin typeface="Garamond" panose="02020404030301010803" pitchFamily="18" charset="0"/>
              </a:rPr>
              <a:t>roc_auc_score</a:t>
            </a:r>
            <a:r>
              <a:rPr lang="en-US" sz="1800" dirty="0">
                <a:solidFill>
                  <a:schemeClr val="tx1"/>
                </a:solidFill>
                <a:latin typeface="Garamond" panose="02020404030301010803" pitchFamily="18" charset="0"/>
              </a:rPr>
              <a:t>(</a:t>
            </a:r>
            <a:r>
              <a:rPr lang="en-US" sz="1800" dirty="0" err="1">
                <a:solidFill>
                  <a:schemeClr val="tx1"/>
                </a:solidFill>
                <a:latin typeface="Garamond" panose="02020404030301010803" pitchFamily="18" charset="0"/>
              </a:rPr>
              <a:t>test_y,probabilities</a:t>
            </a:r>
            <a:r>
              <a:rPr lang="en-US" sz="1800" dirty="0">
                <a:solidFill>
                  <a:schemeClr val="tx1"/>
                </a:solidFill>
                <a:latin typeface="Garamond" panose="02020404030301010803" pitchFamily="18" charset="0"/>
              </a:rPr>
              <a:t>[:,1</a:t>
            </a:r>
            <a:r>
              <a:rPr lang="en-US" sz="1800" dirty="0" smtClean="0">
                <a:solidFill>
                  <a:schemeClr val="tx1"/>
                </a:solidFill>
                <a:latin typeface="Garamond" panose="02020404030301010803" pitchFamily="18" charset="0"/>
              </a:rPr>
              <a:t>])</a:t>
            </a:r>
          </a:p>
          <a:p>
            <a:pPr marL="0" indent="0">
              <a:buNone/>
            </a:pPr>
            <a:r>
              <a:rPr lang="en-US" sz="1800" dirty="0" smtClean="0">
                <a:solidFill>
                  <a:schemeClr val="tx1"/>
                </a:solidFill>
                <a:latin typeface="Garamond" panose="02020404030301010803" pitchFamily="18" charset="0"/>
              </a:rPr>
              <a:t>#output</a:t>
            </a:r>
          </a:p>
          <a:p>
            <a:pPr>
              <a:buFont typeface="Wingdings" panose="05000000000000000000" pitchFamily="2" charset="2"/>
              <a:buChar char="Ø"/>
            </a:pPr>
            <a:r>
              <a:rPr lang="en-US" altLang="en-US" sz="1800" dirty="0" smtClean="0">
                <a:solidFill>
                  <a:srgbClr val="000000"/>
                </a:solidFill>
                <a:latin typeface="Courier New" panose="02070309020205020404" pitchFamily="49" charset="0"/>
                <a:cs typeface="Courier New" panose="02070309020205020404" pitchFamily="49" charset="0"/>
              </a:rPr>
              <a:t>0.9582950905324223</a:t>
            </a:r>
            <a:endParaRPr lang="en-US" sz="1800" dirty="0" smtClean="0">
              <a:solidFill>
                <a:schemeClr val="tx1"/>
              </a:solidFill>
              <a:latin typeface="Garamond" panose="02020404030301010803" pitchFamily="18" charset="0"/>
            </a:endParaRPr>
          </a:p>
          <a:p>
            <a:pPr marL="0" indent="0">
              <a:buNone/>
            </a:pPr>
            <a:endParaRPr lang="en-US" sz="2000" dirty="0" smtClean="0">
              <a:solidFill>
                <a:schemeClr val="tx1"/>
              </a:solidFill>
              <a:latin typeface="Garamond" panose="02020404030301010803" pitchFamily="18" charset="0"/>
            </a:endParaRPr>
          </a:p>
          <a:p>
            <a:pPr marL="0" indent="0">
              <a:buNone/>
            </a:pPr>
            <a:endParaRPr lang="en-US" dirty="0">
              <a:solidFill>
                <a:schemeClr val="tx1"/>
              </a:solidFill>
              <a:latin typeface="Garamond" panose="02020404030301010803" pitchFamily="18" charset="0"/>
            </a:endParaRPr>
          </a:p>
          <a:p>
            <a:endParaRPr lang="en-IN" dirty="0"/>
          </a:p>
        </p:txBody>
      </p:sp>
    </p:spTree>
    <p:extLst>
      <p:ext uri="{BB962C8B-B14F-4D97-AF65-F5344CB8AC3E}">
        <p14:creationId xmlns:p14="http://schemas.microsoft.com/office/powerpoint/2010/main" val="153762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Confusion matrix</a:t>
            </a:r>
            <a:endParaRPr lang="en-IN" dirty="0"/>
          </a:p>
        </p:txBody>
      </p:sp>
      <p:sp>
        <p:nvSpPr>
          <p:cNvPr id="3" name="Content Placeholder 2"/>
          <p:cNvSpPr>
            <a:spLocks noGrp="1"/>
          </p:cNvSpPr>
          <p:nvPr>
            <p:ph idx="1"/>
          </p:nvPr>
        </p:nvSpPr>
        <p:spPr/>
        <p:txBody>
          <a:bodyPr>
            <a:normAutofit/>
          </a:bodyPr>
          <a:lstStyle/>
          <a:p>
            <a:r>
              <a:rPr lang="en-US" sz="2200" dirty="0"/>
              <a:t>This code imports </a:t>
            </a:r>
            <a:r>
              <a:rPr lang="en-US" sz="2200" dirty="0" err="1"/>
              <a:t>scikit</a:t>
            </a:r>
            <a:r>
              <a:rPr lang="en-US" sz="2200" dirty="0"/>
              <a:t> </a:t>
            </a:r>
            <a:r>
              <a:rPr lang="en-US" sz="2200" dirty="0" err="1"/>
              <a:t>learn's</a:t>
            </a:r>
            <a:r>
              <a:rPr lang="en-US" sz="2200" dirty="0"/>
              <a:t> </a:t>
            </a:r>
            <a:r>
              <a:rPr lang="en-IN" sz="2200" dirty="0" err="1" smtClean="0"/>
              <a:t>confusion_matrix</a:t>
            </a:r>
            <a:r>
              <a:rPr lang="en-IN" sz="2200" dirty="0" smtClean="0"/>
              <a:t> </a:t>
            </a:r>
            <a:r>
              <a:rPr lang="en-US" sz="2200" dirty="0" smtClean="0"/>
              <a:t>helper </a:t>
            </a:r>
            <a:r>
              <a:rPr lang="en-US" sz="2200" dirty="0"/>
              <a:t>function. </a:t>
            </a:r>
            <a:endParaRPr lang="en-US" sz="2200" dirty="0" smtClean="0"/>
          </a:p>
          <a:p>
            <a:r>
              <a:rPr lang="en-US" sz="2200" dirty="0"/>
              <a:t>The output from the score </a:t>
            </a:r>
            <a:r>
              <a:rPr lang="en-US" sz="2200" dirty="0" smtClean="0"/>
              <a:t>method </a:t>
            </a:r>
            <a:r>
              <a:rPr lang="en-US" sz="2200" dirty="0"/>
              <a:t>quantifies the number of false positives, false negatives ,true positives , and true </a:t>
            </a:r>
            <a:r>
              <a:rPr lang="en-US" sz="2200" dirty="0" smtClean="0"/>
              <a:t>negatives</a:t>
            </a:r>
            <a:endParaRPr lang="en-IN" sz="2200" dirty="0" smtClean="0"/>
          </a:p>
          <a:p>
            <a:pPr marL="0" indent="0">
              <a:buNone/>
            </a:pPr>
            <a:r>
              <a:rPr lang="en-US" sz="2200" dirty="0" smtClean="0">
                <a:solidFill>
                  <a:srgbClr val="FF0000"/>
                </a:solidFill>
              </a:rPr>
              <a:t>#code</a:t>
            </a:r>
            <a:endParaRPr lang="en-IN" sz="2200" dirty="0">
              <a:solidFill>
                <a:srgbClr val="FF0000"/>
              </a:solidFill>
            </a:endParaRPr>
          </a:p>
          <a:p>
            <a:r>
              <a:rPr lang="en-IN" sz="2200" dirty="0" smtClean="0"/>
              <a:t>from </a:t>
            </a:r>
            <a:r>
              <a:rPr lang="en-IN" sz="2200" dirty="0" err="1"/>
              <a:t>sklearn.metrics</a:t>
            </a:r>
            <a:r>
              <a:rPr lang="en-IN" sz="2200" dirty="0"/>
              <a:t> import </a:t>
            </a:r>
            <a:r>
              <a:rPr lang="en-IN" sz="2200" dirty="0" err="1"/>
              <a:t>confusion_matrix</a:t>
            </a:r>
            <a:endParaRPr lang="en-IN" sz="2200" dirty="0"/>
          </a:p>
          <a:p>
            <a:pPr marL="0" indent="0">
              <a:buNone/>
            </a:pPr>
            <a:r>
              <a:rPr lang="en-IN" sz="2200" dirty="0" smtClean="0"/>
              <a:t>     </a:t>
            </a:r>
            <a:r>
              <a:rPr lang="en-IN" sz="2200" dirty="0" err="1" smtClean="0"/>
              <a:t>confusion_matrix</a:t>
            </a:r>
            <a:r>
              <a:rPr lang="en-IN" sz="2200" dirty="0" smtClean="0"/>
              <a:t>(</a:t>
            </a:r>
            <a:r>
              <a:rPr lang="en-IN" sz="2200" dirty="0" err="1" smtClean="0"/>
              <a:t>test_y</a:t>
            </a:r>
            <a:r>
              <a:rPr lang="en-IN" sz="2200" dirty="0"/>
              <a:t>, predicted</a:t>
            </a:r>
            <a:r>
              <a:rPr lang="en-IN" sz="2200" dirty="0" smtClean="0"/>
              <a:t>)</a:t>
            </a:r>
          </a:p>
          <a:p>
            <a:pPr marL="0" indent="0">
              <a:buNone/>
            </a:pPr>
            <a:r>
              <a:rPr lang="en-US" sz="2200" dirty="0" smtClean="0">
                <a:solidFill>
                  <a:srgbClr val="FF0000"/>
                </a:solidFill>
              </a:rPr>
              <a:t>#output</a:t>
            </a:r>
          </a:p>
          <a:p>
            <a:pPr>
              <a:buFont typeface="Wingdings" panose="05000000000000000000" pitchFamily="2" charset="2"/>
              <a:buChar char="Ø"/>
            </a:pPr>
            <a:r>
              <a:rPr lang="en-US" altLang="en-US" sz="2200" dirty="0" smtClean="0">
                <a:solidFill>
                  <a:srgbClr val="000000"/>
                </a:solidFill>
                <a:latin typeface="Courier New" panose="02070309020205020404" pitchFamily="49" charset="0"/>
                <a:cs typeface="Courier New" panose="02070309020205020404" pitchFamily="49" charset="0"/>
              </a:rPr>
              <a:t>array</a:t>
            </a:r>
            <a:r>
              <a:rPr lang="en-US" altLang="en-US" sz="2200" dirty="0">
                <a:solidFill>
                  <a:srgbClr val="000000"/>
                </a:solidFill>
                <a:latin typeface="Courier New" panose="02070309020205020404" pitchFamily="49" charset="0"/>
                <a:cs typeface="Courier New" panose="02070309020205020404" pitchFamily="49" charset="0"/>
              </a:rPr>
              <a:t>([[188857, 6399], [ 9916, 28267]], </a:t>
            </a:r>
            <a:r>
              <a:rPr lang="en-US" altLang="en-US" sz="2200" dirty="0" err="1" smtClean="0">
                <a:solidFill>
                  <a:srgbClr val="000000"/>
                </a:solidFill>
                <a:latin typeface="Courier New" panose="02070309020205020404" pitchFamily="49" charset="0"/>
                <a:cs typeface="Courier New" panose="02070309020205020404" pitchFamily="49" charset="0"/>
              </a:rPr>
              <a:t>dtype</a:t>
            </a:r>
            <a:r>
              <a:rPr lang="en-US" altLang="en-US" sz="2200" dirty="0" smtClean="0">
                <a:solidFill>
                  <a:srgbClr val="000000"/>
                </a:solidFill>
                <a:latin typeface="Courier New" panose="02070309020205020404" pitchFamily="49" charset="0"/>
                <a:cs typeface="Courier New" panose="02070309020205020404" pitchFamily="49" charset="0"/>
              </a:rPr>
              <a:t>=int64)</a:t>
            </a:r>
            <a:endParaRPr lang="en-US" sz="2200" dirty="0" smtClean="0">
              <a:solidFill>
                <a:srgbClr val="FF0000"/>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val="3780189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solidFill>
                  <a:srgbClr val="FF0000"/>
                </a:solidFill>
              </a:rPr>
              <a:t>The precision is the ratio </a:t>
            </a:r>
            <a:r>
              <a:rPr lang="en-US" dirty="0" err="1">
                <a:solidFill>
                  <a:srgbClr val="FF0000"/>
                </a:solidFill>
              </a:rPr>
              <a:t>tp</a:t>
            </a:r>
            <a:r>
              <a:rPr lang="en-US" dirty="0">
                <a:solidFill>
                  <a:srgbClr val="FF0000"/>
                </a:solidFill>
              </a:rPr>
              <a:t> / (</a:t>
            </a:r>
            <a:r>
              <a:rPr lang="en-US" dirty="0" err="1">
                <a:solidFill>
                  <a:srgbClr val="FF0000"/>
                </a:solidFill>
              </a:rPr>
              <a:t>tp</a:t>
            </a:r>
            <a:r>
              <a:rPr lang="en-US" dirty="0">
                <a:solidFill>
                  <a:srgbClr val="FF0000"/>
                </a:solidFill>
              </a:rPr>
              <a:t> + </a:t>
            </a:r>
            <a:r>
              <a:rPr lang="en-US" dirty="0" err="1">
                <a:solidFill>
                  <a:srgbClr val="FF0000"/>
                </a:solidFill>
              </a:rPr>
              <a:t>fp</a:t>
            </a:r>
            <a:r>
              <a:rPr lang="en-US" dirty="0">
                <a:solidFill>
                  <a:srgbClr val="FF0000"/>
                </a:solidFill>
              </a:rPr>
              <a:t>) where </a:t>
            </a:r>
            <a:r>
              <a:rPr lang="en-US" dirty="0" err="1">
                <a:solidFill>
                  <a:srgbClr val="FF0000"/>
                </a:solidFill>
              </a:rPr>
              <a:t>tp</a:t>
            </a:r>
            <a:r>
              <a:rPr lang="en-US" dirty="0">
                <a:solidFill>
                  <a:srgbClr val="FF0000"/>
                </a:solidFill>
              </a:rPr>
              <a:t> is the number of true positives and </a:t>
            </a:r>
            <a:r>
              <a:rPr lang="en-US" dirty="0" err="1">
                <a:solidFill>
                  <a:srgbClr val="FF0000"/>
                </a:solidFill>
              </a:rPr>
              <a:t>fp</a:t>
            </a:r>
            <a:r>
              <a:rPr lang="en-US" dirty="0">
                <a:solidFill>
                  <a:srgbClr val="FF0000"/>
                </a:solidFill>
              </a:rPr>
              <a:t> the number of false positives</a:t>
            </a:r>
            <a:r>
              <a:rPr lang="en-US" dirty="0" smtClean="0">
                <a:solidFill>
                  <a:srgbClr val="FF0000"/>
                </a:solidFill>
              </a:rPr>
              <a:t>.</a:t>
            </a:r>
          </a:p>
          <a:p>
            <a:r>
              <a:rPr lang="en-US" dirty="0" err="1">
                <a:solidFill>
                  <a:srgbClr val="FF0000"/>
                </a:solidFill>
              </a:rPr>
              <a:t>Prescision</a:t>
            </a:r>
            <a:r>
              <a:rPr lang="en-US" dirty="0">
                <a:solidFill>
                  <a:srgbClr val="FF0000"/>
                </a:solidFill>
              </a:rPr>
              <a:t> score quantifies the number of positive class predictions that actually belong to the positive class</a:t>
            </a:r>
            <a:endParaRPr lang="en-US" dirty="0" smtClean="0">
              <a:solidFill>
                <a:srgbClr val="FF0000"/>
              </a:solidFill>
            </a:endParaRPr>
          </a:p>
          <a:p>
            <a:pPr marL="0" indent="0">
              <a:buNone/>
            </a:pPr>
            <a:endParaRPr lang="en-US" dirty="0" smtClean="0">
              <a:solidFill>
                <a:srgbClr val="FF0000"/>
              </a:solidFill>
            </a:endParaRPr>
          </a:p>
          <a:p>
            <a:pPr marL="0" indent="0">
              <a:buNone/>
            </a:pPr>
            <a:r>
              <a:rPr lang="en-US" dirty="0" smtClean="0">
                <a:solidFill>
                  <a:srgbClr val="FF0000"/>
                </a:solidFill>
              </a:rPr>
              <a:t>#code</a:t>
            </a:r>
            <a:endParaRPr lang="en-IN" dirty="0" smtClean="0">
              <a:solidFill>
                <a:srgbClr val="FF0000"/>
              </a:solidFill>
            </a:endParaRPr>
          </a:p>
          <a:p>
            <a:r>
              <a:rPr lang="en-IN" dirty="0" smtClean="0"/>
              <a:t>from </a:t>
            </a:r>
            <a:r>
              <a:rPr lang="en-IN" dirty="0" err="1"/>
              <a:t>sklearn.metrics</a:t>
            </a:r>
            <a:r>
              <a:rPr lang="en-IN" dirty="0"/>
              <a:t> import </a:t>
            </a:r>
            <a:r>
              <a:rPr lang="en-IN" dirty="0" err="1"/>
              <a:t>precision_score</a:t>
            </a:r>
            <a:endParaRPr lang="en-IN" dirty="0"/>
          </a:p>
          <a:p>
            <a:pPr marL="0" indent="0">
              <a:buNone/>
            </a:pPr>
            <a:r>
              <a:rPr lang="en-IN" dirty="0" smtClean="0"/>
              <a:t>    </a:t>
            </a:r>
            <a:r>
              <a:rPr lang="en-IN" dirty="0" err="1" smtClean="0"/>
              <a:t>train_prediction</a:t>
            </a:r>
            <a:r>
              <a:rPr lang="en-IN" dirty="0"/>
              <a:t>= </a:t>
            </a:r>
            <a:r>
              <a:rPr lang="en-IN" dirty="0" err="1"/>
              <a:t>model.predict</a:t>
            </a:r>
            <a:r>
              <a:rPr lang="en-IN" dirty="0"/>
              <a:t>(</a:t>
            </a:r>
            <a:r>
              <a:rPr lang="en-IN" dirty="0" err="1"/>
              <a:t>train_x</a:t>
            </a:r>
            <a:r>
              <a:rPr lang="en-IN" dirty="0" smtClean="0"/>
              <a:t>) </a:t>
            </a:r>
            <a:endParaRPr lang="en-IN" dirty="0"/>
          </a:p>
          <a:p>
            <a:pPr marL="0" indent="0">
              <a:buNone/>
            </a:pPr>
            <a:r>
              <a:rPr lang="en-IN" dirty="0" smtClean="0"/>
              <a:t>    </a:t>
            </a:r>
            <a:r>
              <a:rPr lang="en-IN" dirty="0" err="1" smtClean="0"/>
              <a:t>precision_score</a:t>
            </a:r>
            <a:r>
              <a:rPr lang="en-IN" dirty="0" smtClean="0"/>
              <a:t>(</a:t>
            </a:r>
            <a:r>
              <a:rPr lang="en-IN" dirty="0" err="1" smtClean="0"/>
              <a:t>train_y</a:t>
            </a:r>
            <a:r>
              <a:rPr lang="en-IN" dirty="0"/>
              <a:t>, </a:t>
            </a:r>
            <a:r>
              <a:rPr lang="en-IN" dirty="0" err="1"/>
              <a:t>train_prediction</a:t>
            </a:r>
            <a:r>
              <a:rPr lang="en-IN" dirty="0" smtClean="0"/>
              <a:t>)</a:t>
            </a:r>
          </a:p>
          <a:p>
            <a:pPr marL="0" indent="0">
              <a:buNone/>
            </a:pPr>
            <a:r>
              <a:rPr lang="en-US" dirty="0" smtClean="0"/>
              <a:t>#output</a:t>
            </a:r>
          </a:p>
          <a:p>
            <a:pPr>
              <a:buFont typeface="Wingdings" panose="05000000000000000000" pitchFamily="2" charset="2"/>
              <a:buChar char="Ø"/>
            </a:pPr>
            <a:r>
              <a:rPr lang="en-US" dirty="0"/>
              <a:t>1</a:t>
            </a:r>
            <a:endParaRPr lang="en-IN" dirty="0"/>
          </a:p>
        </p:txBody>
      </p:sp>
    </p:spTree>
    <p:extLst>
      <p:ext uri="{BB962C8B-B14F-4D97-AF65-F5344CB8AC3E}">
        <p14:creationId xmlns:p14="http://schemas.microsoft.com/office/powerpoint/2010/main" val="247562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2400" dirty="0" smtClean="0"/>
              <a:t>Recall </a:t>
            </a:r>
            <a:r>
              <a:rPr lang="en-US" sz="2400" dirty="0"/>
              <a:t>score represents the model's ability to correctly predict the positives out of actual positives</a:t>
            </a:r>
            <a:r>
              <a:rPr lang="en-US" sz="2400" dirty="0" smtClean="0"/>
              <a:t>.</a:t>
            </a:r>
          </a:p>
          <a:p>
            <a:r>
              <a:rPr lang="en-US" dirty="0"/>
              <a:t>Other measure of accuracy for a classification model include precision and recall</a:t>
            </a:r>
            <a:endParaRPr lang="en-US" sz="2400" dirty="0" smtClean="0"/>
          </a:p>
          <a:p>
            <a:pPr marL="0" indent="0">
              <a:buNone/>
            </a:pPr>
            <a:r>
              <a:rPr lang="en-US" sz="2400" dirty="0" smtClean="0"/>
              <a:t>#code</a:t>
            </a:r>
          </a:p>
          <a:p>
            <a:r>
              <a:rPr lang="en-US" sz="2400" dirty="0" smtClean="0"/>
              <a:t>from </a:t>
            </a:r>
            <a:r>
              <a:rPr lang="en-US" sz="2400" dirty="0" err="1"/>
              <a:t>sklearn.metrics</a:t>
            </a:r>
            <a:r>
              <a:rPr lang="en-US" sz="2400" dirty="0"/>
              <a:t> import </a:t>
            </a:r>
            <a:r>
              <a:rPr lang="en-US" sz="2400" dirty="0" err="1" smtClean="0"/>
              <a:t>recall_score</a:t>
            </a:r>
            <a:endParaRPr lang="en-US" sz="2400" dirty="0"/>
          </a:p>
          <a:p>
            <a:pPr marL="0" indent="0">
              <a:buNone/>
            </a:pPr>
            <a:r>
              <a:rPr lang="en-US" sz="2400" dirty="0" smtClean="0"/>
              <a:t>    </a:t>
            </a:r>
            <a:r>
              <a:rPr lang="en-US" sz="2400" dirty="0" err="1" smtClean="0"/>
              <a:t>recall_score</a:t>
            </a:r>
            <a:r>
              <a:rPr lang="en-US" sz="2400" dirty="0" smtClean="0"/>
              <a:t>(</a:t>
            </a:r>
            <a:r>
              <a:rPr lang="en-US" sz="2400" dirty="0" err="1" smtClean="0"/>
              <a:t>train_y</a:t>
            </a:r>
            <a:r>
              <a:rPr lang="en-US" sz="2400" dirty="0"/>
              <a:t>, </a:t>
            </a:r>
            <a:r>
              <a:rPr lang="en-US" sz="2400" dirty="0" err="1"/>
              <a:t>train_prediction</a:t>
            </a:r>
            <a:r>
              <a:rPr lang="en-US" sz="2400" dirty="0" smtClean="0"/>
              <a:t>)</a:t>
            </a:r>
          </a:p>
          <a:p>
            <a:pPr marL="0" indent="0">
              <a:buNone/>
            </a:pPr>
            <a:r>
              <a:rPr lang="en-US" sz="2400" dirty="0" smtClean="0"/>
              <a:t>#output</a:t>
            </a:r>
          </a:p>
          <a:p>
            <a:pPr>
              <a:buFont typeface="Wingdings" panose="05000000000000000000" pitchFamily="2" charset="2"/>
              <a:buChar char="Ø"/>
            </a:pPr>
            <a:r>
              <a:rPr lang="en-US" altLang="en-US" sz="2400" dirty="0" smtClean="0">
                <a:solidFill>
                  <a:srgbClr val="000000"/>
                </a:solidFill>
                <a:latin typeface="Courier New" panose="02070309020205020404" pitchFamily="49" charset="0"/>
                <a:cs typeface="Courier New" panose="02070309020205020404" pitchFamily="49" charset="0"/>
              </a:rPr>
              <a:t>0.99989424144677</a:t>
            </a:r>
            <a:endParaRPr lang="en-US" sz="2400" dirty="0" smtClean="0"/>
          </a:p>
        </p:txBody>
      </p:sp>
    </p:spTree>
    <p:extLst>
      <p:ext uri="{BB962C8B-B14F-4D97-AF65-F5344CB8AC3E}">
        <p14:creationId xmlns:p14="http://schemas.microsoft.com/office/powerpoint/2010/main" val="2346591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9" y="281175"/>
            <a:ext cx="4123035" cy="458115"/>
          </a:xfrm>
        </p:spPr>
        <p:txBody>
          <a:bodyPr>
            <a:normAutofit fontScale="90000"/>
          </a:bodyPr>
          <a:lstStyle/>
          <a:p>
            <a:r>
              <a:rPr lang="en-US" dirty="0" smtClean="0"/>
              <a:t>Visualizing the output model</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800" dirty="0" smtClean="0"/>
              <a:t>Execute the following code to show roc curve for the model</a:t>
            </a:r>
          </a:p>
          <a:p>
            <a:r>
              <a:rPr lang="en-US" sz="1800" dirty="0" smtClean="0"/>
              <a:t>This roc curve shows True positive rate vs False positive rate</a:t>
            </a:r>
          </a:p>
          <a:p>
            <a:pPr marL="0" indent="0">
              <a:buNone/>
            </a:pPr>
            <a:endParaRPr lang="en-IN" sz="1800" dirty="0"/>
          </a:p>
          <a:p>
            <a:pPr marL="0" indent="0">
              <a:buNone/>
            </a:pPr>
            <a:r>
              <a:rPr lang="en-US" sz="1800" dirty="0" smtClean="0">
                <a:solidFill>
                  <a:srgbClr val="FF0000"/>
                </a:solidFill>
              </a:rPr>
              <a:t>#code</a:t>
            </a:r>
            <a:endParaRPr lang="en-IN" sz="1800" dirty="0" smtClean="0">
              <a:solidFill>
                <a:srgbClr val="FF0000"/>
              </a:solidFill>
            </a:endParaRPr>
          </a:p>
          <a:p>
            <a:r>
              <a:rPr lang="en-IN" sz="1800" dirty="0" smtClean="0"/>
              <a:t>from </a:t>
            </a:r>
            <a:r>
              <a:rPr lang="en-IN" sz="1800" dirty="0" err="1"/>
              <a:t>sklearn.metrics</a:t>
            </a:r>
            <a:r>
              <a:rPr lang="en-IN" sz="1800" dirty="0"/>
              <a:t> import </a:t>
            </a:r>
            <a:r>
              <a:rPr lang="en-IN" sz="1800" dirty="0" err="1" smtClean="0"/>
              <a:t>roc_curve</a:t>
            </a:r>
            <a:endParaRPr lang="en-IN" sz="1800" dirty="0"/>
          </a:p>
          <a:p>
            <a:r>
              <a:rPr lang="en-IN" sz="1800" dirty="0" err="1"/>
              <a:t>fpr</a:t>
            </a:r>
            <a:r>
              <a:rPr lang="en-IN" sz="1800" dirty="0"/>
              <a:t> , </a:t>
            </a:r>
            <a:r>
              <a:rPr lang="en-IN" sz="1800" dirty="0" err="1"/>
              <a:t>tpr</a:t>
            </a:r>
            <a:r>
              <a:rPr lang="en-IN" sz="1800" dirty="0"/>
              <a:t> , _  = </a:t>
            </a:r>
            <a:r>
              <a:rPr lang="en-IN" sz="1800" dirty="0" err="1"/>
              <a:t>roc_curve</a:t>
            </a:r>
            <a:r>
              <a:rPr lang="en-IN" sz="1800" dirty="0"/>
              <a:t>(</a:t>
            </a:r>
            <a:r>
              <a:rPr lang="en-IN" sz="1800" dirty="0" err="1"/>
              <a:t>test_y,probabilities</a:t>
            </a:r>
            <a:r>
              <a:rPr lang="en-IN" sz="1800" dirty="0"/>
              <a:t>[:,1])</a:t>
            </a:r>
          </a:p>
          <a:p>
            <a:r>
              <a:rPr lang="en-IN" sz="1800" dirty="0" err="1"/>
              <a:t>plt.plot</a:t>
            </a:r>
            <a:r>
              <a:rPr lang="en-IN" sz="1800" dirty="0"/>
              <a:t>(</a:t>
            </a:r>
            <a:r>
              <a:rPr lang="en-IN" sz="1800" dirty="0" err="1"/>
              <a:t>fpr,tpr</a:t>
            </a:r>
            <a:r>
              <a:rPr lang="en-IN" sz="1800" dirty="0"/>
              <a:t>)</a:t>
            </a:r>
          </a:p>
          <a:p>
            <a:r>
              <a:rPr lang="en-IN" sz="1800" dirty="0" err="1"/>
              <a:t>plt.plot</a:t>
            </a:r>
            <a:r>
              <a:rPr lang="en-IN" sz="1800" dirty="0"/>
              <a:t>([0,1],[0,1],</a:t>
            </a:r>
            <a:r>
              <a:rPr lang="en-IN" sz="1800" dirty="0" err="1"/>
              <a:t>color</a:t>
            </a:r>
            <a:r>
              <a:rPr lang="en-IN" sz="1800" dirty="0"/>
              <a:t>='grey',</a:t>
            </a:r>
            <a:r>
              <a:rPr lang="en-IN" sz="1800" dirty="0" err="1"/>
              <a:t>lw</a:t>
            </a:r>
            <a:r>
              <a:rPr lang="en-IN" sz="1800" dirty="0"/>
              <a:t>=1,linestyle='--')</a:t>
            </a:r>
          </a:p>
          <a:p>
            <a:r>
              <a:rPr lang="en-IN" sz="1800" dirty="0" err="1"/>
              <a:t>plt.xlabel</a:t>
            </a:r>
            <a:r>
              <a:rPr lang="en-IN" sz="1800" dirty="0"/>
              <a:t>('False Positive Rate')</a:t>
            </a:r>
          </a:p>
          <a:p>
            <a:r>
              <a:rPr lang="en-IN" sz="1800" dirty="0" err="1"/>
              <a:t>plt.ylabel</a:t>
            </a:r>
            <a:r>
              <a:rPr lang="en-IN" sz="1800" dirty="0"/>
              <a:t>('True Positive Rate')</a:t>
            </a:r>
          </a:p>
        </p:txBody>
      </p:sp>
    </p:spTree>
    <p:extLst>
      <p:ext uri="{BB962C8B-B14F-4D97-AF65-F5344CB8AC3E}">
        <p14:creationId xmlns:p14="http://schemas.microsoft.com/office/powerpoint/2010/main" val="2573447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pic>
        <p:nvPicPr>
          <p:cNvPr id="4" name="Content Placeholder 3"/>
          <p:cNvPicPr>
            <a:picLocks noGrp="1" noChangeAspect="1"/>
          </p:cNvPicPr>
          <p:nvPr>
            <p:ph idx="1"/>
          </p:nvPr>
        </p:nvPicPr>
        <p:blipFill>
          <a:blip r:embed="rId2"/>
          <a:stretch>
            <a:fillRect/>
          </a:stretch>
        </p:blipFill>
        <p:spPr>
          <a:xfrm>
            <a:off x="2661971" y="1643673"/>
            <a:ext cx="3820058" cy="2619741"/>
          </a:xfrm>
          <a:prstGeom prst="rect">
            <a:avLst/>
          </a:prstGeom>
        </p:spPr>
      </p:pic>
    </p:spTree>
    <p:extLst>
      <p:ext uri="{BB962C8B-B14F-4D97-AF65-F5344CB8AC3E}">
        <p14:creationId xmlns:p14="http://schemas.microsoft.com/office/powerpoint/2010/main" val="3768435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Thank You</a:t>
            </a:r>
            <a:endParaRPr lang="en-IN" dirty="0"/>
          </a:p>
        </p:txBody>
      </p:sp>
      <p:sp>
        <p:nvSpPr>
          <p:cNvPr id="3" name="Text Placeholder 2"/>
          <p:cNvSpPr>
            <a:spLocks noGrp="1"/>
          </p:cNvSpPr>
          <p:nvPr>
            <p:ph type="body" idx="1"/>
          </p:nvPr>
        </p:nvSpPr>
        <p:spPr>
          <a:xfrm>
            <a:off x="536879" y="1579167"/>
            <a:ext cx="4040188" cy="1112349"/>
          </a:xfrm>
        </p:spPr>
        <p:txBody>
          <a:bodyPr>
            <a:normAutofit fontScale="92500" lnSpcReduction="10000"/>
          </a:bodyPr>
          <a:lstStyle/>
          <a:p>
            <a:pPr algn="l"/>
            <a:r>
              <a:rPr lang="en-IN" u="sng" dirty="0">
                <a:solidFill>
                  <a:schemeClr val="tx2">
                    <a:lumMod val="75000"/>
                  </a:schemeClr>
                </a:solidFill>
                <a:latin typeface="Bahnschrift Light Condensed" panose="020B0502040204020203" pitchFamily="34" charset="0"/>
              </a:rPr>
              <a:t>Presented By</a:t>
            </a:r>
          </a:p>
          <a:p>
            <a:pPr algn="l"/>
            <a:endParaRPr lang="en-IN" b="0" u="sng" dirty="0">
              <a:solidFill>
                <a:schemeClr val="tx2">
                  <a:lumMod val="75000"/>
                </a:schemeClr>
              </a:solidFill>
              <a:effectLst>
                <a:outerShdw blurRad="38100" dist="38100" dir="2700000" algn="tl">
                  <a:srgbClr val="000000">
                    <a:alpha val="43137"/>
                  </a:srgbClr>
                </a:outerShdw>
              </a:effectLst>
              <a:latin typeface="Bahnschrift Light Condensed" panose="020B0502040204020203" pitchFamily="34" charset="0"/>
            </a:endParaRPr>
          </a:p>
          <a:p>
            <a:pPr algn="l"/>
            <a:r>
              <a:rPr lang="en-IN" sz="1900" b="0" dirty="0">
                <a:solidFill>
                  <a:srgbClr val="C00000"/>
                </a:solidFill>
                <a:effectLst>
                  <a:outerShdw blurRad="38100" dist="38100" dir="2700000" algn="tl">
                    <a:srgbClr val="000000">
                      <a:alpha val="43137"/>
                    </a:srgbClr>
                  </a:outerShdw>
                </a:effectLst>
                <a:latin typeface="Georgia" panose="02040502050405020303" pitchFamily="18" charset="0"/>
              </a:rPr>
              <a:t>Group 22</a:t>
            </a:r>
          </a:p>
          <a:p>
            <a:endParaRPr lang="en-IN" dirty="0"/>
          </a:p>
        </p:txBody>
      </p:sp>
      <p:sp>
        <p:nvSpPr>
          <p:cNvPr id="4" name="Content Placeholder 3"/>
          <p:cNvSpPr>
            <a:spLocks noGrp="1"/>
          </p:cNvSpPr>
          <p:nvPr>
            <p:ph sz="half" idx="2"/>
          </p:nvPr>
        </p:nvSpPr>
        <p:spPr/>
        <p:txBody>
          <a:bodyPr>
            <a:normAutofit lnSpcReduction="10000"/>
          </a:bodyPr>
          <a:lstStyle/>
          <a:p>
            <a:pPr algn="l"/>
            <a:endParaRPr lang="en-IN" dirty="0" smtClean="0"/>
          </a:p>
          <a:p>
            <a:pPr algn="l">
              <a:buFont typeface="Wingdings" panose="05000000000000000000" pitchFamily="2" charset="2"/>
              <a:buChar char="§"/>
            </a:pPr>
            <a:r>
              <a:rPr lang="en-IN" sz="1600" dirty="0" err="1" smtClean="0">
                <a:solidFill>
                  <a:schemeClr val="tx1"/>
                </a:solidFill>
                <a:latin typeface="Times New Roman" panose="02020603050405020304" pitchFamily="18" charset="0"/>
                <a:cs typeface="Times New Roman" panose="02020603050405020304" pitchFamily="18" charset="0"/>
              </a:rPr>
              <a:t>Malraju</a:t>
            </a:r>
            <a:r>
              <a:rPr lang="en-IN" sz="1600" dirty="0" smtClean="0">
                <a:solidFill>
                  <a:schemeClr val="tx1"/>
                </a:solidFill>
                <a:latin typeface="Times New Roman" panose="02020603050405020304" pitchFamily="18" charset="0"/>
                <a:cs typeface="Times New Roman" panose="02020603050405020304" pitchFamily="18" charset="0"/>
              </a:rPr>
              <a:t> </a:t>
            </a:r>
            <a:r>
              <a:rPr lang="en-IN" sz="1600" dirty="0" err="1" smtClean="0">
                <a:solidFill>
                  <a:schemeClr val="tx1"/>
                </a:solidFill>
                <a:latin typeface="Times New Roman" panose="02020603050405020304" pitchFamily="18" charset="0"/>
                <a:cs typeface="Times New Roman" panose="02020603050405020304" pitchFamily="18" charset="0"/>
              </a:rPr>
              <a:t>Srivardhan</a:t>
            </a:r>
            <a:r>
              <a:rPr lang="en-IN" sz="1600" dirty="0" smtClean="0">
                <a:solidFill>
                  <a:schemeClr val="tx1"/>
                </a:solidFill>
                <a:latin typeface="Times New Roman" panose="02020603050405020304" pitchFamily="18" charset="0"/>
                <a:cs typeface="Times New Roman" panose="02020603050405020304" pitchFamily="18" charset="0"/>
              </a:rPr>
              <a:t> Rao:</a:t>
            </a:r>
          </a:p>
          <a:p>
            <a:pPr algn="l">
              <a:buFont typeface="Wingdings" panose="05000000000000000000" pitchFamily="2" charset="2"/>
              <a:buChar char="§"/>
            </a:pPr>
            <a:r>
              <a:rPr lang="en-IN" sz="1600" dirty="0" err="1">
                <a:solidFill>
                  <a:schemeClr val="tx1"/>
                </a:solidFill>
                <a:latin typeface="Times New Roman" panose="02020603050405020304" pitchFamily="18" charset="0"/>
                <a:cs typeface="Times New Roman" panose="02020603050405020304" pitchFamily="18" charset="0"/>
              </a:rPr>
              <a:t>Vivek</a:t>
            </a:r>
            <a:r>
              <a:rPr lang="en-IN" sz="1600" dirty="0">
                <a:solidFill>
                  <a:schemeClr val="tx1"/>
                </a:solidFill>
                <a:latin typeface="Times New Roman" panose="02020603050405020304" pitchFamily="18" charset="0"/>
                <a:cs typeface="Times New Roman" panose="02020603050405020304" pitchFamily="18" charset="0"/>
              </a:rPr>
              <a:t> Kumar </a:t>
            </a:r>
            <a:r>
              <a:rPr lang="en-IN" sz="1600" dirty="0" smtClean="0">
                <a:solidFill>
                  <a:schemeClr val="tx1"/>
                </a:solidFill>
                <a:latin typeface="Times New Roman" panose="02020603050405020304" pitchFamily="18" charset="0"/>
                <a:cs typeface="Times New Roman" panose="02020603050405020304" pitchFamily="18" charset="0"/>
              </a:rPr>
              <a:t>Shukla:</a:t>
            </a:r>
          </a:p>
          <a:p>
            <a:pPr algn="l">
              <a:buFont typeface="Wingdings" panose="05000000000000000000" pitchFamily="2" charset="2"/>
              <a:buChar char="§"/>
            </a:pPr>
            <a:r>
              <a:rPr lang="en-IN" sz="1600" dirty="0" smtClean="0">
                <a:solidFill>
                  <a:schemeClr val="tx1"/>
                </a:solidFill>
                <a:latin typeface="Times New Roman" panose="02020603050405020304" pitchFamily="18" charset="0"/>
                <a:cs typeface="Times New Roman" panose="02020603050405020304" pitchFamily="18" charset="0"/>
              </a:rPr>
              <a:t>Kotagiri </a:t>
            </a:r>
            <a:r>
              <a:rPr lang="en-IN" sz="1600" dirty="0" err="1" smtClean="0">
                <a:solidFill>
                  <a:schemeClr val="tx1"/>
                </a:solidFill>
                <a:latin typeface="Times New Roman" panose="02020603050405020304" pitchFamily="18" charset="0"/>
                <a:cs typeface="Times New Roman" panose="02020603050405020304" pitchFamily="18" charset="0"/>
              </a:rPr>
              <a:t>Tarunaditya</a:t>
            </a:r>
            <a:r>
              <a:rPr lang="en-IN" sz="1600" dirty="0" smtClean="0">
                <a:solidFill>
                  <a:schemeClr val="tx1"/>
                </a:solidFill>
                <a:latin typeface="Times New Roman" panose="02020603050405020304" pitchFamily="18" charset="0"/>
                <a:cs typeface="Times New Roman" panose="02020603050405020304" pitchFamily="18" charset="0"/>
              </a:rPr>
              <a:t>:</a:t>
            </a:r>
          </a:p>
          <a:p>
            <a:pPr algn="l">
              <a:buFont typeface="Wingdings" panose="05000000000000000000" pitchFamily="2" charset="2"/>
              <a:buChar char="§"/>
            </a:pPr>
            <a:r>
              <a:rPr lang="en-IN" sz="1600" dirty="0" smtClean="0">
                <a:solidFill>
                  <a:schemeClr val="tx1"/>
                </a:solidFill>
                <a:latin typeface="Times New Roman" panose="02020603050405020304" pitchFamily="18" charset="0"/>
                <a:cs typeface="Times New Roman" panose="02020603050405020304" pitchFamily="18" charset="0"/>
              </a:rPr>
              <a:t>K B P D Srinivas:</a:t>
            </a:r>
          </a:p>
          <a:p>
            <a:pPr algn="l">
              <a:buFont typeface="Wingdings" panose="05000000000000000000" pitchFamily="2" charset="2"/>
              <a:buChar char="§"/>
            </a:pPr>
            <a:r>
              <a:rPr lang="en-IN" sz="1600" dirty="0" err="1" smtClean="0">
                <a:solidFill>
                  <a:schemeClr val="tx1"/>
                </a:solidFill>
                <a:latin typeface="Times New Roman" panose="02020603050405020304" pitchFamily="18" charset="0"/>
                <a:cs typeface="Times New Roman" panose="02020603050405020304" pitchFamily="18" charset="0"/>
              </a:rPr>
              <a:t>Rajat</a:t>
            </a:r>
            <a:r>
              <a:rPr lang="en-IN" sz="1600" dirty="0" smtClean="0">
                <a:solidFill>
                  <a:schemeClr val="tx1"/>
                </a:solidFill>
                <a:latin typeface="Times New Roman" panose="02020603050405020304" pitchFamily="18" charset="0"/>
                <a:cs typeface="Times New Roman" panose="02020603050405020304" pitchFamily="18" charset="0"/>
              </a:rPr>
              <a:t> </a:t>
            </a:r>
            <a:r>
              <a:rPr lang="en-IN" sz="1600" dirty="0" err="1" smtClean="0">
                <a:solidFill>
                  <a:schemeClr val="tx1"/>
                </a:solidFill>
                <a:latin typeface="Times New Roman" panose="02020603050405020304" pitchFamily="18" charset="0"/>
                <a:cs typeface="Times New Roman" panose="02020603050405020304" pitchFamily="18" charset="0"/>
              </a:rPr>
              <a:t>Jakkar</a:t>
            </a:r>
            <a:r>
              <a:rPr lang="en-IN" sz="1600" dirty="0" smtClean="0">
                <a:solidFill>
                  <a:schemeClr val="tx1"/>
                </a:solidFill>
                <a:latin typeface="Times New Roman" panose="02020603050405020304" pitchFamily="18" charset="0"/>
                <a:cs typeface="Times New Roman" panose="02020603050405020304" pitchFamily="18" charset="0"/>
              </a:rPr>
              <a:t>:</a:t>
            </a:r>
          </a:p>
          <a:p>
            <a:pPr algn="l">
              <a:buFont typeface="Wingdings" panose="05000000000000000000" pitchFamily="2" charset="2"/>
              <a:buChar char="§"/>
            </a:pPr>
            <a:r>
              <a:rPr lang="en-IN" sz="1600" dirty="0" err="1" smtClean="0">
                <a:solidFill>
                  <a:schemeClr val="tx1"/>
                </a:solidFill>
                <a:latin typeface="Times New Roman" panose="02020603050405020304" pitchFamily="18" charset="0"/>
                <a:cs typeface="Times New Roman" panose="02020603050405020304" pitchFamily="18" charset="0"/>
              </a:rPr>
              <a:t>Giduturi</a:t>
            </a:r>
            <a:r>
              <a:rPr lang="en-IN" sz="1600" dirty="0" smtClean="0">
                <a:solidFill>
                  <a:schemeClr val="tx1"/>
                </a:solidFill>
                <a:latin typeface="Times New Roman" panose="02020603050405020304" pitchFamily="18" charset="0"/>
                <a:cs typeface="Times New Roman" panose="02020603050405020304" pitchFamily="18" charset="0"/>
              </a:rPr>
              <a:t> </a:t>
            </a:r>
            <a:r>
              <a:rPr lang="en-IN" sz="1600" dirty="0" err="1" smtClean="0">
                <a:solidFill>
                  <a:schemeClr val="tx1"/>
                </a:solidFill>
                <a:latin typeface="Times New Roman" panose="02020603050405020304" pitchFamily="18" charset="0"/>
                <a:cs typeface="Times New Roman" panose="02020603050405020304" pitchFamily="18" charset="0"/>
              </a:rPr>
              <a:t>Shyam</a:t>
            </a:r>
            <a:r>
              <a:rPr lang="en-IN" sz="1600" dirty="0" smtClean="0">
                <a:solidFill>
                  <a:schemeClr val="tx1"/>
                </a:solidFill>
                <a:latin typeface="Times New Roman" panose="02020603050405020304" pitchFamily="18" charset="0"/>
                <a:cs typeface="Times New Roman" panose="02020603050405020304" pitchFamily="18" charset="0"/>
              </a:rPr>
              <a:t> </a:t>
            </a:r>
            <a:r>
              <a:rPr lang="en-IN" sz="1600" dirty="0" err="1" smtClean="0">
                <a:solidFill>
                  <a:schemeClr val="tx1"/>
                </a:solidFill>
                <a:latin typeface="Times New Roman" panose="02020603050405020304" pitchFamily="18" charset="0"/>
                <a:cs typeface="Times New Roman" panose="02020603050405020304" pitchFamily="18" charset="0"/>
              </a:rPr>
              <a:t>Sundar</a:t>
            </a:r>
            <a:r>
              <a:rPr lang="en-IN" sz="1600" dirty="0" smtClean="0">
                <a:solidFill>
                  <a:schemeClr val="tx1"/>
                </a:solidFill>
                <a:latin typeface="Times New Roman" panose="02020603050405020304" pitchFamily="18" charset="0"/>
                <a:cs typeface="Times New Roman" panose="02020603050405020304" pitchFamily="18" charset="0"/>
              </a:rPr>
              <a:t>:</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3197655" y="2285085"/>
            <a:ext cx="4886560" cy="2137871"/>
          </a:xfrm>
        </p:spPr>
        <p:txBody>
          <a:bodyPr>
            <a:normAutofit lnSpcReduction="10000"/>
          </a:bodyPr>
          <a:lstStyle/>
          <a:p>
            <a:endParaRPr lang="en-IN" dirty="0" smtClean="0"/>
          </a:p>
          <a:p>
            <a:pPr marL="0" indent="0" algn="l">
              <a:buNone/>
            </a:pPr>
            <a:r>
              <a:rPr lang="en-IN" sz="1600" dirty="0" smtClean="0">
                <a:solidFill>
                  <a:schemeClr val="tx1"/>
                </a:solidFill>
                <a:latin typeface="Times New Roman" panose="02020603050405020304" pitchFamily="18" charset="0"/>
                <a:cs typeface="Times New Roman" panose="02020603050405020304" pitchFamily="18" charset="0"/>
              </a:rPr>
              <a:t>2</a:t>
            </a:r>
            <a:r>
              <a:rPr lang="en-IN" sz="1600" baseline="30000" dirty="0" smtClean="0">
                <a:solidFill>
                  <a:schemeClr val="tx1"/>
                </a:solidFill>
                <a:latin typeface="Times New Roman" panose="02020603050405020304" pitchFamily="18" charset="0"/>
                <a:cs typeface="Times New Roman" panose="02020603050405020304" pitchFamily="18" charset="0"/>
              </a:rPr>
              <a:t>nd</a:t>
            </a:r>
            <a:r>
              <a:rPr lang="en-IN" sz="1600" dirty="0" smtClean="0">
                <a:solidFill>
                  <a:schemeClr val="tx1"/>
                </a:solidFill>
                <a:latin typeface="Times New Roman" panose="02020603050405020304" pitchFamily="18" charset="0"/>
                <a:cs typeface="Times New Roman" panose="02020603050405020304" pitchFamily="18" charset="0"/>
              </a:rPr>
              <a:t> part of Data Visualisation, Chi Square Test</a:t>
            </a:r>
          </a:p>
          <a:p>
            <a:pPr marL="0" indent="0" algn="l">
              <a:buNone/>
            </a:pPr>
            <a:r>
              <a:rPr lang="en-IN" sz="1600" dirty="0" smtClean="0">
                <a:solidFill>
                  <a:schemeClr val="tx1"/>
                </a:solidFill>
                <a:latin typeface="Times New Roman" panose="02020603050405020304" pitchFamily="18" charset="0"/>
                <a:cs typeface="Times New Roman" panose="02020603050405020304" pitchFamily="18" charset="0"/>
              </a:rPr>
              <a:t>1</a:t>
            </a:r>
            <a:r>
              <a:rPr lang="en-IN" sz="1600" baseline="30000" dirty="0" smtClean="0">
                <a:solidFill>
                  <a:schemeClr val="tx1"/>
                </a:solidFill>
                <a:latin typeface="Times New Roman" panose="02020603050405020304" pitchFamily="18" charset="0"/>
                <a:cs typeface="Times New Roman" panose="02020603050405020304" pitchFamily="18" charset="0"/>
              </a:rPr>
              <a:t>st</a:t>
            </a:r>
            <a:r>
              <a:rPr lang="en-IN" sz="1600" dirty="0" smtClean="0">
                <a:solidFill>
                  <a:schemeClr val="tx1"/>
                </a:solidFill>
                <a:latin typeface="Times New Roman" panose="02020603050405020304" pitchFamily="18" charset="0"/>
                <a:cs typeface="Times New Roman" panose="02020603050405020304" pitchFamily="18" charset="0"/>
              </a:rPr>
              <a:t> part </a:t>
            </a:r>
            <a:r>
              <a:rPr lang="en-IN" sz="1600" dirty="0">
                <a:solidFill>
                  <a:schemeClr val="tx1"/>
                </a:solidFill>
                <a:latin typeface="Times New Roman" panose="02020603050405020304" pitchFamily="18" charset="0"/>
                <a:cs typeface="Times New Roman" panose="02020603050405020304" pitchFamily="18" charset="0"/>
              </a:rPr>
              <a:t>of Data </a:t>
            </a:r>
            <a:r>
              <a:rPr lang="en-IN" sz="1600" dirty="0" smtClean="0">
                <a:solidFill>
                  <a:schemeClr val="tx1"/>
                </a:solidFill>
                <a:latin typeface="Times New Roman" panose="02020603050405020304" pitchFamily="18" charset="0"/>
                <a:cs typeface="Times New Roman" panose="02020603050405020304" pitchFamily="18" charset="0"/>
              </a:rPr>
              <a:t>Visualisation</a:t>
            </a:r>
          </a:p>
          <a:p>
            <a:pPr marL="0" indent="0" algn="l">
              <a:buNone/>
            </a:pPr>
            <a:r>
              <a:rPr lang="en-IN" sz="1600" dirty="0" smtClean="0">
                <a:solidFill>
                  <a:schemeClr val="tx1"/>
                </a:solidFill>
                <a:latin typeface="Times New Roman" panose="02020603050405020304" pitchFamily="18" charset="0"/>
                <a:cs typeface="Times New Roman" panose="02020603050405020304" pitchFamily="18" charset="0"/>
              </a:rPr>
              <a:t>Introduction and Data Collection</a:t>
            </a:r>
          </a:p>
          <a:p>
            <a:pPr marL="0" indent="0" algn="l">
              <a:buNone/>
            </a:pPr>
            <a:r>
              <a:rPr lang="en-IN" sz="1600" dirty="0" smtClean="0">
                <a:solidFill>
                  <a:schemeClr val="tx1"/>
                </a:solidFill>
                <a:latin typeface="Times New Roman" panose="02020603050405020304" pitchFamily="18" charset="0"/>
                <a:cs typeface="Times New Roman" panose="02020603050405020304" pitchFamily="18" charset="0"/>
              </a:rPr>
              <a:t>Data Pre-processing and cleaning</a:t>
            </a:r>
          </a:p>
          <a:p>
            <a:pPr marL="0" indent="0" algn="l">
              <a:buNone/>
            </a:pPr>
            <a:r>
              <a:rPr lang="en-IN" sz="1600" dirty="0" smtClean="0">
                <a:solidFill>
                  <a:schemeClr val="tx1"/>
                </a:solidFill>
                <a:latin typeface="Times New Roman" panose="02020603050405020304" pitchFamily="18" charset="0"/>
                <a:cs typeface="Times New Roman" panose="02020603050405020304" pitchFamily="18" charset="0"/>
              </a:rPr>
              <a:t>T – Test</a:t>
            </a:r>
          </a:p>
          <a:p>
            <a:pPr marL="0" indent="0" algn="l">
              <a:buNone/>
            </a:pPr>
            <a:r>
              <a:rPr lang="en-IN" sz="1600" dirty="0" smtClean="0">
                <a:solidFill>
                  <a:schemeClr val="tx1"/>
                </a:solidFill>
                <a:latin typeface="Times New Roman" panose="02020603050405020304" pitchFamily="18" charset="0"/>
                <a:cs typeface="Times New Roman" panose="02020603050405020304" pitchFamily="18" charset="0"/>
              </a:rPr>
              <a:t>Data Statistics</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48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Collecting Data</a:t>
            </a:r>
          </a:p>
        </p:txBody>
      </p:sp>
      <p:sp>
        <p:nvSpPr>
          <p:cNvPr id="3" name="Content Placeholder 2"/>
          <p:cNvSpPr>
            <a:spLocks noGrp="1"/>
          </p:cNvSpPr>
          <p:nvPr>
            <p:ph idx="1"/>
          </p:nvPr>
        </p:nvSpPr>
        <p:spPr>
          <a:xfrm>
            <a:off x="466499" y="1502815"/>
            <a:ext cx="8533945" cy="3512210"/>
          </a:xfrm>
        </p:spPr>
        <p:txBody>
          <a:bodyPr>
            <a:normAutofit/>
          </a:bodyPr>
          <a:lstStyle/>
          <a:p>
            <a:pPr marL="0" indent="0">
              <a:buNone/>
            </a:pPr>
            <a:r>
              <a:rPr lang="en-IN" sz="1400" b="1" dirty="0">
                <a:solidFill>
                  <a:srgbClr val="FF0000"/>
                </a:solidFill>
              </a:rPr>
              <a:t>#code</a:t>
            </a:r>
          </a:p>
          <a:p>
            <a:pPr marL="0" indent="0">
              <a:buNone/>
            </a:pPr>
            <a:endParaRPr lang="en-IN" sz="1400" b="1" dirty="0">
              <a:solidFill>
                <a:srgbClr val="FF0000"/>
              </a:solidFill>
            </a:endParaRPr>
          </a:p>
          <a:p>
            <a:pPr>
              <a:buSzPct val="120000"/>
            </a:pPr>
            <a:r>
              <a:rPr lang="en-IN" sz="1400" dirty="0">
                <a:solidFill>
                  <a:schemeClr val="tx1"/>
                </a:solidFill>
                <a:latin typeface="Garamond" panose="02020404030301010803" pitchFamily="18" charset="0"/>
              </a:rPr>
              <a:t>df_2019 = pd.read_csv('C:/Users/HAI/Desktop/Jan_2019_ontime.csv')</a:t>
            </a:r>
          </a:p>
          <a:p>
            <a:pPr>
              <a:buSzPct val="120000"/>
            </a:pPr>
            <a:r>
              <a:rPr lang="en-IN" sz="1400" dirty="0">
                <a:solidFill>
                  <a:schemeClr val="tx1"/>
                </a:solidFill>
                <a:latin typeface="Garamond" panose="02020404030301010803" pitchFamily="18" charset="0"/>
              </a:rPr>
              <a:t>df_2020 = pd.read_csv('C:/Users/HAI/Desktop/Jan_2020_ontime.csv')</a:t>
            </a:r>
          </a:p>
          <a:p>
            <a:pPr>
              <a:buSzPct val="120000"/>
            </a:pPr>
            <a:endParaRPr lang="en-IN" sz="1400" dirty="0">
              <a:solidFill>
                <a:schemeClr val="tx1"/>
              </a:solidFill>
              <a:latin typeface="Garamond" panose="02020404030301010803" pitchFamily="18" charset="0"/>
            </a:endParaRPr>
          </a:p>
          <a:p>
            <a:pPr>
              <a:buSzPct val="120000"/>
            </a:pPr>
            <a:r>
              <a:rPr lang="en-IN" sz="1400" dirty="0">
                <a:solidFill>
                  <a:schemeClr val="tx1"/>
                </a:solidFill>
                <a:latin typeface="Garamond" panose="02020404030301010803" pitchFamily="18" charset="0"/>
              </a:rPr>
              <a:t>df_2019['year'] = 2019</a:t>
            </a:r>
          </a:p>
          <a:p>
            <a:pPr>
              <a:buSzPct val="120000"/>
            </a:pPr>
            <a:r>
              <a:rPr lang="en-IN" sz="1400" dirty="0">
                <a:solidFill>
                  <a:schemeClr val="tx1"/>
                </a:solidFill>
                <a:latin typeface="Garamond" panose="02020404030301010803" pitchFamily="18" charset="0"/>
              </a:rPr>
              <a:t>df_2020['year'] = 2020</a:t>
            </a:r>
          </a:p>
          <a:p>
            <a:pPr>
              <a:buSzPct val="120000"/>
            </a:pPr>
            <a:r>
              <a:rPr lang="en-IN" sz="1400" dirty="0">
                <a:solidFill>
                  <a:schemeClr val="tx1"/>
                </a:solidFill>
                <a:latin typeface="Garamond" panose="02020404030301010803" pitchFamily="18" charset="0"/>
              </a:rPr>
              <a:t>df1=df_2020.drop(['Unnamed: 21'],axis=1)</a:t>
            </a:r>
          </a:p>
          <a:p>
            <a:pPr>
              <a:buSzPct val="120000"/>
            </a:pPr>
            <a:r>
              <a:rPr lang="en-IN" sz="1400" dirty="0">
                <a:solidFill>
                  <a:schemeClr val="tx1"/>
                </a:solidFill>
                <a:latin typeface="Garamond" panose="02020404030301010803" pitchFamily="18" charset="0"/>
              </a:rPr>
              <a:t>print(set(df_2019.columns) == set(df1.columns))</a:t>
            </a:r>
          </a:p>
          <a:p>
            <a:pPr>
              <a:buSzPct val="120000"/>
            </a:pPr>
            <a:r>
              <a:rPr lang="en-IN" sz="1400" dirty="0">
                <a:solidFill>
                  <a:schemeClr val="tx1"/>
                </a:solidFill>
                <a:latin typeface="Garamond" panose="02020404030301010803" pitchFamily="18" charset="0"/>
              </a:rPr>
              <a:t>dataset = </a:t>
            </a:r>
            <a:r>
              <a:rPr lang="en-IN" sz="1400" dirty="0" err="1">
                <a:solidFill>
                  <a:schemeClr val="tx1"/>
                </a:solidFill>
                <a:latin typeface="Garamond" panose="02020404030301010803" pitchFamily="18" charset="0"/>
              </a:rPr>
              <a:t>pd.concat</a:t>
            </a:r>
            <a:r>
              <a:rPr lang="en-IN" sz="1400" dirty="0">
                <a:solidFill>
                  <a:schemeClr val="tx1"/>
                </a:solidFill>
                <a:latin typeface="Garamond" panose="02020404030301010803" pitchFamily="18" charset="0"/>
              </a:rPr>
              <a:t>([df_2019,df1])</a:t>
            </a:r>
          </a:p>
          <a:p>
            <a:pPr>
              <a:buSzPct val="120000"/>
            </a:pPr>
            <a:r>
              <a:rPr lang="en-IN" sz="1400" dirty="0">
                <a:solidFill>
                  <a:schemeClr val="tx1"/>
                </a:solidFill>
                <a:latin typeface="Garamond" panose="02020404030301010803" pitchFamily="18" charset="0"/>
              </a:rPr>
              <a:t>data=</a:t>
            </a:r>
            <a:r>
              <a:rPr lang="en-IN" sz="1400" dirty="0" err="1">
                <a:solidFill>
                  <a:schemeClr val="tx1"/>
                </a:solidFill>
                <a:latin typeface="Garamond" panose="02020404030301010803" pitchFamily="18" charset="0"/>
              </a:rPr>
              <a:t>dataset.drop</a:t>
            </a:r>
            <a:r>
              <a:rPr lang="en-IN" sz="1400" dirty="0">
                <a:solidFill>
                  <a:schemeClr val="tx1"/>
                </a:solidFill>
                <a:latin typeface="Garamond" panose="02020404030301010803" pitchFamily="18" charset="0"/>
              </a:rPr>
              <a:t>(['OP_UNIQUE_CARRIER','OP_CARRIER_AIRLINE_ID','OP_CARRIER','TAIL_NUM', 'ORIGIN_AIRPORT_ID','ORIGIN_AIRPORT_SEQ_ID','DEST_AIRPORT_ID','DEST_AIRPORT_SEQ_ID'], axis=1)</a:t>
            </a:r>
          </a:p>
          <a:p>
            <a:pPr>
              <a:buSzPct val="120000"/>
            </a:pPr>
            <a:endParaRPr lang="en-IN" sz="1400" dirty="0">
              <a:solidFill>
                <a:schemeClr val="tx1"/>
              </a:solidFill>
              <a:latin typeface="Garamond" panose="02020404030301010803" pitchFamily="18" charset="0"/>
            </a:endParaRPr>
          </a:p>
          <a:p>
            <a:endParaRPr lang="en-IN" dirty="0">
              <a:latin typeface="Garamond" panose="02020404030301010803" pitchFamily="18" charset="0"/>
            </a:endParaRPr>
          </a:p>
        </p:txBody>
      </p:sp>
      <p:sp>
        <p:nvSpPr>
          <p:cNvPr id="5" name="Rectangle 4"/>
          <p:cNvSpPr/>
          <p:nvPr/>
        </p:nvSpPr>
        <p:spPr>
          <a:xfrm>
            <a:off x="754375" y="2266340"/>
            <a:ext cx="8246069" cy="523220"/>
          </a:xfrm>
          <a:prstGeom prst="rect">
            <a:avLst/>
          </a:prstGeom>
        </p:spPr>
        <p:txBody>
          <a:bodyPr wrap="square">
            <a:spAutoFit/>
          </a:bodyPr>
          <a:lstStyle/>
          <a:p>
            <a:endParaRPr lang="en-IN" sz="1400" dirty="0"/>
          </a:p>
          <a:p>
            <a:endParaRPr lang="en-IN" sz="1400" dirty="0"/>
          </a:p>
        </p:txBody>
      </p:sp>
    </p:spTree>
    <p:extLst>
      <p:ext uri="{BB962C8B-B14F-4D97-AF65-F5344CB8AC3E}">
        <p14:creationId xmlns:p14="http://schemas.microsoft.com/office/powerpoint/2010/main" val="1227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8423-7884-4032-8765-F431177A7CA7}"/>
              </a:ext>
            </a:extLst>
          </p:cNvPr>
          <p:cNvSpPr>
            <a:spLocks noGrp="1"/>
          </p:cNvSpPr>
          <p:nvPr>
            <p:ph type="ctrTitle"/>
          </p:nvPr>
        </p:nvSpPr>
        <p:spPr>
          <a:xfrm>
            <a:off x="4113885" y="1655520"/>
            <a:ext cx="4428445" cy="1527050"/>
          </a:xfrm>
        </p:spPr>
        <p:txBody>
          <a:bodyPr/>
          <a:lstStyle/>
          <a:p>
            <a:r>
              <a:rPr lang="en-IN" dirty="0"/>
              <a:t>Data Pre-processing and Cleaning</a:t>
            </a:r>
          </a:p>
        </p:txBody>
      </p:sp>
      <p:sp>
        <p:nvSpPr>
          <p:cNvPr id="3" name="Subtitle 2">
            <a:extLst>
              <a:ext uri="{FF2B5EF4-FFF2-40B4-BE49-F238E27FC236}">
                <a16:creationId xmlns:a16="http://schemas.microsoft.com/office/drawing/2014/main" id="{58E436ED-C080-424E-AE13-CB1E41B1E6E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35286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Processed Dataset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2187166"/>
            <a:ext cx="6871427" cy="1532753"/>
          </a:xfrm>
          <a:ln>
            <a:solidFill>
              <a:schemeClr val="tx1"/>
            </a:solidFill>
          </a:ln>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687" y="2187166"/>
            <a:ext cx="1674570" cy="1532753"/>
          </a:xfrm>
          <a:prstGeom prst="rect">
            <a:avLst/>
          </a:prstGeom>
          <a:ln>
            <a:solidFill>
              <a:schemeClr val="tx1"/>
            </a:solidFill>
          </a:ln>
        </p:spPr>
      </p:pic>
    </p:spTree>
    <p:extLst>
      <p:ext uri="{BB962C8B-B14F-4D97-AF65-F5344CB8AC3E}">
        <p14:creationId xmlns:p14="http://schemas.microsoft.com/office/powerpoint/2010/main" val="1118564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5080" y="281175"/>
            <a:ext cx="6260905" cy="572644"/>
          </a:xfrm>
          <a:ln>
            <a:solidFill>
              <a:schemeClr val="tx1"/>
            </a:solidFill>
          </a:ln>
        </p:spPr>
        <p:txBody>
          <a:bodyPr>
            <a:normAutofit/>
          </a:bodyPr>
          <a:lstStyle/>
          <a:p>
            <a:r>
              <a:rPr lang="en-IN" sz="2800" dirty="0">
                <a:effectLst>
                  <a:outerShdw blurRad="38100" dist="38100" dir="2700000" algn="tl">
                    <a:srgbClr val="000000">
                      <a:alpha val="43137"/>
                    </a:srgbClr>
                  </a:outerShdw>
                </a:effectLst>
              </a:rPr>
              <a:t>Data Cleaning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080" y="1197405"/>
            <a:ext cx="3291798" cy="3359150"/>
          </a:xfrm>
          <a:ln>
            <a:solidFill>
              <a:schemeClr val="tx1"/>
            </a:solidFill>
          </a:ln>
        </p:spPr>
      </p:pic>
      <p:sp>
        <p:nvSpPr>
          <p:cNvPr id="3" name="TextBox 2"/>
          <p:cNvSpPr txBox="1"/>
          <p:nvPr/>
        </p:nvSpPr>
        <p:spPr>
          <a:xfrm>
            <a:off x="6056757" y="1186306"/>
            <a:ext cx="2799228" cy="1384995"/>
          </a:xfrm>
          <a:prstGeom prst="rect">
            <a:avLst/>
          </a:prstGeom>
          <a:noFill/>
        </p:spPr>
        <p:txBody>
          <a:bodyPr wrap="square" rtlCol="0">
            <a:spAutoFit/>
          </a:bodyPr>
          <a:lstStyle/>
          <a:p>
            <a:pPr>
              <a:buSzPct val="120000"/>
            </a:pPr>
            <a:r>
              <a:rPr lang="en-IN" sz="1400" dirty="0" smtClean="0">
                <a:latin typeface="Garamond" panose="02020404030301010803" pitchFamily="18" charset="0"/>
                <a:cs typeface="Times New Roman" panose="02020603050405020304" pitchFamily="18" charset="0"/>
              </a:rPr>
              <a:t>checking </a:t>
            </a:r>
            <a:r>
              <a:rPr lang="en-IN" sz="1400" dirty="0">
                <a:latin typeface="Garamond" panose="02020404030301010803" pitchFamily="18" charset="0"/>
                <a:cs typeface="Times New Roman" panose="02020603050405020304" pitchFamily="18" charset="0"/>
              </a:rPr>
              <a:t>= {    '</a:t>
            </a:r>
            <a:r>
              <a:rPr lang="en-IN" sz="1400" dirty="0" err="1">
                <a:latin typeface="Garamond" panose="02020404030301010803" pitchFamily="18" charset="0"/>
                <a:cs typeface="Times New Roman" panose="02020603050405020304" pitchFamily="18" charset="0"/>
              </a:rPr>
              <a:t>uniquevalue</a:t>
            </a:r>
            <a:r>
              <a:rPr lang="en-IN" sz="1400" dirty="0">
                <a:latin typeface="Garamond" panose="02020404030301010803" pitchFamily="18" charset="0"/>
                <a:cs typeface="Times New Roman" panose="02020603050405020304" pitchFamily="18" charset="0"/>
              </a:rPr>
              <a:t>':</a:t>
            </a:r>
            <a:r>
              <a:rPr lang="en-IN" sz="1400" dirty="0" err="1">
                <a:latin typeface="Garamond" panose="02020404030301010803" pitchFamily="18" charset="0"/>
                <a:cs typeface="Times New Roman" panose="02020603050405020304" pitchFamily="18" charset="0"/>
              </a:rPr>
              <a:t>data.nunique</a:t>
            </a:r>
            <a:r>
              <a:rPr lang="en-IN" sz="1400" dirty="0">
                <a:latin typeface="Garamond" panose="02020404030301010803" pitchFamily="18" charset="0"/>
                <a:cs typeface="Times New Roman" panose="02020603050405020304" pitchFamily="18" charset="0"/>
              </a:rPr>
              <a:t>(),     '</a:t>
            </a:r>
            <a:r>
              <a:rPr lang="en-IN" sz="1400" dirty="0" err="1">
                <a:latin typeface="Garamond" panose="02020404030301010803" pitchFamily="18" charset="0"/>
                <a:cs typeface="Times New Roman" panose="02020603050405020304" pitchFamily="18" charset="0"/>
              </a:rPr>
              <a:t>missingcount</a:t>
            </a:r>
            <a:r>
              <a:rPr lang="en-IN" sz="1400" dirty="0">
                <a:latin typeface="Garamond" panose="02020404030301010803" pitchFamily="18" charset="0"/>
                <a:cs typeface="Times New Roman" panose="02020603050405020304" pitchFamily="18" charset="0"/>
              </a:rPr>
              <a:t>':</a:t>
            </a:r>
            <a:r>
              <a:rPr lang="en-IN" sz="1400" dirty="0" err="1">
                <a:latin typeface="Garamond" panose="02020404030301010803" pitchFamily="18" charset="0"/>
                <a:cs typeface="Times New Roman" panose="02020603050405020304" pitchFamily="18" charset="0"/>
              </a:rPr>
              <a:t>data.isna</a:t>
            </a:r>
            <a:r>
              <a:rPr lang="en-IN" sz="1400" dirty="0">
                <a:latin typeface="Garamond" panose="02020404030301010803" pitchFamily="18" charset="0"/>
                <a:cs typeface="Times New Roman" panose="02020603050405020304" pitchFamily="18" charset="0"/>
              </a:rPr>
              <a:t>().sum(),    'datatype':</a:t>
            </a:r>
            <a:r>
              <a:rPr lang="en-IN" sz="1400" dirty="0" err="1">
                <a:latin typeface="Garamond" panose="02020404030301010803" pitchFamily="18" charset="0"/>
                <a:cs typeface="Times New Roman" panose="02020603050405020304" pitchFamily="18" charset="0"/>
              </a:rPr>
              <a:t>data.dtypes</a:t>
            </a:r>
            <a:r>
              <a:rPr lang="en-IN" sz="1400" dirty="0">
                <a:latin typeface="Garamond" panose="02020404030301010803" pitchFamily="18" charset="0"/>
                <a:cs typeface="Times New Roman" panose="02020603050405020304" pitchFamily="18" charset="0"/>
              </a:rPr>
              <a:t> </a:t>
            </a:r>
            <a:r>
              <a:rPr lang="en-IN" sz="1400" dirty="0" smtClean="0">
                <a:latin typeface="Garamond" panose="02020404030301010803" pitchFamily="18" charset="0"/>
                <a:cs typeface="Times New Roman" panose="02020603050405020304" pitchFamily="18" charset="0"/>
              </a:rPr>
              <a:t>}</a:t>
            </a:r>
          </a:p>
          <a:p>
            <a:pPr>
              <a:buSzPct val="120000"/>
            </a:pPr>
            <a:r>
              <a:rPr lang="en-IN" sz="1400" dirty="0" err="1" smtClean="0">
                <a:latin typeface="Garamond" panose="02020404030301010803" pitchFamily="18" charset="0"/>
                <a:cs typeface="Times New Roman" panose="02020603050405020304" pitchFamily="18" charset="0"/>
              </a:rPr>
              <a:t>pd.DataFrame</a:t>
            </a:r>
            <a:r>
              <a:rPr lang="en-IN" sz="1400" dirty="0" smtClean="0">
                <a:latin typeface="Garamond" panose="02020404030301010803" pitchFamily="18" charset="0"/>
                <a:cs typeface="Times New Roman" panose="02020603050405020304" pitchFamily="18" charset="0"/>
              </a:rPr>
              <a:t>(checking</a:t>
            </a:r>
            <a:r>
              <a:rPr lang="en-IN" sz="1400" dirty="0">
                <a:latin typeface="Garamond" panose="02020404030301010803" pitchFamily="18" charset="0"/>
                <a:cs typeface="Times New Roman" panose="02020603050405020304" pitchFamily="18" charset="0"/>
              </a:rPr>
              <a:t>)</a:t>
            </a:r>
          </a:p>
          <a:p>
            <a:endParaRPr lang="en-IN" sz="1400" dirty="0"/>
          </a:p>
        </p:txBody>
      </p:sp>
    </p:spTree>
    <p:extLst>
      <p:ext uri="{BB962C8B-B14F-4D97-AF65-F5344CB8AC3E}">
        <p14:creationId xmlns:p14="http://schemas.microsoft.com/office/powerpoint/2010/main" val="1677063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4175</TotalTime>
  <Words>2110</Words>
  <Application>Microsoft Office PowerPoint</Application>
  <PresentationFormat>On-screen Show (16:9)</PresentationFormat>
  <Paragraphs>263</Paragraphs>
  <Slides>57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Bahnschrift Light Condensed</vt:lpstr>
      <vt:lpstr>Calibri</vt:lpstr>
      <vt:lpstr>Courier New</vt:lpstr>
      <vt:lpstr>Garamond</vt:lpstr>
      <vt:lpstr>Georgia</vt:lpstr>
      <vt:lpstr>Times New Roman</vt:lpstr>
      <vt:lpstr>Wingdings</vt:lpstr>
      <vt:lpstr>Office Theme</vt:lpstr>
      <vt:lpstr>DATA SCIENCE PROJECT  GROUP 22</vt:lpstr>
      <vt:lpstr>Data set</vt:lpstr>
      <vt:lpstr>PowerPoint Presentation</vt:lpstr>
      <vt:lpstr>PowerPoint Presentation</vt:lpstr>
      <vt:lpstr>Data Collection</vt:lpstr>
      <vt:lpstr>Collecting Data</vt:lpstr>
      <vt:lpstr>Data Pre-processing and Cleaning</vt:lpstr>
      <vt:lpstr>Processed Dataset</vt:lpstr>
      <vt:lpstr>Data Cleaning</vt:lpstr>
      <vt:lpstr>PowerPoint Presentation</vt:lpstr>
      <vt:lpstr>PowerPoint Presentation</vt:lpstr>
      <vt:lpstr>DATA VISUALISATION</vt:lpstr>
      <vt:lpstr>Frequency of Flight Delay corresponding to each column</vt:lpstr>
      <vt:lpstr>No of cancelled flights on each day of month</vt:lpstr>
      <vt:lpstr>No of cancelled flights on each day of month</vt:lpstr>
      <vt:lpstr>No. of cancelled flights by airport</vt:lpstr>
      <vt:lpstr>PowerPoint Presentation</vt:lpstr>
      <vt:lpstr>No. of flights delayed on departure and arrival</vt:lpstr>
      <vt:lpstr>PowerPoint Presentation</vt:lpstr>
      <vt:lpstr>No. of flights diverted but not delayed</vt:lpstr>
      <vt:lpstr>PowerPoint Presentation</vt:lpstr>
      <vt:lpstr>No of flights delayed per day in a week</vt:lpstr>
      <vt:lpstr>Flight delay percentage on each day in a week</vt:lpstr>
      <vt:lpstr>PowerPoint Presentation</vt:lpstr>
      <vt:lpstr>Frequency of flights delay due to DEP_TIME_BLK</vt:lpstr>
      <vt:lpstr>PowerPoint Presentation</vt:lpstr>
      <vt:lpstr>PowerPoint Presentation</vt:lpstr>
      <vt:lpstr>No of flights delayed per origin airport</vt:lpstr>
      <vt:lpstr>PIE CHART </vt:lpstr>
      <vt:lpstr>No of flights delayed per destination airport</vt:lpstr>
      <vt:lpstr>PIE CHART</vt:lpstr>
      <vt:lpstr>Scatter Plot Distance Vs Delay</vt:lpstr>
      <vt:lpstr>DATA STATISTICS</vt:lpstr>
      <vt:lpstr>Statistics of each column</vt:lpstr>
      <vt:lpstr>PowerPoint Presentation</vt:lpstr>
      <vt:lpstr>PowerPoint Presentation</vt:lpstr>
      <vt:lpstr>PowerPoint Presentation</vt:lpstr>
      <vt:lpstr>PowerPoint Presentation</vt:lpstr>
      <vt:lpstr>HYPOTHESIS TESTING</vt:lpstr>
      <vt:lpstr>  T-TEST</vt:lpstr>
      <vt:lpstr>PowerPoint Presentation</vt:lpstr>
      <vt:lpstr>Chi-square test of Independence</vt:lpstr>
      <vt:lpstr>Converting quantitative variables of arr_del15 ,day_of_week column into Categorical Variables</vt:lpstr>
      <vt:lpstr>Prediction Task</vt:lpstr>
      <vt:lpstr>PowerPoint Presentation</vt:lpstr>
      <vt:lpstr>Converting a string into integer</vt:lpstr>
      <vt:lpstr>PowerPoint Presentation</vt:lpstr>
      <vt:lpstr>PowerPoint Presentation</vt:lpstr>
      <vt:lpstr>PowerPoint Presentation</vt:lpstr>
      <vt:lpstr>PowerPoint Presentation</vt:lpstr>
      <vt:lpstr>roc_auc_score</vt:lpstr>
      <vt:lpstr>Confusion matrix</vt:lpstr>
      <vt:lpstr>PowerPoint Presentation</vt:lpstr>
      <vt:lpstr>PowerPoint Presentation</vt:lpstr>
      <vt:lpstr>Visualizing the output model</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KUMKATI APPA RAO</cp:lastModifiedBy>
  <cp:revision>193</cp:revision>
  <dcterms:created xsi:type="dcterms:W3CDTF">2013-08-21T19:17:07Z</dcterms:created>
  <dcterms:modified xsi:type="dcterms:W3CDTF">2022-04-20T06:23:16Z</dcterms:modified>
</cp:coreProperties>
</file>