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8" r:id="rId9"/>
    <p:sldId id="269"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37097" y="1428750"/>
            <a:ext cx="9117807" cy="2105026"/>
          </a:xfrm>
        </p:spPr>
        <p:txBody>
          <a:bodyPr>
            <a:normAutofit/>
          </a:bodyPr>
          <a:lstStyle/>
          <a:p>
            <a:r>
              <a:rPr lang="en-US" b="1" dirty="0">
                <a:ea typeface="+mj-lt"/>
                <a:cs typeface="+mj-lt"/>
              </a:rPr>
              <a:t>FLIPKART REVIEWS SENTIMENT  ANALYSIS</a:t>
            </a:r>
          </a:p>
        </p:txBody>
      </p:sp>
      <p:sp>
        <p:nvSpPr>
          <p:cNvPr id="3" name="Subtitle 2"/>
          <p:cNvSpPr>
            <a:spLocks noGrp="1"/>
          </p:cNvSpPr>
          <p:nvPr>
            <p:ph type="subTitle" idx="1"/>
          </p:nvPr>
        </p:nvSpPr>
        <p:spPr>
          <a:xfrm>
            <a:off x="1537097" y="3960557"/>
            <a:ext cx="9117807" cy="1097215"/>
          </a:xfrm>
        </p:spPr>
        <p:txBody>
          <a:bodyPr vert="horz" lIns="91440" tIns="45720" rIns="91440" bIns="45720" rtlCol="0">
            <a:normAutofit/>
          </a:bodyPr>
          <a:lstStyle/>
          <a:p>
            <a:endParaRPr lang="en-US" dirty="0">
              <a:cs typeface="Calibri" panose="020F0502020204030204"/>
            </a:endParaRPr>
          </a:p>
          <a:p>
            <a:r>
              <a:rPr lang="en-US" dirty="0">
                <a:cs typeface="Calibri" panose="020F0502020204030204"/>
              </a:rPr>
              <a:t>AI&amp;DS PROJECT</a:t>
            </a:r>
          </a:p>
        </p:txBody>
      </p:sp>
      <p:cxnSp>
        <p:nvCxnSpPr>
          <p:cNvPr id="66" name="Straight Connector 65">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6BC6B-9E69-8D78-9DF3-4BCDC7965CA8}"/>
              </a:ext>
            </a:extLst>
          </p:cNvPr>
          <p:cNvSpPr>
            <a:spLocks noGrp="1"/>
          </p:cNvSpPr>
          <p:nvPr>
            <p:ph type="title"/>
          </p:nvPr>
        </p:nvSpPr>
        <p:spPr>
          <a:xfrm>
            <a:off x="838200" y="631825"/>
            <a:ext cx="10515600" cy="754523"/>
          </a:xfrm>
        </p:spPr>
        <p:txBody>
          <a:bodyPr>
            <a:normAutofit/>
          </a:bodyPr>
          <a:lstStyle/>
          <a:p>
            <a:pPr algn="ctr"/>
            <a:r>
              <a:rPr lang="en-US" b="1" dirty="0">
                <a:ea typeface="Calibri Light"/>
                <a:cs typeface="Calibri Light"/>
              </a:rPr>
              <a:t>CONCLUSION</a:t>
            </a:r>
          </a:p>
        </p:txBody>
      </p:sp>
      <p:sp>
        <p:nvSpPr>
          <p:cNvPr id="3" name="Content Placeholder 2">
            <a:extLst>
              <a:ext uri="{FF2B5EF4-FFF2-40B4-BE49-F238E27FC236}">
                <a16:creationId xmlns:a16="http://schemas.microsoft.com/office/drawing/2014/main" id="{7CB4A024-A8DE-4944-F611-282B2A2C4872}"/>
              </a:ext>
            </a:extLst>
          </p:cNvPr>
          <p:cNvSpPr>
            <a:spLocks noGrp="1"/>
          </p:cNvSpPr>
          <p:nvPr>
            <p:ph idx="1"/>
          </p:nvPr>
        </p:nvSpPr>
        <p:spPr>
          <a:xfrm>
            <a:off x="838200" y="1617044"/>
            <a:ext cx="10515600" cy="4312118"/>
          </a:xfrm>
        </p:spPr>
        <p:txBody>
          <a:bodyPr vert="horz" lIns="91440" tIns="45720" rIns="91440" bIns="45720" rtlCol="0" anchor="t">
            <a:normAutofit fontScale="92500"/>
          </a:bodyPr>
          <a:lstStyle/>
          <a:p>
            <a:pPr algn="just"/>
            <a:r>
              <a:rPr lang="en-GB" sz="2200" b="0" i="0" dirty="0">
                <a:solidFill>
                  <a:srgbClr val="222222"/>
                </a:solidFill>
                <a:effectLst/>
                <a:latin typeface="Lato" panose="020F0502020204030203" pitchFamily="34" charset="0"/>
              </a:rPr>
              <a:t>So, by the above output, there are 923.55 Positive reviews, 96.77 Negative reviews, and 1283.68 Neutral reviews. With the final output of the entire implementation, the key takeaways can be stated as follows:</a:t>
            </a:r>
          </a:p>
          <a:p>
            <a:pPr algn="just">
              <a:buFont typeface="Arial" panose="020B0604020202020204" pitchFamily="34" charset="0"/>
              <a:buChar char="•"/>
            </a:pPr>
            <a:r>
              <a:rPr lang="en-GB" sz="2200" b="0" i="0" dirty="0">
                <a:solidFill>
                  <a:srgbClr val="222222"/>
                </a:solidFill>
                <a:effectLst/>
                <a:latin typeface="Lato" panose="020F0502020204030203" pitchFamily="34" charset="0"/>
              </a:rPr>
              <a:t>Most of the reviews are in </a:t>
            </a:r>
            <a:r>
              <a:rPr lang="en-GB" sz="2200" b="0" i="0" dirty="0" err="1">
                <a:solidFill>
                  <a:srgbClr val="222222"/>
                </a:solidFill>
                <a:effectLst/>
                <a:latin typeface="Lato" panose="020F0502020204030203" pitchFamily="34" charset="0"/>
              </a:rPr>
              <a:t>favor</a:t>
            </a:r>
            <a:r>
              <a:rPr lang="en-GB" sz="2200" b="0" i="0" dirty="0">
                <a:solidFill>
                  <a:srgbClr val="222222"/>
                </a:solidFill>
                <a:effectLst/>
                <a:latin typeface="Lato" panose="020F0502020204030203" pitchFamily="34" charset="0"/>
              </a:rPr>
              <a:t> of Neutral.</a:t>
            </a:r>
          </a:p>
          <a:p>
            <a:pPr algn="just">
              <a:buFont typeface="Arial" panose="020B0604020202020204" pitchFamily="34" charset="0"/>
              <a:buChar char="•"/>
            </a:pPr>
            <a:r>
              <a:rPr lang="en-GB" sz="2200" b="0" i="0" dirty="0">
                <a:solidFill>
                  <a:srgbClr val="222222"/>
                </a:solidFill>
                <a:effectLst/>
                <a:latin typeface="Lato" panose="020F0502020204030203" pitchFamily="34" charset="0"/>
              </a:rPr>
              <a:t>The Negative review score has a small proportion, and Positive reviews are midway.</a:t>
            </a:r>
          </a:p>
          <a:p>
            <a:pPr algn="just">
              <a:buFont typeface="Arial" panose="020B0604020202020204" pitchFamily="34" charset="0"/>
              <a:buChar char="•"/>
            </a:pPr>
            <a:r>
              <a:rPr lang="en-GB" sz="2200" b="0" i="0" dirty="0">
                <a:solidFill>
                  <a:srgbClr val="222222"/>
                </a:solidFill>
                <a:effectLst/>
                <a:latin typeface="Lato" panose="020F0502020204030203" pitchFamily="34" charset="0"/>
              </a:rPr>
              <a:t>So with the help of the above sentiment analysis implementation, we can conclude that most people are satisfied with the products and services they received from Flipkart.</a:t>
            </a:r>
          </a:p>
          <a:p>
            <a:pPr algn="just">
              <a:buFont typeface="Arial" panose="020B0604020202020204" pitchFamily="34" charset="0"/>
              <a:buChar char="•"/>
            </a:pPr>
            <a:r>
              <a:rPr lang="en-GB" sz="2200" b="0" i="0" dirty="0">
                <a:solidFill>
                  <a:srgbClr val="222222"/>
                </a:solidFill>
                <a:effectLst/>
                <a:latin typeface="Lato" panose="020F0502020204030203" pitchFamily="34" charset="0"/>
              </a:rPr>
              <a:t>This states that sentiment analysis is a good process to gather insights into each product, which ultimately benefit present and future customers and e-commerce companies.</a:t>
            </a:r>
          </a:p>
          <a:p>
            <a:pPr algn="just">
              <a:buFont typeface="Arial" panose="020B0604020202020204" pitchFamily="34" charset="0"/>
              <a:buChar char="•"/>
            </a:pPr>
            <a:r>
              <a:rPr lang="en-GB" sz="2200" b="0" i="0" dirty="0">
                <a:solidFill>
                  <a:srgbClr val="222222"/>
                </a:solidFill>
                <a:effectLst/>
                <a:latin typeface="Lato" panose="020F0502020204030203" pitchFamily="34" charset="0"/>
              </a:rPr>
              <a:t>Sentiment analysis is important because, based on bad reviews, the e-commerce company makes those products better or replaces those products with better and newer ones, which ultimately improves the overall customer service too.</a:t>
            </a:r>
          </a:p>
          <a:p>
            <a:pPr marL="0" indent="0">
              <a:buNone/>
            </a:pPr>
            <a:endParaRPr lang="en-US" dirty="0">
              <a:ea typeface="Calibri"/>
              <a:cs typeface="Calibri"/>
            </a:endParaRPr>
          </a:p>
        </p:txBody>
      </p:sp>
    </p:spTree>
    <p:extLst>
      <p:ext uri="{BB962C8B-B14F-4D97-AF65-F5344CB8AC3E}">
        <p14:creationId xmlns:p14="http://schemas.microsoft.com/office/powerpoint/2010/main" val="207773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60381-25CC-12E3-4D24-30D31213889A}"/>
              </a:ext>
            </a:extLst>
          </p:cNvPr>
          <p:cNvSpPr>
            <a:spLocks noGrp="1"/>
          </p:cNvSpPr>
          <p:nvPr>
            <p:ph type="title"/>
          </p:nvPr>
        </p:nvSpPr>
        <p:spPr>
          <a:xfrm>
            <a:off x="838200" y="631825"/>
            <a:ext cx="10515600" cy="1325563"/>
          </a:xfrm>
        </p:spPr>
        <p:txBody>
          <a:bodyPr>
            <a:normAutofit/>
          </a:bodyPr>
          <a:lstStyle/>
          <a:p>
            <a:pPr algn="ctr"/>
            <a:r>
              <a:rPr lang="en-US" dirty="0">
                <a:cs typeface="Calibri Light"/>
              </a:rPr>
              <a:t>   </a:t>
            </a:r>
            <a:r>
              <a:rPr lang="en-US" sz="4800" b="1" dirty="0">
                <a:cs typeface="Calibri Light"/>
              </a:rPr>
              <a:t>GITHUB SETUP</a:t>
            </a:r>
          </a:p>
        </p:txBody>
      </p:sp>
      <p:pic>
        <p:nvPicPr>
          <p:cNvPr id="11" name="Picture 10">
            <a:extLst>
              <a:ext uri="{FF2B5EF4-FFF2-40B4-BE49-F238E27FC236}">
                <a16:creationId xmlns:a16="http://schemas.microsoft.com/office/drawing/2014/main" id="{7B28ECAF-F074-E827-18B9-F35D7AACBBF6}"/>
              </a:ext>
            </a:extLst>
          </p:cNvPr>
          <p:cNvPicPr>
            <a:picLocks noChangeAspect="1"/>
          </p:cNvPicPr>
          <p:nvPr/>
        </p:nvPicPr>
        <p:blipFill rotWithShape="1">
          <a:blip r:embed="rId2"/>
          <a:srcRect t="1" r="1445" b="6827"/>
          <a:stretch/>
        </p:blipFill>
        <p:spPr>
          <a:xfrm>
            <a:off x="539660" y="1957387"/>
            <a:ext cx="3480644" cy="1850983"/>
          </a:xfrm>
          <a:prstGeom prst="rect">
            <a:avLst/>
          </a:prstGeom>
        </p:spPr>
      </p:pic>
      <p:pic>
        <p:nvPicPr>
          <p:cNvPr id="13" name="Picture 12">
            <a:extLst>
              <a:ext uri="{FF2B5EF4-FFF2-40B4-BE49-F238E27FC236}">
                <a16:creationId xmlns:a16="http://schemas.microsoft.com/office/drawing/2014/main" id="{28FE3827-B7D2-2F6F-60DA-2AB4223B008D}"/>
              </a:ext>
            </a:extLst>
          </p:cNvPr>
          <p:cNvPicPr>
            <a:picLocks noChangeAspect="1"/>
          </p:cNvPicPr>
          <p:nvPr/>
        </p:nvPicPr>
        <p:blipFill rotWithShape="1">
          <a:blip r:embed="rId3"/>
          <a:srcRect l="1" r="1463" b="7282"/>
          <a:stretch/>
        </p:blipFill>
        <p:spPr>
          <a:xfrm>
            <a:off x="4238400" y="1957387"/>
            <a:ext cx="3497133" cy="1850983"/>
          </a:xfrm>
          <a:prstGeom prst="rect">
            <a:avLst/>
          </a:prstGeom>
        </p:spPr>
      </p:pic>
      <p:pic>
        <p:nvPicPr>
          <p:cNvPr id="15" name="Picture 14">
            <a:extLst>
              <a:ext uri="{FF2B5EF4-FFF2-40B4-BE49-F238E27FC236}">
                <a16:creationId xmlns:a16="http://schemas.microsoft.com/office/drawing/2014/main" id="{A625CE98-B031-E71D-D7E5-6BAC0E5A3524}"/>
              </a:ext>
            </a:extLst>
          </p:cNvPr>
          <p:cNvPicPr>
            <a:picLocks noChangeAspect="1"/>
          </p:cNvPicPr>
          <p:nvPr/>
        </p:nvPicPr>
        <p:blipFill rotWithShape="1">
          <a:blip r:embed="rId4"/>
          <a:srcRect r="1601"/>
          <a:stretch/>
        </p:blipFill>
        <p:spPr>
          <a:xfrm>
            <a:off x="8009529" y="1957388"/>
            <a:ext cx="3665835" cy="1850982"/>
          </a:xfrm>
          <a:prstGeom prst="rect">
            <a:avLst/>
          </a:prstGeom>
        </p:spPr>
      </p:pic>
      <p:pic>
        <p:nvPicPr>
          <p:cNvPr id="19" name="Picture 18">
            <a:extLst>
              <a:ext uri="{FF2B5EF4-FFF2-40B4-BE49-F238E27FC236}">
                <a16:creationId xmlns:a16="http://schemas.microsoft.com/office/drawing/2014/main" id="{973FA6FE-7D88-8EF4-F6EA-3B447CD07F0B}"/>
              </a:ext>
            </a:extLst>
          </p:cNvPr>
          <p:cNvPicPr>
            <a:picLocks noChangeAspect="1"/>
          </p:cNvPicPr>
          <p:nvPr/>
        </p:nvPicPr>
        <p:blipFill rotWithShape="1">
          <a:blip r:embed="rId5"/>
          <a:srcRect l="2142" r="4749" b="19627"/>
          <a:stretch/>
        </p:blipFill>
        <p:spPr>
          <a:xfrm>
            <a:off x="2383272" y="4241548"/>
            <a:ext cx="3526692" cy="1850981"/>
          </a:xfrm>
          <a:prstGeom prst="rect">
            <a:avLst/>
          </a:prstGeom>
        </p:spPr>
      </p:pic>
      <p:pic>
        <p:nvPicPr>
          <p:cNvPr id="21" name="Picture 20">
            <a:extLst>
              <a:ext uri="{FF2B5EF4-FFF2-40B4-BE49-F238E27FC236}">
                <a16:creationId xmlns:a16="http://schemas.microsoft.com/office/drawing/2014/main" id="{4A38A91D-FCFC-0EA0-7A33-056372FC5297}"/>
              </a:ext>
            </a:extLst>
          </p:cNvPr>
          <p:cNvPicPr>
            <a:picLocks noChangeAspect="1"/>
          </p:cNvPicPr>
          <p:nvPr/>
        </p:nvPicPr>
        <p:blipFill rotWithShape="1">
          <a:blip r:embed="rId6"/>
          <a:srcRect t="1" r="3296" b="9768"/>
          <a:stretch/>
        </p:blipFill>
        <p:spPr>
          <a:xfrm>
            <a:off x="6493259" y="4241548"/>
            <a:ext cx="3526692" cy="1850981"/>
          </a:xfrm>
          <a:prstGeom prst="rect">
            <a:avLst/>
          </a:prstGeom>
        </p:spPr>
      </p:pic>
    </p:spTree>
    <p:extLst>
      <p:ext uri="{BB962C8B-B14F-4D97-AF65-F5344CB8AC3E}">
        <p14:creationId xmlns:p14="http://schemas.microsoft.com/office/powerpoint/2010/main" val="319292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D578E-C00D-AD28-211C-B322B100DE8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kern="1200">
                <a:solidFill>
                  <a:schemeClr val="bg1">
                    <a:lumMod val="95000"/>
                    <a:lumOff val="5000"/>
                  </a:schemeClr>
                </a:solidFill>
                <a:latin typeface="+mj-lt"/>
                <a:ea typeface="+mj-ea"/>
                <a:cs typeface="+mj-cs"/>
              </a:rPr>
              <a:t>THANK  YOU </a:t>
            </a:r>
          </a:p>
        </p:txBody>
      </p:sp>
    </p:spTree>
    <p:extLst>
      <p:ext uri="{BB962C8B-B14F-4D97-AF65-F5344CB8AC3E}">
        <p14:creationId xmlns:p14="http://schemas.microsoft.com/office/powerpoint/2010/main" val="22641486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60381-25CC-12E3-4D24-30D31213889A}"/>
              </a:ext>
            </a:extLst>
          </p:cNvPr>
          <p:cNvSpPr>
            <a:spLocks noGrp="1"/>
          </p:cNvSpPr>
          <p:nvPr>
            <p:ph type="title"/>
          </p:nvPr>
        </p:nvSpPr>
        <p:spPr>
          <a:xfrm>
            <a:off x="838200" y="631825"/>
            <a:ext cx="10515600" cy="1325563"/>
          </a:xfrm>
        </p:spPr>
        <p:txBody>
          <a:bodyPr>
            <a:normAutofit/>
          </a:bodyPr>
          <a:lstStyle/>
          <a:p>
            <a:r>
              <a:rPr lang="en-US" dirty="0">
                <a:cs typeface="Calibri Light"/>
              </a:rPr>
              <a:t>                  </a:t>
            </a:r>
            <a:r>
              <a:rPr lang="en-US" sz="4800" b="1" dirty="0">
                <a:cs typeface="Calibri Light"/>
              </a:rPr>
              <a:t>  TEAM MEMBERS</a:t>
            </a:r>
          </a:p>
        </p:txBody>
      </p:sp>
      <p:sp>
        <p:nvSpPr>
          <p:cNvPr id="3" name="Content Placeholder 2">
            <a:extLst>
              <a:ext uri="{FF2B5EF4-FFF2-40B4-BE49-F238E27FC236}">
                <a16:creationId xmlns:a16="http://schemas.microsoft.com/office/drawing/2014/main" id="{B2F821FD-63E8-BF20-19C0-203E686C0FF5}"/>
              </a:ext>
            </a:extLst>
          </p:cNvPr>
          <p:cNvSpPr>
            <a:spLocks noGrp="1"/>
          </p:cNvSpPr>
          <p:nvPr>
            <p:ph idx="1"/>
          </p:nvPr>
        </p:nvSpPr>
        <p:spPr>
          <a:xfrm>
            <a:off x="782171" y="2057400"/>
            <a:ext cx="10616452" cy="4118291"/>
          </a:xfrm>
        </p:spPr>
        <p:txBody>
          <a:bodyPr vert="horz" lIns="91440" tIns="45720" rIns="91440" bIns="45720" rtlCol="0" anchor="t">
            <a:normAutofit/>
          </a:bodyPr>
          <a:lstStyle/>
          <a:p>
            <a:pPr marL="0" indent="0">
              <a:buNone/>
            </a:pPr>
            <a:r>
              <a:rPr lang="en-US" sz="2400" dirty="0">
                <a:cs typeface="Calibri"/>
              </a:rPr>
              <a:t>                                  </a:t>
            </a:r>
            <a:r>
              <a:rPr lang="en-US" sz="3600" dirty="0">
                <a:cs typeface="Calibri"/>
              </a:rPr>
              <a:t>2110030022-N VIVEK RAJA</a:t>
            </a:r>
          </a:p>
          <a:p>
            <a:pPr marL="0" indent="0">
              <a:buNone/>
            </a:pPr>
            <a:r>
              <a:rPr lang="en-US" sz="3600" dirty="0">
                <a:cs typeface="Calibri"/>
              </a:rPr>
              <a:t>                       2110030043-A LIKHITHA</a:t>
            </a:r>
          </a:p>
          <a:p>
            <a:pPr marL="0" indent="0">
              <a:buNone/>
            </a:pPr>
            <a:r>
              <a:rPr lang="en-US" sz="3600" dirty="0">
                <a:cs typeface="Calibri"/>
              </a:rPr>
              <a:t>                       2110030089-K PALLAVI SRI</a:t>
            </a:r>
            <a:endParaRPr lang="en-US" sz="3600" dirty="0">
              <a:ea typeface="Calibri"/>
              <a:cs typeface="Calibri"/>
            </a:endParaRPr>
          </a:p>
          <a:p>
            <a:pPr marL="0" indent="0">
              <a:buNone/>
            </a:pPr>
            <a:r>
              <a:rPr lang="en-US" sz="3600" dirty="0">
                <a:cs typeface="Calibri"/>
              </a:rPr>
              <a:t>                       2110030098-S SAI NIKHITHA</a:t>
            </a:r>
            <a:endParaRPr lang="en-US" dirty="0"/>
          </a:p>
          <a:p>
            <a:pPr marL="0" indent="0">
              <a:buNone/>
            </a:pPr>
            <a:r>
              <a:rPr lang="en-US" sz="3600" dirty="0">
                <a:cs typeface="Calibri"/>
              </a:rPr>
              <a:t>                       2110030100-E SRIVARDHAN</a:t>
            </a:r>
          </a:p>
          <a:p>
            <a:endParaRPr lang="en-US" sz="2400">
              <a:cs typeface="Calibri"/>
            </a:endParaRPr>
          </a:p>
        </p:txBody>
      </p:sp>
    </p:spTree>
    <p:extLst>
      <p:ext uri="{BB962C8B-B14F-4D97-AF65-F5344CB8AC3E}">
        <p14:creationId xmlns:p14="http://schemas.microsoft.com/office/powerpoint/2010/main" val="136116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F2E88-6B9D-CA62-F936-A90D69EAE95C}"/>
              </a:ext>
            </a:extLst>
          </p:cNvPr>
          <p:cNvSpPr>
            <a:spLocks noGrp="1"/>
          </p:cNvSpPr>
          <p:nvPr>
            <p:ph type="title"/>
          </p:nvPr>
        </p:nvSpPr>
        <p:spPr>
          <a:xfrm>
            <a:off x="838200" y="631825"/>
            <a:ext cx="10515600" cy="1325563"/>
          </a:xfrm>
        </p:spPr>
        <p:txBody>
          <a:bodyPr>
            <a:normAutofit/>
          </a:bodyPr>
          <a:lstStyle/>
          <a:p>
            <a:r>
              <a:rPr lang="en-US" b="1" dirty="0">
                <a:cs typeface="Calibri Light"/>
              </a:rPr>
              <a:t>             </a:t>
            </a:r>
            <a:r>
              <a:rPr lang="en-US" sz="4800" b="1" dirty="0">
                <a:cs typeface="Calibri Light"/>
              </a:rPr>
              <a:t>     PROBLEM STATEMENT</a:t>
            </a:r>
            <a:endParaRPr lang="en-US" sz="4800" b="1" dirty="0"/>
          </a:p>
        </p:txBody>
      </p:sp>
      <p:sp>
        <p:nvSpPr>
          <p:cNvPr id="3" name="Content Placeholder 2">
            <a:extLst>
              <a:ext uri="{FF2B5EF4-FFF2-40B4-BE49-F238E27FC236}">
                <a16:creationId xmlns:a16="http://schemas.microsoft.com/office/drawing/2014/main" id="{0223777E-E8C1-94BC-9E49-945F5C55A58C}"/>
              </a:ext>
            </a:extLst>
          </p:cNvPr>
          <p:cNvSpPr>
            <a:spLocks noGrp="1"/>
          </p:cNvSpPr>
          <p:nvPr>
            <p:ph idx="1"/>
          </p:nvPr>
        </p:nvSpPr>
        <p:spPr>
          <a:xfrm>
            <a:off x="838200" y="2057400"/>
            <a:ext cx="10515600" cy="3871762"/>
          </a:xfrm>
        </p:spPr>
        <p:txBody>
          <a:bodyPr vert="horz" lIns="91440" tIns="45720" rIns="91440" bIns="45720" rtlCol="0">
            <a:normAutofit/>
          </a:bodyPr>
          <a:lstStyle/>
          <a:p>
            <a:r>
              <a:rPr lang="en-US" sz="2400" dirty="0">
                <a:ea typeface="+mn-lt"/>
                <a:cs typeface="+mn-lt"/>
              </a:rPr>
              <a:t>Flipkart is one of the most popular Indian companies. It is an e-commerce platform that competes with popular e-commerce platforms like Amazon. One of the most popular use cases of data science and artificial intelligence is the task of sentiment analysis of product reviews sold on e-commerce platforms.</a:t>
            </a:r>
          </a:p>
          <a:p>
            <a:r>
              <a:rPr lang="en-US" sz="2400" dirty="0">
                <a:ea typeface="+mn-lt"/>
                <a:cs typeface="+mn-lt"/>
              </a:rPr>
              <a:t>The sentiment analysis of the product reviews is a way that can open ways to understand the performance of the products, which is beneficial for both future customers and the e-commerce platform.</a:t>
            </a:r>
            <a:endParaRPr lang="en-US" sz="2400" dirty="0">
              <a:cs typeface="Calibri"/>
            </a:endParaRPr>
          </a:p>
        </p:txBody>
      </p:sp>
    </p:spTree>
    <p:extLst>
      <p:ext uri="{BB962C8B-B14F-4D97-AF65-F5344CB8AC3E}">
        <p14:creationId xmlns:p14="http://schemas.microsoft.com/office/powerpoint/2010/main" val="14258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CFD1D-C563-79F0-0938-DEE20760C82D}"/>
              </a:ext>
            </a:extLst>
          </p:cNvPr>
          <p:cNvSpPr>
            <a:spLocks noGrp="1"/>
          </p:cNvSpPr>
          <p:nvPr>
            <p:ph type="title"/>
          </p:nvPr>
        </p:nvSpPr>
        <p:spPr>
          <a:xfrm>
            <a:off x="838200" y="631825"/>
            <a:ext cx="10515600" cy="1325563"/>
          </a:xfrm>
        </p:spPr>
        <p:txBody>
          <a:bodyPr>
            <a:normAutofit/>
          </a:bodyPr>
          <a:lstStyle/>
          <a:p>
            <a:pPr algn="ctr"/>
            <a:r>
              <a:rPr lang="en-US" b="1" dirty="0">
                <a:ea typeface="Calibri Light"/>
                <a:cs typeface="Calibri Light"/>
              </a:rPr>
              <a:t>LITERATURE SURVEY</a:t>
            </a:r>
          </a:p>
        </p:txBody>
      </p:sp>
      <p:sp>
        <p:nvSpPr>
          <p:cNvPr id="3" name="Content Placeholder 2">
            <a:extLst>
              <a:ext uri="{FF2B5EF4-FFF2-40B4-BE49-F238E27FC236}">
                <a16:creationId xmlns:a16="http://schemas.microsoft.com/office/drawing/2014/main" id="{45B43C9E-90C9-19B2-A49D-B564F37D57E8}"/>
              </a:ext>
            </a:extLst>
          </p:cNvPr>
          <p:cNvSpPr>
            <a:spLocks noGrp="1"/>
          </p:cNvSpPr>
          <p:nvPr>
            <p:ph idx="1"/>
          </p:nvPr>
        </p:nvSpPr>
        <p:spPr>
          <a:xfrm>
            <a:off x="838200" y="2057400"/>
            <a:ext cx="10515600" cy="3871762"/>
          </a:xfrm>
        </p:spPr>
        <p:txBody>
          <a:bodyPr vert="horz" lIns="91440" tIns="45720" rIns="91440" bIns="45720" rtlCol="0">
            <a:normAutofit/>
          </a:bodyPr>
          <a:lstStyle/>
          <a:p>
            <a:pPr marL="0" indent="0">
              <a:buNone/>
            </a:pPr>
            <a:r>
              <a:rPr lang="en-US" sz="2400" dirty="0">
                <a:ea typeface="+mn-lt"/>
                <a:cs typeface="+mn-lt"/>
              </a:rPr>
              <a:t>This project is based on the analysis of the reviews and ratings user gives on Flipkart to make others aware of their experience and moreover about the quality of the product and brand. So, by analyzing that data we can tell the users a lot about the products and also the ways to enhance the quality of the product.</a:t>
            </a:r>
            <a:endParaRPr lang="en-US" sz="2400" dirty="0">
              <a:ea typeface="Calibri" panose="020F0502020204030204"/>
              <a:cs typeface="Calibri" panose="020F0502020204030204"/>
            </a:endParaRPr>
          </a:p>
        </p:txBody>
      </p:sp>
      <p:pic>
        <p:nvPicPr>
          <p:cNvPr id="4" name="Graphic 4" descr="Open book with solid fill">
            <a:extLst>
              <a:ext uri="{FF2B5EF4-FFF2-40B4-BE49-F238E27FC236}">
                <a16:creationId xmlns:a16="http://schemas.microsoft.com/office/drawing/2014/main" id="{BBC4A689-88CB-9B17-28DE-0BB171AD8F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83388" y="3879477"/>
            <a:ext cx="2001370" cy="2001370"/>
          </a:xfrm>
          <a:prstGeom prst="rect">
            <a:avLst/>
          </a:prstGeom>
        </p:spPr>
      </p:pic>
    </p:spTree>
    <p:extLst>
      <p:ext uri="{BB962C8B-B14F-4D97-AF65-F5344CB8AC3E}">
        <p14:creationId xmlns:p14="http://schemas.microsoft.com/office/powerpoint/2010/main" val="147319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2BDE3-177E-749E-C2E4-4472B7B7F99D}"/>
              </a:ext>
            </a:extLst>
          </p:cNvPr>
          <p:cNvSpPr>
            <a:spLocks noGrp="1"/>
          </p:cNvSpPr>
          <p:nvPr>
            <p:ph type="title"/>
          </p:nvPr>
        </p:nvSpPr>
        <p:spPr>
          <a:xfrm>
            <a:off x="838200" y="631825"/>
            <a:ext cx="10515600" cy="1325563"/>
          </a:xfrm>
        </p:spPr>
        <p:txBody>
          <a:bodyPr>
            <a:normAutofit/>
          </a:bodyPr>
          <a:lstStyle/>
          <a:p>
            <a:pPr algn="ctr"/>
            <a:r>
              <a:rPr lang="en-US" b="1" dirty="0">
                <a:ea typeface="Calibri Light"/>
                <a:cs typeface="Calibri Light"/>
              </a:rPr>
              <a:t>DATASET REQUIRED</a:t>
            </a:r>
            <a:endParaRPr lang="en-US" dirty="0"/>
          </a:p>
        </p:txBody>
      </p:sp>
      <p:sp>
        <p:nvSpPr>
          <p:cNvPr id="3" name="Content Placeholder 2">
            <a:extLst>
              <a:ext uri="{FF2B5EF4-FFF2-40B4-BE49-F238E27FC236}">
                <a16:creationId xmlns:a16="http://schemas.microsoft.com/office/drawing/2014/main" id="{66AAE036-9E4B-4B00-49F5-FADD1FC65980}"/>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US" sz="2400" dirty="0">
                <a:ea typeface="+mn-lt"/>
                <a:cs typeface="+mn-lt"/>
              </a:rPr>
              <a:t>The dataset consists of reviews of the products which customers purchased from Flipkart. The reviews given are the experience about the product customer bought through Flipkart and given a rating to that product.</a:t>
            </a:r>
            <a:endParaRPr lang="en-US" sz="2400" dirty="0">
              <a:ea typeface="Calibri" panose="020F0502020204030204"/>
              <a:cs typeface="Calibri" panose="020F0502020204030204"/>
            </a:endParaRPr>
          </a:p>
          <a:p>
            <a:r>
              <a:rPr lang="en-US" sz="2400" dirty="0">
                <a:ea typeface="+mn-lt"/>
                <a:cs typeface="+mn-lt"/>
              </a:rPr>
              <a:t>The dataset for Flipkart contains 3 columns:</a:t>
            </a:r>
            <a:endParaRPr lang="en-US" sz="2400" dirty="0">
              <a:ea typeface="Calibri" panose="020F0502020204030204"/>
              <a:cs typeface="Calibri" panose="020F0502020204030204"/>
            </a:endParaRPr>
          </a:p>
          <a:p>
            <a:r>
              <a:rPr lang="en-US" sz="2400" dirty="0">
                <a:ea typeface="+mn-lt"/>
                <a:cs typeface="+mn-lt"/>
              </a:rPr>
              <a:t>ProductName: the name of the product with little details about it.</a:t>
            </a:r>
            <a:endParaRPr lang="en-US" sz="2400" dirty="0">
              <a:ea typeface="Calibri" panose="020F0502020204030204"/>
              <a:cs typeface="Calibri" panose="020F0502020204030204"/>
            </a:endParaRPr>
          </a:p>
          <a:p>
            <a:r>
              <a:rPr lang="en-US" sz="2400" dirty="0">
                <a:ea typeface="+mn-lt"/>
                <a:cs typeface="+mn-lt"/>
              </a:rPr>
              <a:t>Review: review what the customer gives about that product.</a:t>
            </a:r>
            <a:endParaRPr lang="en-US" sz="2400" dirty="0"/>
          </a:p>
          <a:p>
            <a:r>
              <a:rPr lang="en-US" sz="2400" dirty="0">
                <a:ea typeface="+mn-lt"/>
                <a:cs typeface="+mn-lt"/>
              </a:rPr>
              <a:t>Rating: ranges from 1 to 5 stars given by the customer.</a:t>
            </a:r>
            <a:endParaRPr lang="en-US" sz="2400" dirty="0"/>
          </a:p>
        </p:txBody>
      </p:sp>
      <p:pic>
        <p:nvPicPr>
          <p:cNvPr id="5" name="Graphic 5" descr="Document with solid fill">
            <a:extLst>
              <a:ext uri="{FF2B5EF4-FFF2-40B4-BE49-F238E27FC236}">
                <a16:creationId xmlns:a16="http://schemas.microsoft.com/office/drawing/2014/main" id="{EFE96AC1-CE04-D4C9-70EC-F1CF34F63A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6242" y="4170830"/>
            <a:ext cx="1553134" cy="1553134"/>
          </a:xfrm>
          <a:prstGeom prst="rect">
            <a:avLst/>
          </a:prstGeom>
        </p:spPr>
      </p:pic>
    </p:spTree>
    <p:extLst>
      <p:ext uri="{BB962C8B-B14F-4D97-AF65-F5344CB8AC3E}">
        <p14:creationId xmlns:p14="http://schemas.microsoft.com/office/powerpoint/2010/main" val="307753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8DA72-4FE7-8389-CEFD-7CF9012B78A8}"/>
              </a:ext>
            </a:extLst>
          </p:cNvPr>
          <p:cNvSpPr>
            <a:spLocks noGrp="1"/>
          </p:cNvSpPr>
          <p:nvPr>
            <p:ph type="title"/>
          </p:nvPr>
        </p:nvSpPr>
        <p:spPr>
          <a:xfrm>
            <a:off x="838200" y="631825"/>
            <a:ext cx="10515600" cy="1325563"/>
          </a:xfrm>
        </p:spPr>
        <p:txBody>
          <a:bodyPr>
            <a:normAutofit/>
          </a:bodyPr>
          <a:lstStyle/>
          <a:p>
            <a:pPr algn="ctr"/>
            <a:r>
              <a:rPr lang="en-US" b="1" dirty="0">
                <a:ea typeface="Calibri Light"/>
                <a:cs typeface="Calibri Light"/>
              </a:rPr>
              <a:t>HARDWARE REQUIREMENTS</a:t>
            </a:r>
          </a:p>
        </p:txBody>
      </p:sp>
      <p:sp>
        <p:nvSpPr>
          <p:cNvPr id="3" name="Content Placeholder 2">
            <a:extLst>
              <a:ext uri="{FF2B5EF4-FFF2-40B4-BE49-F238E27FC236}">
                <a16:creationId xmlns:a16="http://schemas.microsoft.com/office/drawing/2014/main" id="{4F6EE807-D16B-7CBE-D41A-970254864596}"/>
              </a:ext>
            </a:extLst>
          </p:cNvPr>
          <p:cNvSpPr>
            <a:spLocks noGrp="1"/>
          </p:cNvSpPr>
          <p:nvPr>
            <p:ph idx="1"/>
          </p:nvPr>
        </p:nvSpPr>
        <p:spPr>
          <a:xfrm>
            <a:off x="838200" y="1676399"/>
            <a:ext cx="10515600" cy="4555321"/>
          </a:xfrm>
        </p:spPr>
        <p:txBody>
          <a:bodyPr vert="horz" lIns="91440" tIns="45720" rIns="91440" bIns="45720" rtlCol="0" anchor="t">
            <a:noAutofit/>
          </a:bodyPr>
          <a:lstStyle/>
          <a:p>
            <a:pPr marL="0" indent="0">
              <a:buNone/>
            </a:pPr>
            <a:r>
              <a:rPr lang="en-US" dirty="0">
                <a:ea typeface="+mn-lt"/>
                <a:cs typeface="+mn-lt"/>
              </a:rPr>
              <a:t>Windows 7 or 10</a:t>
            </a:r>
            <a:endParaRPr lang="en-US" dirty="0">
              <a:ea typeface="Calibri" panose="020F0502020204030204"/>
              <a:cs typeface="Calibri" panose="020F0502020204030204"/>
            </a:endParaRPr>
          </a:p>
          <a:p>
            <a:pPr marL="0" indent="0">
              <a:buNone/>
            </a:pPr>
            <a:r>
              <a:rPr lang="en-US" dirty="0">
                <a:ea typeface="+mn-lt"/>
                <a:cs typeface="+mn-lt"/>
              </a:rPr>
              <a:t>Mac OS X 10.11 or higher, 64-bit</a:t>
            </a:r>
            <a:endParaRPr lang="en-US" dirty="0">
              <a:ea typeface="Calibri" panose="020F0502020204030204"/>
              <a:cs typeface="Calibri" panose="020F0502020204030204"/>
            </a:endParaRPr>
          </a:p>
          <a:p>
            <a:pPr marL="0" indent="0">
              <a:buNone/>
            </a:pPr>
            <a:r>
              <a:rPr lang="en-US" dirty="0">
                <a:ea typeface="+mn-lt"/>
                <a:cs typeface="+mn-lt"/>
              </a:rPr>
              <a:t>Linux: RHEL 6/7, 64-bit (almost all libraries also work in Ubuntu)</a:t>
            </a:r>
            <a:endParaRPr lang="en-US" dirty="0">
              <a:ea typeface="Calibri" panose="020F0502020204030204"/>
              <a:cs typeface="Calibri" panose="020F0502020204030204"/>
            </a:endParaRPr>
          </a:p>
          <a:p>
            <a:pPr marL="0" indent="0">
              <a:buNone/>
            </a:pPr>
            <a:r>
              <a:rPr lang="en-US" dirty="0">
                <a:ea typeface="+mn-lt"/>
                <a:cs typeface="+mn-lt"/>
              </a:rPr>
              <a:t>x86 64-bit CPU (Intel / AMD architecture). ARM CPUs are not supported.</a:t>
            </a:r>
            <a:endParaRPr lang="en-US" dirty="0">
              <a:ea typeface="Calibri"/>
              <a:cs typeface="Calibri"/>
            </a:endParaRPr>
          </a:p>
          <a:p>
            <a:pPr marL="0" indent="0">
              <a:buNone/>
            </a:pPr>
            <a:r>
              <a:rPr lang="en-US" dirty="0">
                <a:ea typeface="+mn-lt"/>
                <a:cs typeface="+mn-lt"/>
              </a:rPr>
              <a:t>4 GB RAM</a:t>
            </a:r>
            <a:endParaRPr lang="en-US" dirty="0">
              <a:ea typeface="Calibri" panose="020F0502020204030204"/>
              <a:cs typeface="Calibri" panose="020F0502020204030204"/>
            </a:endParaRPr>
          </a:p>
          <a:p>
            <a:pPr marL="0" indent="0">
              <a:buNone/>
            </a:pPr>
            <a:r>
              <a:rPr lang="en-US" dirty="0">
                <a:ea typeface="+mn-lt"/>
                <a:cs typeface="+mn-lt"/>
              </a:rPr>
              <a:t>5 GB free disk space</a:t>
            </a:r>
            <a:endParaRPr lang="en-US" dirty="0">
              <a:ea typeface="Calibri" panose="020F0502020204030204"/>
              <a:cs typeface="Calibri" panose="020F0502020204030204"/>
            </a:endParaRPr>
          </a:p>
        </p:txBody>
      </p:sp>
      <p:pic>
        <p:nvPicPr>
          <p:cNvPr id="4" name="Graphic 4" descr="Computer with solid fill">
            <a:extLst>
              <a:ext uri="{FF2B5EF4-FFF2-40B4-BE49-F238E27FC236}">
                <a16:creationId xmlns:a16="http://schemas.microsoft.com/office/drawing/2014/main" id="{EEA142F9-69A9-9F53-71BD-7BD4D1106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28577" y="4136198"/>
            <a:ext cx="1855694" cy="1855694"/>
          </a:xfrm>
          <a:prstGeom prst="rect">
            <a:avLst/>
          </a:prstGeom>
        </p:spPr>
      </p:pic>
    </p:spTree>
    <p:extLst>
      <p:ext uri="{BB962C8B-B14F-4D97-AF65-F5344CB8AC3E}">
        <p14:creationId xmlns:p14="http://schemas.microsoft.com/office/powerpoint/2010/main" val="254868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BEA10-77C3-1735-B992-2518E402C18F}"/>
              </a:ext>
            </a:extLst>
          </p:cNvPr>
          <p:cNvSpPr>
            <a:spLocks noGrp="1"/>
          </p:cNvSpPr>
          <p:nvPr>
            <p:ph type="title"/>
          </p:nvPr>
        </p:nvSpPr>
        <p:spPr>
          <a:xfrm>
            <a:off x="838200" y="631825"/>
            <a:ext cx="10515600" cy="1325563"/>
          </a:xfrm>
        </p:spPr>
        <p:txBody>
          <a:bodyPr>
            <a:normAutofit/>
          </a:bodyPr>
          <a:lstStyle/>
          <a:p>
            <a:pPr algn="ctr"/>
            <a:r>
              <a:rPr lang="en-US" b="1" dirty="0">
                <a:ea typeface="Calibri Light"/>
                <a:cs typeface="Calibri Light"/>
              </a:rPr>
              <a:t>SOFTWARE REQUIREMENTS</a:t>
            </a:r>
          </a:p>
        </p:txBody>
      </p:sp>
      <p:sp>
        <p:nvSpPr>
          <p:cNvPr id="3" name="Content Placeholder 2">
            <a:extLst>
              <a:ext uri="{FF2B5EF4-FFF2-40B4-BE49-F238E27FC236}">
                <a16:creationId xmlns:a16="http://schemas.microsoft.com/office/drawing/2014/main" id="{839A6767-D3B3-6956-1E3C-DCDD7F367618}"/>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US" dirty="0">
                <a:ea typeface="Calibri" panose="020F0502020204030204"/>
                <a:cs typeface="Calibri" panose="020F0502020204030204"/>
              </a:rPr>
              <a:t>Python</a:t>
            </a:r>
          </a:p>
          <a:p>
            <a:r>
              <a:rPr lang="en-US" dirty="0">
                <a:ea typeface="+mn-lt"/>
                <a:cs typeface="+mn-lt"/>
              </a:rPr>
              <a:t>Pandas</a:t>
            </a:r>
            <a:endParaRPr lang="en-US" dirty="0"/>
          </a:p>
          <a:p>
            <a:r>
              <a:rPr lang="en-US" dirty="0">
                <a:ea typeface="+mn-lt"/>
                <a:cs typeface="+mn-lt"/>
              </a:rPr>
              <a:t>Seaborn</a:t>
            </a:r>
            <a:endParaRPr lang="en-US" dirty="0"/>
          </a:p>
          <a:p>
            <a:r>
              <a:rPr lang="en-US" dirty="0" err="1">
                <a:ea typeface="+mn-lt"/>
                <a:cs typeface="+mn-lt"/>
              </a:rPr>
              <a:t>Sklearn</a:t>
            </a:r>
            <a:r>
              <a:rPr lang="en-US" dirty="0">
                <a:ea typeface="+mn-lt"/>
                <a:cs typeface="+mn-lt"/>
              </a:rPr>
              <a:t> feature extraction</a:t>
            </a:r>
          </a:p>
          <a:p>
            <a:r>
              <a:rPr lang="en-US" dirty="0">
                <a:ea typeface="+mn-lt"/>
                <a:cs typeface="+mn-lt"/>
              </a:rPr>
              <a:t>Matplotlib</a:t>
            </a:r>
          </a:p>
          <a:p>
            <a:r>
              <a:rPr lang="en-US" dirty="0" err="1">
                <a:ea typeface="+mn-lt"/>
                <a:cs typeface="+mn-lt"/>
              </a:rPr>
              <a:t>WordCloud</a:t>
            </a:r>
            <a:endParaRPr lang="en-US" dirty="0">
              <a:ea typeface="Calibri"/>
              <a:cs typeface="Calibri"/>
            </a:endParaRPr>
          </a:p>
        </p:txBody>
      </p:sp>
      <p:pic>
        <p:nvPicPr>
          <p:cNvPr id="4" name="Graphic 4" descr="Internet with solid fill">
            <a:extLst>
              <a:ext uri="{FF2B5EF4-FFF2-40B4-BE49-F238E27FC236}">
                <a16:creationId xmlns:a16="http://schemas.microsoft.com/office/drawing/2014/main" id="{175337B6-343B-3DBD-4CCA-C1F2D4EBA7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56992" y="2159787"/>
            <a:ext cx="2315135" cy="2315135"/>
          </a:xfrm>
          <a:prstGeom prst="rect">
            <a:avLst/>
          </a:prstGeom>
        </p:spPr>
      </p:pic>
    </p:spTree>
    <p:extLst>
      <p:ext uri="{BB962C8B-B14F-4D97-AF65-F5344CB8AC3E}">
        <p14:creationId xmlns:p14="http://schemas.microsoft.com/office/powerpoint/2010/main" val="344807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BEA10-77C3-1735-B992-2518E402C18F}"/>
              </a:ext>
            </a:extLst>
          </p:cNvPr>
          <p:cNvSpPr>
            <a:spLocks noGrp="1"/>
          </p:cNvSpPr>
          <p:nvPr>
            <p:ph type="title"/>
          </p:nvPr>
        </p:nvSpPr>
        <p:spPr>
          <a:xfrm>
            <a:off x="838200" y="631825"/>
            <a:ext cx="10515600" cy="1325563"/>
          </a:xfrm>
        </p:spPr>
        <p:txBody>
          <a:bodyPr>
            <a:normAutofit/>
          </a:bodyPr>
          <a:lstStyle/>
          <a:p>
            <a:r>
              <a:rPr lang="en-GB" b="1" dirty="0"/>
              <a:t>Reviews for the products &amp; Sentiment Analysis</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id="{839A6767-D3B3-6956-1E3C-DCDD7F367618}"/>
              </a:ext>
            </a:extLst>
          </p:cNvPr>
          <p:cNvSpPr>
            <a:spLocks noGrp="1"/>
          </p:cNvSpPr>
          <p:nvPr>
            <p:ph idx="1"/>
          </p:nvPr>
        </p:nvSpPr>
        <p:spPr>
          <a:xfrm>
            <a:off x="838199" y="5404182"/>
            <a:ext cx="10336731" cy="703996"/>
          </a:xfrm>
        </p:spPr>
        <p:txBody>
          <a:bodyPr vert="horz" lIns="91440" tIns="45720" rIns="91440" bIns="45720" rtlCol="0" anchor="t">
            <a:normAutofit/>
          </a:bodyPr>
          <a:lstStyle/>
          <a:p>
            <a:r>
              <a:rPr lang="en-GB" sz="2200" dirty="0"/>
              <a:t>The </a:t>
            </a:r>
            <a:r>
              <a:rPr lang="en-GB" sz="2200" dirty="0" err="1"/>
              <a:t>sentiment_score</a:t>
            </a:r>
            <a:r>
              <a:rPr lang="en-GB" sz="2200" dirty="0"/>
              <a:t>(x, y, z) returns the sentiment score of the product by using the positive , negative and neutral parameters.</a:t>
            </a:r>
            <a:endParaRPr lang="en-IN" sz="2200" dirty="0"/>
          </a:p>
          <a:p>
            <a:endParaRPr lang="en-US" dirty="0">
              <a:ea typeface="Calibri"/>
              <a:cs typeface="Calibri"/>
            </a:endParaRPr>
          </a:p>
        </p:txBody>
      </p:sp>
      <p:pic>
        <p:nvPicPr>
          <p:cNvPr id="5" name="Picture 4">
            <a:extLst>
              <a:ext uri="{FF2B5EF4-FFF2-40B4-BE49-F238E27FC236}">
                <a16:creationId xmlns:a16="http://schemas.microsoft.com/office/drawing/2014/main" id="{99DDADFF-38B3-2326-9C3F-62D557F954B8}"/>
              </a:ext>
            </a:extLst>
          </p:cNvPr>
          <p:cNvPicPr>
            <a:picLocks noChangeAspect="1"/>
          </p:cNvPicPr>
          <p:nvPr/>
        </p:nvPicPr>
        <p:blipFill>
          <a:blip r:embed="rId2"/>
          <a:stretch>
            <a:fillRect/>
          </a:stretch>
        </p:blipFill>
        <p:spPr>
          <a:xfrm>
            <a:off x="838199" y="1765208"/>
            <a:ext cx="3743425" cy="3327583"/>
          </a:xfrm>
          <a:prstGeom prst="rect">
            <a:avLst/>
          </a:prstGeom>
        </p:spPr>
      </p:pic>
      <p:pic>
        <p:nvPicPr>
          <p:cNvPr id="6" name="Picture 2" descr="sentiment analysis">
            <a:extLst>
              <a:ext uri="{FF2B5EF4-FFF2-40B4-BE49-F238E27FC236}">
                <a16:creationId xmlns:a16="http://schemas.microsoft.com/office/drawing/2014/main" id="{2DE5A4A7-89CA-327B-4663-6CC2D17AC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269" y="1704828"/>
            <a:ext cx="5626661" cy="332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6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BEA10-77C3-1735-B992-2518E402C18F}"/>
              </a:ext>
            </a:extLst>
          </p:cNvPr>
          <p:cNvSpPr>
            <a:spLocks noGrp="1"/>
          </p:cNvSpPr>
          <p:nvPr>
            <p:ph type="title"/>
          </p:nvPr>
        </p:nvSpPr>
        <p:spPr>
          <a:xfrm>
            <a:off x="838200" y="631825"/>
            <a:ext cx="10515600" cy="1325563"/>
          </a:xfrm>
        </p:spPr>
        <p:txBody>
          <a:bodyPr>
            <a:normAutofit/>
          </a:bodyPr>
          <a:lstStyle/>
          <a:p>
            <a:pPr algn="ctr"/>
            <a:r>
              <a:rPr lang="en-GB" b="1" dirty="0"/>
              <a:t>SENTIMENT SCORES</a:t>
            </a:r>
            <a:endParaRPr lang="en-US" b="1" dirty="0">
              <a:ea typeface="Calibri Light"/>
              <a:cs typeface="Calibri Light"/>
            </a:endParaRPr>
          </a:p>
        </p:txBody>
      </p:sp>
      <p:pic>
        <p:nvPicPr>
          <p:cNvPr id="5" name="Content Placeholder 7">
            <a:extLst>
              <a:ext uri="{FF2B5EF4-FFF2-40B4-BE49-F238E27FC236}">
                <a16:creationId xmlns:a16="http://schemas.microsoft.com/office/drawing/2014/main" id="{F7A65149-F499-C3AC-77BB-E1608713048D}"/>
              </a:ext>
            </a:extLst>
          </p:cNvPr>
          <p:cNvPicPr>
            <a:picLocks noChangeAspect="1"/>
          </p:cNvPicPr>
          <p:nvPr/>
        </p:nvPicPr>
        <p:blipFill>
          <a:blip r:embed="rId2"/>
          <a:stretch>
            <a:fillRect/>
          </a:stretch>
        </p:blipFill>
        <p:spPr>
          <a:xfrm>
            <a:off x="681685" y="2650102"/>
            <a:ext cx="4686959" cy="1895779"/>
          </a:xfrm>
          <a:prstGeom prst="rect">
            <a:avLst/>
          </a:prstGeom>
        </p:spPr>
      </p:pic>
      <p:pic>
        <p:nvPicPr>
          <p:cNvPr id="6" name="Picture 5">
            <a:extLst>
              <a:ext uri="{FF2B5EF4-FFF2-40B4-BE49-F238E27FC236}">
                <a16:creationId xmlns:a16="http://schemas.microsoft.com/office/drawing/2014/main" id="{FD55E13D-BE9F-536F-EF62-3BDB1ECB9751}"/>
              </a:ext>
            </a:extLst>
          </p:cNvPr>
          <p:cNvPicPr>
            <a:picLocks noChangeAspect="1"/>
          </p:cNvPicPr>
          <p:nvPr/>
        </p:nvPicPr>
        <p:blipFill>
          <a:blip r:embed="rId3"/>
          <a:stretch>
            <a:fillRect/>
          </a:stretch>
        </p:blipFill>
        <p:spPr>
          <a:xfrm>
            <a:off x="5690208" y="2944441"/>
            <a:ext cx="5589638" cy="1488960"/>
          </a:xfrm>
          <a:prstGeom prst="rect">
            <a:avLst/>
          </a:prstGeom>
        </p:spPr>
      </p:pic>
    </p:spTree>
    <p:extLst>
      <p:ext uri="{BB962C8B-B14F-4D97-AF65-F5344CB8AC3E}">
        <p14:creationId xmlns:p14="http://schemas.microsoft.com/office/powerpoint/2010/main" val="2432939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526</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vt:lpstr>
      <vt:lpstr>office theme</vt:lpstr>
      <vt:lpstr>FLIPKART REVIEWS SENTIMENT  ANALYSIS</vt:lpstr>
      <vt:lpstr>                    TEAM MEMBERS</vt:lpstr>
      <vt:lpstr>                  PROBLEM STATEMENT</vt:lpstr>
      <vt:lpstr>LITERATURE SURVEY</vt:lpstr>
      <vt:lpstr>DATASET REQUIRED</vt:lpstr>
      <vt:lpstr>HARDWARE REQUIREMENTS</vt:lpstr>
      <vt:lpstr>SOFTWARE REQUIREMENTS</vt:lpstr>
      <vt:lpstr>Reviews for the products &amp; Sentiment Analysis</vt:lpstr>
      <vt:lpstr>SENTIMENT SCORES</vt:lpstr>
      <vt:lpstr>CONCLUSION</vt:lpstr>
      <vt:lpstr>   GITHUB SETUP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Likhitha Arimanda</dc:creator>
  <cp:lastModifiedBy>Likhitha Arimanda</cp:lastModifiedBy>
  <cp:revision>200</cp:revision>
  <dcterms:created xsi:type="dcterms:W3CDTF">2023-02-15T15:17:42Z</dcterms:created>
  <dcterms:modified xsi:type="dcterms:W3CDTF">2023-03-09T02:44:41Z</dcterms:modified>
</cp:coreProperties>
</file>