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2"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73" d="100"/>
          <a:sy n="73" d="100"/>
        </p:scale>
        <p:origin x="2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1446CC2-EC25-4877-9324-8E6B392E2242}" type="datetimeFigureOut">
              <a:rPr lang="en-IN" smtClean="0"/>
              <a:t>08-08-2022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18130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2523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1446CC2-EC25-4877-9324-8E6B392E2242}" type="datetimeFigureOut">
              <a:rPr lang="en-IN" smtClean="0"/>
              <a:t>08-08-2022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21249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5872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08-08-2022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20965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646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818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7774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05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1446CC2-EC25-4877-9324-8E6B392E2242}" type="datetimeFigureOut">
              <a:rPr lang="en-IN" smtClean="0"/>
              <a:t>08-08-2022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30937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043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1446CC2-EC25-4877-9324-8E6B392E2242}" type="datetimeFigureOut">
              <a:rPr lang="en-IN" smtClean="0"/>
              <a:t>08-08-2022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27C31DC-0250-48BF-812C-FEEB12CA24AF}"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5908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derst07/8872826273"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1487487"/>
          </a:xfrm>
        </p:spPr>
        <p:txBody>
          <a:bodyPr>
            <a:normAutofit/>
          </a:bodyPr>
          <a:lstStyle/>
          <a:p>
            <a:pPr algn="ctr"/>
            <a:r>
              <a:rPr lang="en-IN" sz="4400" dirty="0"/>
              <a:t>Database Management Systems</a:t>
            </a:r>
            <a:br>
              <a:rPr lang="en-IN" dirty="0"/>
            </a:br>
            <a:r>
              <a:rPr lang="en-IN" dirty="0"/>
              <a:t>Doctor Appointment Booking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599227" y="3328883"/>
            <a:ext cx="10993546" cy="2314680"/>
          </a:xfrm>
        </p:spPr>
        <p:txBody>
          <a:bodyPr>
            <a:normAutofit fontScale="25000" lnSpcReduction="20000"/>
          </a:bodyPr>
          <a:lstStyle/>
          <a:p>
            <a:r>
              <a:rPr lang="en-IN" sz="6400" dirty="0">
                <a:solidFill>
                  <a:schemeClr val="bg1"/>
                </a:solidFill>
              </a:rPr>
              <a:t>By</a:t>
            </a:r>
          </a:p>
          <a:p>
            <a:r>
              <a:rPr lang="en-IN" sz="6400" dirty="0">
                <a:solidFill>
                  <a:schemeClr val="bg1"/>
                </a:solidFill>
              </a:rPr>
              <a:t>2110030110 – </a:t>
            </a:r>
            <a:r>
              <a:rPr lang="en-IN" sz="6400" dirty="0" err="1">
                <a:solidFill>
                  <a:schemeClr val="bg1"/>
                </a:solidFill>
              </a:rPr>
              <a:t>J.Laasya</a:t>
            </a:r>
            <a:r>
              <a:rPr lang="en-IN" sz="6400" dirty="0">
                <a:solidFill>
                  <a:schemeClr val="bg1"/>
                </a:solidFill>
              </a:rPr>
              <a:t> </a:t>
            </a:r>
            <a:r>
              <a:rPr lang="en-IN" sz="6400" dirty="0" err="1">
                <a:solidFill>
                  <a:schemeClr val="bg1"/>
                </a:solidFill>
              </a:rPr>
              <a:t>Kruthi</a:t>
            </a:r>
            <a:endParaRPr lang="en-IN" sz="6400" dirty="0">
              <a:solidFill>
                <a:schemeClr val="bg1"/>
              </a:solidFill>
            </a:endParaRPr>
          </a:p>
          <a:p>
            <a:r>
              <a:rPr lang="en-IN" sz="6400" dirty="0">
                <a:solidFill>
                  <a:schemeClr val="bg1"/>
                </a:solidFill>
              </a:rPr>
              <a:t> 2110030100 – E. Srivardhan Reddy</a:t>
            </a:r>
          </a:p>
          <a:p>
            <a:r>
              <a:rPr lang="en-IN" sz="6400" dirty="0">
                <a:solidFill>
                  <a:schemeClr val="bg1"/>
                </a:solidFill>
              </a:rPr>
              <a:t>2110030019 – </a:t>
            </a:r>
            <a:r>
              <a:rPr lang="en-IN" sz="6400" dirty="0" err="1">
                <a:solidFill>
                  <a:schemeClr val="bg1"/>
                </a:solidFill>
              </a:rPr>
              <a:t>I.N.Chiranjeevi</a:t>
            </a:r>
            <a:r>
              <a:rPr lang="en-IN" sz="6400" dirty="0">
                <a:solidFill>
                  <a:schemeClr val="bg1"/>
                </a:solidFill>
              </a:rPr>
              <a:t> </a:t>
            </a:r>
          </a:p>
          <a:p>
            <a:r>
              <a:rPr lang="en-IN" sz="6400" dirty="0">
                <a:solidFill>
                  <a:schemeClr val="bg1"/>
                </a:solidFill>
              </a:rPr>
              <a:t>2110030041 – </a:t>
            </a:r>
            <a:r>
              <a:rPr lang="en-IN" sz="6400" dirty="0" err="1">
                <a:solidFill>
                  <a:schemeClr val="bg1"/>
                </a:solidFill>
              </a:rPr>
              <a:t>K.Shikha</a:t>
            </a:r>
            <a:endParaRPr lang="en-IN" sz="6400" dirty="0">
              <a:solidFill>
                <a:schemeClr val="bg1"/>
              </a:solidFill>
            </a:endParaRPr>
          </a:p>
          <a:p>
            <a:r>
              <a:rPr lang="en-IN" sz="6400" dirty="0">
                <a:solidFill>
                  <a:schemeClr val="bg1"/>
                </a:solidFill>
              </a:rPr>
              <a:t>Under the guidance of </a:t>
            </a:r>
          </a:p>
          <a:p>
            <a:r>
              <a:rPr lang="en-IN" sz="6400" dirty="0">
                <a:solidFill>
                  <a:schemeClr val="bg1"/>
                </a:solidFill>
              </a:rPr>
              <a:t>Mr. </a:t>
            </a:r>
            <a:r>
              <a:rPr lang="en-IN" sz="6400" dirty="0" err="1">
                <a:solidFill>
                  <a:schemeClr val="bg1"/>
                </a:solidFill>
              </a:rPr>
              <a:t>Sumit</a:t>
            </a:r>
            <a:r>
              <a:rPr lang="en-IN" sz="6400" dirty="0">
                <a:solidFill>
                  <a:schemeClr val="bg1"/>
                </a:solidFill>
              </a:rPr>
              <a:t> </a:t>
            </a:r>
            <a:r>
              <a:rPr lang="en-IN" sz="6400" dirty="0" err="1">
                <a:solidFill>
                  <a:schemeClr val="bg1"/>
                </a:solidFill>
              </a:rPr>
              <a:t>Hazra</a:t>
            </a:r>
            <a:endParaRPr lang="en-IN" sz="64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rmAutofit/>
          </a:bodyPr>
          <a:lstStyle/>
          <a:p>
            <a:pPr algn="ctr"/>
            <a:r>
              <a:rPr lang="en-IN" sz="4800" dirty="0"/>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a:solidFill>
                  <a:srgbClr val="000000"/>
                </a:solidFill>
                <a:latin typeface="STIXGeneral-Regular"/>
              </a:rPr>
              <a:t>I</a:t>
            </a:r>
            <a:r>
              <a:rPr lang="en-US" b="0" i="0" dirty="0">
                <a:solidFill>
                  <a:srgbClr val="000000"/>
                </a:solidFill>
                <a:effectLst/>
                <a:latin typeface="STIXGeneral-Regular"/>
              </a:rPr>
              <a:t>n the healthcare service, we propose appointment scheduling problems and various applications and solution approaches in healthcare systems. </a:t>
            </a:r>
          </a:p>
          <a:p>
            <a:r>
              <a:rPr lang="en-US" dirty="0">
                <a:solidFill>
                  <a:srgbClr val="000000"/>
                </a:solidFill>
                <a:latin typeface="STIXGeneral-Regular"/>
              </a:rPr>
              <a:t>The problems are based on </a:t>
            </a:r>
            <a:r>
              <a:rPr lang="en-US" b="0" i="0" dirty="0">
                <a:solidFill>
                  <a:srgbClr val="000000"/>
                </a:solidFill>
                <a:effectLst/>
                <a:latin typeface="STIXGeneral-Regular"/>
              </a:rPr>
              <a:t>the flow of patients, patient preferences, and random arrival time and service.</a:t>
            </a:r>
          </a:p>
          <a:p>
            <a:r>
              <a:rPr lang="en-US"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noAutofit/>
          </a:bodyPr>
          <a:lstStyle/>
          <a:p>
            <a:pPr algn="ctr"/>
            <a:r>
              <a:rPr lang="en-IN" sz="4000" dirty="0"/>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fontScale="77500" lnSpcReduction="20000"/>
          </a:bodyPr>
          <a:lstStyle/>
          <a:p>
            <a:r>
              <a:rPr lang="en-US" b="0" i="0" dirty="0">
                <a:effectLst/>
                <a:latin typeface="STIXGeneral-Regular"/>
              </a:rPr>
              <a:t>Doctor appointment system is one of those medical technologies that make the lives of patients, doctors, and administration easier. </a:t>
            </a:r>
          </a:p>
          <a:p>
            <a:r>
              <a:rPr lang="en-US" sz="2800" b="0" i="0" dirty="0">
                <a:solidFill>
                  <a:schemeClr val="tx1"/>
                </a:solidFill>
                <a:effectLst/>
                <a:latin typeface="STIXGeneral-Regular"/>
              </a:rPr>
              <a:t>Making an appointment with a doctor in a few clicks online is one of the solutions that, in our opinion, can make a difference in the interaction between a doctor and a patient</a:t>
            </a:r>
            <a:r>
              <a:rPr lang="en-US" sz="2800" b="0" i="0" dirty="0">
                <a:solidFill>
                  <a:srgbClr val="606066"/>
                </a:solidFill>
                <a:effectLst/>
                <a:latin typeface="STIXGeneral-Regular"/>
              </a:rPr>
              <a:t>.</a:t>
            </a:r>
          </a:p>
          <a:p>
            <a:r>
              <a:rPr lang="en-IN" dirty="0">
                <a:latin typeface="STIXGeneral-Regular"/>
              </a:rPr>
              <a:t>Benefits of doctor appointment system are </a:t>
            </a:r>
          </a:p>
          <a:p>
            <a:pPr marL="514350" indent="-514350">
              <a:buFont typeface="+mj-lt"/>
              <a:buAutoNum type="arabicPeriod"/>
            </a:pPr>
            <a:r>
              <a:rPr lang="en-IN" sz="2600" b="1" i="0" dirty="0">
                <a:effectLst/>
                <a:latin typeface="STIXGeneral-Regular"/>
              </a:rPr>
              <a:t>Reducing Patient Wait Times</a:t>
            </a:r>
          </a:p>
          <a:p>
            <a:pPr marL="514350" indent="-514350">
              <a:buFont typeface="+mj-lt"/>
              <a:buAutoNum type="arabicPeriod"/>
            </a:pPr>
            <a:r>
              <a:rPr lang="en-US" sz="2600" b="1" i="0" dirty="0">
                <a:effectLst/>
                <a:latin typeface="STIXGeneral-Regular"/>
              </a:rPr>
              <a:t>Simplifying the Process of Finding a Doctor</a:t>
            </a:r>
            <a:endParaRPr lang="en-IN" sz="2600" b="1" dirty="0">
              <a:latin typeface="STIXGeneral-Regular"/>
            </a:endParaRPr>
          </a:p>
          <a:p>
            <a:pPr marL="514350" indent="-514350">
              <a:buFont typeface="+mj-lt"/>
              <a:buAutoNum type="arabicPeriod"/>
            </a:pPr>
            <a:r>
              <a:rPr lang="en-IN" sz="2600" b="1" dirty="0">
                <a:latin typeface="STIXGeneral-Regular"/>
              </a:rPr>
              <a:t>I</a:t>
            </a:r>
            <a:r>
              <a:rPr lang="en-IN" sz="2600" b="1" i="0" dirty="0">
                <a:effectLst/>
                <a:latin typeface="STIXGeneral-Regular"/>
              </a:rPr>
              <a:t>ncreasing Patient Satisfaction</a:t>
            </a:r>
          </a:p>
          <a:p>
            <a:pPr marL="514350" indent="-514350">
              <a:buFont typeface="+mj-lt"/>
              <a:buAutoNum type="arabicPeriod"/>
            </a:pPr>
            <a:r>
              <a:rPr lang="en-IN" sz="2600" b="1" i="0" dirty="0">
                <a:latin typeface="STIXGeneral-Regular"/>
              </a:rPr>
              <a:t>24*7 booking: Anytime Anywhere</a:t>
            </a:r>
          </a:p>
          <a:p>
            <a:pPr marL="514350" indent="-514350">
              <a:buFont typeface="+mj-lt"/>
              <a:buAutoNum type="arabicPeriod"/>
            </a:pPr>
            <a:r>
              <a:rPr lang="en-IN" sz="2600" b="1" i="0" dirty="0">
                <a:effectLst/>
                <a:latin typeface="STIXGeneral-Regular"/>
              </a:rPr>
              <a:t>Multiple locations and multiple doctors</a:t>
            </a:r>
            <a:endParaRPr lang="en-IN" sz="2600" b="1" dirty="0">
              <a:latin typeface="STIXGeneral-Regular"/>
            </a:endParaRPr>
          </a:p>
          <a:p>
            <a:endParaRPr lang="en-IN" sz="2800" dirty="0">
              <a:solidFill>
                <a:schemeClr val="tx1"/>
              </a:solidFill>
              <a:latin typeface="STIXGeneral-Regular"/>
            </a:endParaRP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normAutofit/>
          </a:bodyPr>
          <a:lstStyle/>
          <a:p>
            <a:r>
              <a:rPr lang="en-IN" sz="4000" dirty="0"/>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fontScale="47500" lnSpcReduction="20000"/>
          </a:bodyPr>
          <a:lstStyle/>
          <a:p>
            <a:pPr algn="l"/>
            <a:r>
              <a:rPr lang="en-US" sz="3700" b="0" i="0" dirty="0">
                <a:effectLst/>
                <a:latin typeface="STIXGeneral-Regular"/>
              </a:rPr>
              <a:t>One of the </a:t>
            </a:r>
            <a:r>
              <a:rPr lang="en-IN" sz="3700" b="0" i="0" dirty="0">
                <a:effectLst/>
                <a:latin typeface="STIXGeneral-Regular"/>
              </a:rPr>
              <a:t>techniques for doctor appointment </a:t>
            </a:r>
            <a:r>
              <a:rPr lang="en-IN" sz="3700" dirty="0">
                <a:latin typeface="STIXGeneral-Regular"/>
              </a:rPr>
              <a:t>booking </a:t>
            </a:r>
            <a:r>
              <a:rPr lang="en-IN" sz="3700" b="0" i="0" dirty="0">
                <a:effectLst/>
                <a:latin typeface="STIXGeneral-Regular"/>
              </a:rPr>
              <a:t>systems is </a:t>
            </a:r>
            <a:r>
              <a:rPr lang="en-US" sz="3700" b="0" i="0" dirty="0">
                <a:effectLst/>
                <a:latin typeface="STIXGeneral-Regular"/>
              </a:rPr>
              <a:t>E-marketing</a:t>
            </a:r>
          </a:p>
          <a:p>
            <a:pPr algn="l"/>
            <a:r>
              <a:rPr lang="en-US" sz="3700" b="0" i="0" dirty="0">
                <a:effectLst/>
                <a:latin typeface="STIXGeneral-Regular"/>
              </a:rPr>
              <a:t>Patient details such as contact numbers and emails are used for booking through the system. The database of patient information can be used for sending newsletters and the clinic can generate additional revenue.</a:t>
            </a:r>
          </a:p>
          <a:p>
            <a:pPr algn="l"/>
            <a:r>
              <a:rPr lang="en-US" sz="3700" b="0" i="0" dirty="0">
                <a:effectLst/>
                <a:latin typeface="STIXGeneral-Regular"/>
              </a:rPr>
              <a:t>They are 6 steps to design any pattern for E-marketing </a:t>
            </a:r>
          </a:p>
          <a:p>
            <a:pPr marL="0" indent="0" algn="l">
              <a:buNone/>
            </a:pPr>
            <a:r>
              <a:rPr lang="en-US" sz="3700" b="1" dirty="0">
                <a:solidFill>
                  <a:srgbClr val="2D3339"/>
                </a:solidFill>
                <a:effectLst/>
                <a:latin typeface="Mukta Vaani"/>
              </a:rPr>
              <a:t>1 Market and Customer Research</a:t>
            </a:r>
          </a:p>
          <a:p>
            <a:pPr marL="0" indent="0" algn="l">
              <a:buNone/>
            </a:pPr>
            <a:r>
              <a:rPr lang="en-US" sz="3700" b="1" i="0" dirty="0">
                <a:solidFill>
                  <a:srgbClr val="2D3339"/>
                </a:solidFill>
                <a:effectLst/>
                <a:latin typeface="Mukta Vaani"/>
              </a:rPr>
              <a:t>2 Selection of the Essential MVP (</a:t>
            </a:r>
            <a:r>
              <a:rPr lang="en-IN" sz="3700" b="1" i="0" dirty="0">
                <a:solidFill>
                  <a:srgbClr val="2D3339"/>
                </a:solidFill>
                <a:effectLst/>
                <a:latin typeface="Mukta Vaani"/>
              </a:rPr>
              <a:t>minimum viable product)</a:t>
            </a:r>
            <a:r>
              <a:rPr lang="en-US" sz="3700" b="1" i="0" dirty="0">
                <a:solidFill>
                  <a:srgbClr val="2D3339"/>
                </a:solidFill>
                <a:effectLst/>
                <a:latin typeface="Mukta Vaani"/>
              </a:rPr>
              <a:t> Features</a:t>
            </a:r>
            <a:endParaRPr lang="en-US" sz="3700" b="1" i="0" dirty="0">
              <a:solidFill>
                <a:srgbClr val="2D3339"/>
              </a:solidFill>
              <a:latin typeface="Mukta Vaani"/>
            </a:endParaRPr>
          </a:p>
          <a:p>
            <a:pPr marL="0" indent="0" algn="l">
              <a:buNone/>
            </a:pPr>
            <a:r>
              <a:rPr lang="en-IN" sz="3700" b="1" i="0" dirty="0">
                <a:solidFill>
                  <a:srgbClr val="2D3339"/>
                </a:solidFill>
                <a:effectLst/>
                <a:latin typeface="Mukta Vaani"/>
              </a:rPr>
              <a:t>3 Design Creation</a:t>
            </a:r>
          </a:p>
          <a:p>
            <a:pPr marL="0" indent="0" algn="l">
              <a:buNone/>
            </a:pPr>
            <a:r>
              <a:rPr lang="en-US" sz="3700" b="1" i="0" dirty="0">
                <a:solidFill>
                  <a:srgbClr val="2D3339"/>
                </a:solidFill>
                <a:effectLst/>
                <a:latin typeface="Mukta Vaani"/>
              </a:rPr>
              <a:t>4 Ensuring Adherence to all the Legal Security Requirements</a:t>
            </a:r>
          </a:p>
          <a:p>
            <a:pPr marL="0" indent="0" algn="l">
              <a:buNone/>
            </a:pPr>
            <a:r>
              <a:rPr lang="en-IN" sz="3700" b="1" i="0" dirty="0">
                <a:solidFill>
                  <a:srgbClr val="2D3339"/>
                </a:solidFill>
                <a:effectLst/>
                <a:latin typeface="Mukta Vaani"/>
              </a:rPr>
              <a:t>5 Software Development </a:t>
            </a:r>
          </a:p>
          <a:p>
            <a:pPr marL="0" indent="0" algn="l">
              <a:buNone/>
            </a:pPr>
            <a:r>
              <a:rPr lang="en-IN" sz="3700" b="1" i="0" dirty="0">
                <a:solidFill>
                  <a:srgbClr val="2D3339"/>
                </a:solidFill>
                <a:effectLst/>
                <a:latin typeface="Mukta Vaani"/>
              </a:rPr>
              <a:t>6 Testing</a:t>
            </a:r>
            <a:endParaRPr lang="en-US" sz="3700" b="1" dirty="0">
              <a:solidFill>
                <a:srgbClr val="2D3339"/>
              </a:solidFill>
              <a:effectLst/>
              <a:latin typeface="Mukta Vaani"/>
            </a:endParaRPr>
          </a:p>
          <a:p>
            <a:pPr marL="514350" indent="-514350" algn="l">
              <a:buFont typeface="+mj-lt"/>
              <a:buAutoNum type="arabicPeriod"/>
            </a:pPr>
            <a:endParaRPr lang="en-US" b="0" i="0" dirty="0">
              <a:effectLst/>
              <a:latin typeface="STIXGeneral-Regular"/>
            </a:endParaRPr>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normAutofit/>
          </a:bodyPr>
          <a:lstStyle/>
          <a:p>
            <a:pPr algn="ctr"/>
            <a:r>
              <a:rPr lang="en-GB" sz="4800" dirty="0"/>
              <a:t>Data structures</a:t>
            </a:r>
            <a:endParaRPr lang="en-IN" sz="4800" dirty="0"/>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IN" dirty="0"/>
              <a:t>HashMap</a:t>
            </a:r>
          </a:p>
          <a:p>
            <a:r>
              <a:rPr lang="en-IN" dirty="0"/>
              <a:t>Queues</a:t>
            </a:r>
          </a:p>
          <a:p>
            <a:r>
              <a:rPr lang="en-IN" dirty="0"/>
              <a:t>Array</a:t>
            </a:r>
          </a:p>
          <a:p>
            <a:pPr marL="0" indent="0">
              <a:buNone/>
            </a:pPr>
            <a:r>
              <a:rPr lang="en-IN" dirty="0"/>
              <a:t> </a:t>
            </a:r>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C15-3819-B3CB-4426-8F5A48F77EAB}"/>
              </a:ext>
            </a:extLst>
          </p:cNvPr>
          <p:cNvSpPr>
            <a:spLocks noGrp="1"/>
          </p:cNvSpPr>
          <p:nvPr>
            <p:ph type="title"/>
          </p:nvPr>
        </p:nvSpPr>
        <p:spPr/>
        <p:txBody>
          <a:bodyPr/>
          <a:lstStyle/>
          <a:p>
            <a:r>
              <a:rPr lang="en-IN" dirty="0">
                <a:solidFill>
                  <a:schemeClr val="accent2">
                    <a:lumMod val="50000"/>
                  </a:schemeClr>
                </a:solidFill>
              </a:rPr>
              <a:t>GitHub Setup</a:t>
            </a:r>
          </a:p>
        </p:txBody>
      </p:sp>
      <p:pic>
        <p:nvPicPr>
          <p:cNvPr id="6" name="Picture 5">
            <a:extLst>
              <a:ext uri="{FF2B5EF4-FFF2-40B4-BE49-F238E27FC236}">
                <a16:creationId xmlns:a16="http://schemas.microsoft.com/office/drawing/2014/main" id="{86488B64-055C-9AAF-5267-760642126577}"/>
              </a:ext>
            </a:extLst>
          </p:cNvPr>
          <p:cNvPicPr>
            <a:picLocks noChangeAspect="1"/>
          </p:cNvPicPr>
          <p:nvPr/>
        </p:nvPicPr>
        <p:blipFill>
          <a:blip r:embed="rId2"/>
          <a:stretch>
            <a:fillRect/>
          </a:stretch>
        </p:blipFill>
        <p:spPr>
          <a:xfrm>
            <a:off x="6617616" y="4355404"/>
            <a:ext cx="4584570" cy="2280108"/>
          </a:xfrm>
          <a:prstGeom prst="rect">
            <a:avLst/>
          </a:prstGeom>
        </p:spPr>
      </p:pic>
      <p:pic>
        <p:nvPicPr>
          <p:cNvPr id="4" name="Picture 3">
            <a:extLst>
              <a:ext uri="{FF2B5EF4-FFF2-40B4-BE49-F238E27FC236}">
                <a16:creationId xmlns:a16="http://schemas.microsoft.com/office/drawing/2014/main" id="{1D39C18D-5901-FB93-1008-4030AB125C25}"/>
              </a:ext>
            </a:extLst>
          </p:cNvPr>
          <p:cNvPicPr>
            <a:picLocks noChangeAspect="1"/>
          </p:cNvPicPr>
          <p:nvPr/>
        </p:nvPicPr>
        <p:blipFill>
          <a:blip r:embed="rId3"/>
          <a:stretch>
            <a:fillRect/>
          </a:stretch>
        </p:blipFill>
        <p:spPr>
          <a:xfrm>
            <a:off x="1062084" y="4355404"/>
            <a:ext cx="4584570" cy="2280109"/>
          </a:xfrm>
          <a:prstGeom prst="rect">
            <a:avLst/>
          </a:prstGeom>
        </p:spPr>
      </p:pic>
      <p:pic>
        <p:nvPicPr>
          <p:cNvPr id="7" name="Picture 6">
            <a:extLst>
              <a:ext uri="{FF2B5EF4-FFF2-40B4-BE49-F238E27FC236}">
                <a16:creationId xmlns:a16="http://schemas.microsoft.com/office/drawing/2014/main" id="{E0CFB806-C320-7A2C-1303-B0808960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84" y="1957942"/>
            <a:ext cx="4584570" cy="2280109"/>
          </a:xfrm>
          <a:prstGeom prst="rect">
            <a:avLst/>
          </a:prstGeom>
        </p:spPr>
      </p:pic>
      <p:pic>
        <p:nvPicPr>
          <p:cNvPr id="9" name="Picture 8">
            <a:extLst>
              <a:ext uri="{FF2B5EF4-FFF2-40B4-BE49-F238E27FC236}">
                <a16:creationId xmlns:a16="http://schemas.microsoft.com/office/drawing/2014/main" id="{9033D3A4-1293-F238-3EAD-03C03639D9A6}"/>
              </a:ext>
            </a:extLst>
          </p:cNvPr>
          <p:cNvPicPr>
            <a:picLocks noChangeAspect="1"/>
          </p:cNvPicPr>
          <p:nvPr/>
        </p:nvPicPr>
        <p:blipFill>
          <a:blip r:embed="rId5"/>
          <a:stretch>
            <a:fillRect/>
          </a:stretch>
        </p:blipFill>
        <p:spPr>
          <a:xfrm>
            <a:off x="6617616" y="1957943"/>
            <a:ext cx="4584570" cy="2280108"/>
          </a:xfrm>
          <a:prstGeom prst="rect">
            <a:avLst/>
          </a:prstGeom>
        </p:spPr>
      </p:pic>
      <p:sp>
        <p:nvSpPr>
          <p:cNvPr id="3" name="TextBox 2">
            <a:extLst>
              <a:ext uri="{FF2B5EF4-FFF2-40B4-BE49-F238E27FC236}">
                <a16:creationId xmlns:a16="http://schemas.microsoft.com/office/drawing/2014/main" id="{21358829-45AD-F74F-49AA-7852417BF6DB}"/>
              </a:ext>
            </a:extLst>
          </p:cNvPr>
          <p:cNvSpPr txBox="1"/>
          <p:nvPr/>
        </p:nvSpPr>
        <p:spPr>
          <a:xfrm>
            <a:off x="495300" y="673100"/>
            <a:ext cx="11110210" cy="923330"/>
          </a:xfrm>
          <a:prstGeom prst="rect">
            <a:avLst/>
          </a:prstGeom>
          <a:noFill/>
        </p:spPr>
        <p:txBody>
          <a:bodyPr wrap="square" rtlCol="0">
            <a:spAutoFit/>
          </a:bodyPr>
          <a:lstStyle/>
          <a:p>
            <a:pPr algn="ctr"/>
            <a:r>
              <a:rPr lang="en-GB" sz="5400" dirty="0">
                <a:solidFill>
                  <a:schemeClr val="bg1"/>
                </a:solidFill>
              </a:rPr>
              <a:t>GIT HUB SETUP </a:t>
            </a:r>
            <a:endParaRPr lang="en-IN" sz="5400" dirty="0">
              <a:solidFill>
                <a:schemeClr val="bg1"/>
              </a:solidFill>
            </a:endParaRPr>
          </a:p>
        </p:txBody>
      </p:sp>
    </p:spTree>
    <p:extLst>
      <p:ext uri="{BB962C8B-B14F-4D97-AF65-F5344CB8AC3E}">
        <p14:creationId xmlns:p14="http://schemas.microsoft.com/office/powerpoint/2010/main" val="900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pPr algn="ctr"/>
            <a:r>
              <a:rPr lang="en-IN" sz="3600" dirty="0"/>
              <a:t>Division of work among the group members</a:t>
            </a:r>
          </a:p>
        </p:txBody>
      </p:sp>
      <p:sp>
        <p:nvSpPr>
          <p:cNvPr id="6" name="Content Placeholder 5">
            <a:extLst>
              <a:ext uri="{FF2B5EF4-FFF2-40B4-BE49-F238E27FC236}">
                <a16:creationId xmlns:a16="http://schemas.microsoft.com/office/drawing/2014/main" id="{D9D9B794-7C45-9E42-92C9-B97F4B4916A1}"/>
              </a:ext>
            </a:extLst>
          </p:cNvPr>
          <p:cNvSpPr txBox="1">
            <a:spLocks noGrp="1"/>
          </p:cNvSpPr>
          <p:nvPr>
            <p:ph idx="1"/>
          </p:nvPr>
        </p:nvSpPr>
        <p:spPr>
          <a:xfrm>
            <a:off x="581025" y="3009298"/>
            <a:ext cx="11029950" cy="2022092"/>
          </a:xfrm>
          <a:prstGeom prst="rect">
            <a:avLst/>
          </a:prstGeom>
          <a:noFill/>
        </p:spPr>
        <p:txBody>
          <a:bodyPr wrap="square">
            <a:spAutoFit/>
          </a:bodyPr>
          <a:lstStyle/>
          <a:p>
            <a:r>
              <a:rPr lang="en-IN" sz="2400" dirty="0"/>
              <a:t>Coding : 2110030100, 2110030110, 2110030019, 2110030041 </a:t>
            </a:r>
          </a:p>
          <a:p>
            <a:r>
              <a:rPr lang="en-IN" sz="2400" dirty="0"/>
              <a:t>Technicality : 2110030110, 2110030100</a:t>
            </a:r>
          </a:p>
          <a:p>
            <a:r>
              <a:rPr lang="en-IN" sz="2400" dirty="0"/>
              <a:t>ER diagrams : 2110030110, 2110030041</a:t>
            </a:r>
          </a:p>
          <a:p>
            <a:r>
              <a:rPr lang="en-IN" sz="2400" dirty="0"/>
              <a:t>Queries design : 2110030100, 2110030019</a:t>
            </a:r>
          </a:p>
        </p:txBody>
      </p:sp>
    </p:spTree>
    <p:extLst>
      <p:ext uri="{BB962C8B-B14F-4D97-AF65-F5344CB8AC3E}">
        <p14:creationId xmlns:p14="http://schemas.microsoft.com/office/powerpoint/2010/main" val="247713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D53AAA-0A9A-FD89-C46B-E65DD8D7BDB9}"/>
              </a:ext>
            </a:extLst>
          </p:cNvPr>
          <p:cNvPicPr>
            <a:picLocks noChangeAspect="1"/>
          </p:cNvPicPr>
          <p:nvPr/>
        </p:nvPicPr>
        <p:blipFill>
          <a:blip r:embed="rId2"/>
          <a:stretch>
            <a:fillRect/>
          </a:stretch>
        </p:blipFill>
        <p:spPr>
          <a:xfrm>
            <a:off x="476250" y="600075"/>
            <a:ext cx="10452100" cy="5830312"/>
          </a:xfrm>
          <a:prstGeom prst="rect">
            <a:avLst/>
          </a:prstGeom>
        </p:spPr>
      </p:pic>
    </p:spTree>
    <p:extLst>
      <p:ext uri="{BB962C8B-B14F-4D97-AF65-F5344CB8AC3E}">
        <p14:creationId xmlns:p14="http://schemas.microsoft.com/office/powerpoint/2010/main" val="324187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1BA15-F05D-344C-C94E-61E2D73A13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3782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220</TotalTime>
  <Words>365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Gill Sans MT</vt:lpstr>
      <vt:lpstr>Mukta Vaani</vt:lpstr>
      <vt:lpstr>STIXGeneral-Regular</vt:lpstr>
      <vt:lpstr>Wingdings 2</vt:lpstr>
      <vt:lpstr>Dividend</vt:lpstr>
      <vt:lpstr>Database Management Systems Doctor Appointment Booking System</vt:lpstr>
      <vt:lpstr>Problem statement and domain</vt:lpstr>
      <vt:lpstr>Existing solutions/ Naïve solutions</vt:lpstr>
      <vt:lpstr>Proposed Algorithm Design Technique</vt:lpstr>
      <vt:lpstr>Data structures</vt:lpstr>
      <vt:lpstr>GitHub Setup</vt:lpstr>
      <vt:lpstr>Division of work among the group members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Laasya Kruthi Jiguru</cp:lastModifiedBy>
  <cp:revision>14</cp:revision>
  <dcterms:created xsi:type="dcterms:W3CDTF">2022-02-18T09:01:51Z</dcterms:created>
  <dcterms:modified xsi:type="dcterms:W3CDTF">2022-08-08T16:07:21Z</dcterms:modified>
</cp:coreProperties>
</file>