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58" r:id="rId6"/>
    <p:sldId id="259" r:id="rId7"/>
    <p:sldId id="267" r:id="rId8"/>
    <p:sldId id="268" r:id="rId9"/>
    <p:sldId id="260" r:id="rId10"/>
    <p:sldId id="266" r:id="rId11"/>
    <p:sldId id="264"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p:scale>
          <a:sx n="62" d="100"/>
          <a:sy n="62" d="100"/>
        </p:scale>
        <p:origin x="63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18130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2523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21249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587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0965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646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818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7774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05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0937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043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1446CC2-EC25-4877-9324-8E6B392E2242}" type="datetimeFigureOut">
              <a:rPr lang="en-IN" smtClean="0"/>
              <a:t>10-08-2022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27C31DC-0250-48BF-812C-FEEB12CA24A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590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derst07/8872826273"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475989" y="1122363"/>
            <a:ext cx="11235847" cy="1487487"/>
          </a:xfrm>
        </p:spPr>
        <p:txBody>
          <a:bodyPr>
            <a:normAutofit/>
          </a:bodyPr>
          <a:lstStyle/>
          <a:p>
            <a:pPr algn="ctr"/>
            <a:r>
              <a:rPr lang="en-IN" dirty="0"/>
              <a:t>Software engineering</a:t>
            </a:r>
            <a:br>
              <a:rPr lang="en-IN" dirty="0"/>
            </a:br>
            <a:r>
              <a:rPr lang="en-IN" dirty="0"/>
              <a:t>Doctor Appointment Booking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599227" y="3328883"/>
            <a:ext cx="10993546" cy="2314680"/>
          </a:xfrm>
        </p:spPr>
        <p:txBody>
          <a:bodyPr>
            <a:normAutofit fontScale="25000" lnSpcReduction="20000"/>
          </a:bodyPr>
          <a:lstStyle/>
          <a:p>
            <a:r>
              <a:rPr lang="en-IN" sz="6400" dirty="0">
                <a:solidFill>
                  <a:schemeClr val="bg1"/>
                </a:solidFill>
              </a:rPr>
              <a:t>By</a:t>
            </a:r>
          </a:p>
          <a:p>
            <a:r>
              <a:rPr lang="en-IN" sz="6400" dirty="0">
                <a:solidFill>
                  <a:schemeClr val="bg1"/>
                </a:solidFill>
              </a:rPr>
              <a:t>2110030110 – J. Laasya Kruthi</a:t>
            </a:r>
          </a:p>
          <a:p>
            <a:r>
              <a:rPr lang="en-IN" sz="6400" dirty="0">
                <a:solidFill>
                  <a:schemeClr val="bg1"/>
                </a:solidFill>
              </a:rPr>
              <a:t> 2110030100 – E. Srivardhan Reddy</a:t>
            </a:r>
          </a:p>
          <a:p>
            <a:r>
              <a:rPr lang="en-IN" sz="6400" dirty="0">
                <a:solidFill>
                  <a:schemeClr val="bg1"/>
                </a:solidFill>
              </a:rPr>
              <a:t>2110030019 – I. N. Chiranjeevi </a:t>
            </a:r>
          </a:p>
          <a:p>
            <a:r>
              <a:rPr lang="en-IN" sz="6400" dirty="0">
                <a:solidFill>
                  <a:schemeClr val="bg1"/>
                </a:solidFill>
              </a:rPr>
              <a:t>2110030041 – K. Shikha</a:t>
            </a:r>
          </a:p>
          <a:p>
            <a:r>
              <a:rPr lang="en-IN" sz="6400" dirty="0">
                <a:solidFill>
                  <a:schemeClr val="bg1"/>
                </a:solidFill>
              </a:rPr>
              <a:t>Under the guidance of </a:t>
            </a:r>
          </a:p>
          <a:p>
            <a:r>
              <a:rPr lang="en-IN" sz="7200" dirty="0" err="1">
                <a:solidFill>
                  <a:schemeClr val="bg1"/>
                </a:solidFill>
              </a:rPr>
              <a:t>Dr.</a:t>
            </a:r>
            <a:r>
              <a:rPr lang="en-IN" sz="7200" dirty="0">
                <a:solidFill>
                  <a:schemeClr val="bg1"/>
                </a:solidFill>
              </a:rPr>
              <a:t> </a:t>
            </a:r>
            <a:r>
              <a:rPr lang="en-IN" sz="7200" dirty="0" err="1">
                <a:solidFill>
                  <a:schemeClr val="bg1"/>
                </a:solidFill>
              </a:rPr>
              <a:t>shadab</a:t>
            </a:r>
            <a:r>
              <a:rPr lang="en-IN" sz="7200" dirty="0">
                <a:solidFill>
                  <a:schemeClr val="bg1"/>
                </a:solidFill>
              </a:rPr>
              <a:t> </a:t>
            </a:r>
            <a:r>
              <a:rPr lang="en-IN" sz="7200" dirty="0" err="1">
                <a:solidFill>
                  <a:schemeClr val="bg1"/>
                </a:solidFill>
              </a:rPr>
              <a:t>siddiqui</a:t>
            </a:r>
            <a:endParaRPr lang="en-IN" sz="7200" dirty="0">
              <a:solidFill>
                <a:schemeClr val="bg1"/>
              </a:solidFill>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E5A5-9DC2-270F-190B-57955C2F7C78}"/>
              </a:ext>
            </a:extLst>
          </p:cNvPr>
          <p:cNvSpPr>
            <a:spLocks noGrp="1"/>
          </p:cNvSpPr>
          <p:nvPr>
            <p:ph type="title"/>
          </p:nvPr>
        </p:nvSpPr>
        <p:spPr/>
        <p:txBody>
          <a:bodyPr>
            <a:normAutofit/>
          </a:bodyPr>
          <a:lstStyle/>
          <a:p>
            <a:pPr algn="ctr"/>
            <a:r>
              <a:rPr lang="en-IN" sz="4800" dirty="0"/>
              <a:t>Tools required</a:t>
            </a:r>
          </a:p>
        </p:txBody>
      </p:sp>
      <p:sp>
        <p:nvSpPr>
          <p:cNvPr id="3" name="Content Placeholder 2">
            <a:extLst>
              <a:ext uri="{FF2B5EF4-FFF2-40B4-BE49-F238E27FC236}">
                <a16:creationId xmlns:a16="http://schemas.microsoft.com/office/drawing/2014/main" id="{481EAE85-7DD1-F5D2-5481-D1295FAFD921}"/>
              </a:ext>
            </a:extLst>
          </p:cNvPr>
          <p:cNvSpPr>
            <a:spLocks noGrp="1"/>
          </p:cNvSpPr>
          <p:nvPr>
            <p:ph idx="1"/>
          </p:nvPr>
        </p:nvSpPr>
        <p:spPr>
          <a:xfrm>
            <a:off x="581192" y="1898469"/>
            <a:ext cx="11029615" cy="4624251"/>
          </a:xfrm>
        </p:spPr>
        <p:txBody>
          <a:bodyPr>
            <a:normAutofit/>
          </a:bodyPr>
          <a:lstStyle/>
          <a:p>
            <a:pPr>
              <a:lnSpc>
                <a:spcPct val="115000"/>
              </a:lnSpc>
              <a:spcAft>
                <a:spcPts val="1000"/>
              </a:spcAft>
            </a:pPr>
            <a:r>
              <a:rPr lang="en-US" sz="1600" b="1" kern="50" dirty="0">
                <a:effectLst/>
                <a:ea typeface="Calibri" panose="020F0502020204030204" pitchFamily="34" charset="0"/>
              </a:rPr>
              <a:t>Software Requirements:</a:t>
            </a:r>
            <a:endParaRPr lang="en-IN" sz="1600" kern="50" dirty="0">
              <a:effectLst/>
              <a:ea typeface="Calibri" panose="020F0502020204030204" pitchFamily="34" charset="0"/>
            </a:endParaRPr>
          </a:p>
          <a:p>
            <a:pPr marL="0" lvl="0" indent="0">
              <a:lnSpc>
                <a:spcPct val="115000"/>
              </a:lnSpc>
              <a:buNone/>
            </a:pPr>
            <a:r>
              <a:rPr lang="en-IN" sz="1600" kern="50" dirty="0">
                <a:effectLst/>
                <a:ea typeface="Calibri" panose="020F0502020204030204" pitchFamily="34" charset="0"/>
              </a:rPr>
              <a:t>JDK 18</a:t>
            </a:r>
          </a:p>
          <a:p>
            <a:pPr marL="0" lvl="0" indent="0">
              <a:lnSpc>
                <a:spcPct val="115000"/>
              </a:lnSpc>
              <a:buNone/>
            </a:pPr>
            <a:r>
              <a:rPr lang="en-US" sz="1600" kern="50" dirty="0">
                <a:effectLst/>
                <a:ea typeface="Calibri" panose="020F0502020204030204" pitchFamily="34" charset="0"/>
              </a:rPr>
              <a:t>SQL 2019</a:t>
            </a:r>
            <a:endParaRPr lang="en-IN" sz="1600" kern="50" dirty="0">
              <a:effectLst/>
              <a:ea typeface="Calibri" panose="020F0502020204030204" pitchFamily="34" charset="0"/>
            </a:endParaRPr>
          </a:p>
          <a:p>
            <a:pPr marL="0" lvl="0" indent="0">
              <a:lnSpc>
                <a:spcPct val="115000"/>
              </a:lnSpc>
              <a:spcAft>
                <a:spcPts val="1000"/>
              </a:spcAft>
              <a:buNone/>
            </a:pPr>
            <a:r>
              <a:rPr lang="en-US" sz="1600" kern="50" dirty="0">
                <a:effectLst/>
                <a:ea typeface="Calibri" panose="020F0502020204030204" pitchFamily="34" charset="0"/>
              </a:rPr>
              <a:t>Visual studio 2022</a:t>
            </a:r>
            <a:endParaRPr lang="en-IN" sz="1600" kern="50" dirty="0">
              <a:effectLst/>
              <a:ea typeface="Calibri" panose="020F0502020204030204" pitchFamily="34" charset="0"/>
            </a:endParaRPr>
          </a:p>
          <a:p>
            <a:r>
              <a:rPr lang="en-IN" sz="1600" b="1" dirty="0"/>
              <a:t>Service Requirements: </a:t>
            </a:r>
          </a:p>
          <a:p>
            <a:pPr marL="0" indent="0">
              <a:buNone/>
            </a:pPr>
            <a:r>
              <a:rPr lang="en-IN" sz="1600" dirty="0"/>
              <a:t>Heroku</a:t>
            </a:r>
          </a:p>
          <a:p>
            <a:pPr marL="0" indent="0">
              <a:buNone/>
            </a:pPr>
            <a:r>
              <a:rPr lang="en-IN" sz="1600" dirty="0"/>
              <a:t>Discord</a:t>
            </a:r>
          </a:p>
          <a:p>
            <a:pPr marL="0" indent="0">
              <a:buNone/>
            </a:pPr>
            <a:r>
              <a:rPr lang="en-IN" sz="1600" dirty="0"/>
              <a:t>Telegram</a:t>
            </a:r>
          </a:p>
          <a:p>
            <a:pPr marL="0" indent="0">
              <a:buNone/>
            </a:pPr>
            <a:r>
              <a:rPr lang="en-IN" sz="1600" dirty="0"/>
              <a:t>Gmail</a:t>
            </a:r>
          </a:p>
          <a:p>
            <a:pPr marL="0" indent="0">
              <a:buNone/>
            </a:pPr>
            <a:r>
              <a:rPr lang="en-IN" sz="1600" dirty="0"/>
              <a:t>GitHub</a:t>
            </a:r>
          </a:p>
        </p:txBody>
      </p:sp>
    </p:spTree>
    <p:extLst>
      <p:ext uri="{BB962C8B-B14F-4D97-AF65-F5344CB8AC3E}">
        <p14:creationId xmlns:p14="http://schemas.microsoft.com/office/powerpoint/2010/main" val="38855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C15-3819-B3CB-4426-8F5A48F77EAB}"/>
              </a:ext>
            </a:extLst>
          </p:cNvPr>
          <p:cNvSpPr>
            <a:spLocks noGrp="1"/>
          </p:cNvSpPr>
          <p:nvPr>
            <p:ph type="title"/>
          </p:nvPr>
        </p:nvSpPr>
        <p:spPr/>
        <p:txBody>
          <a:bodyPr/>
          <a:lstStyle/>
          <a:p>
            <a:r>
              <a:rPr lang="en-IN" dirty="0">
                <a:solidFill>
                  <a:schemeClr val="accent2">
                    <a:lumMod val="50000"/>
                  </a:schemeClr>
                </a:solidFill>
              </a:rPr>
              <a:t>GitHub Setup</a:t>
            </a:r>
          </a:p>
        </p:txBody>
      </p:sp>
      <p:pic>
        <p:nvPicPr>
          <p:cNvPr id="6" name="Picture 5">
            <a:extLst>
              <a:ext uri="{FF2B5EF4-FFF2-40B4-BE49-F238E27FC236}">
                <a16:creationId xmlns:a16="http://schemas.microsoft.com/office/drawing/2014/main" id="{86488B64-055C-9AAF-5267-760642126577}"/>
              </a:ext>
            </a:extLst>
          </p:cNvPr>
          <p:cNvPicPr>
            <a:picLocks noChangeAspect="1"/>
          </p:cNvPicPr>
          <p:nvPr/>
        </p:nvPicPr>
        <p:blipFill>
          <a:blip r:embed="rId2"/>
          <a:stretch>
            <a:fillRect/>
          </a:stretch>
        </p:blipFill>
        <p:spPr>
          <a:xfrm>
            <a:off x="6617616" y="4355404"/>
            <a:ext cx="4584570" cy="2280108"/>
          </a:xfrm>
          <a:prstGeom prst="rect">
            <a:avLst/>
          </a:prstGeom>
        </p:spPr>
      </p:pic>
      <p:pic>
        <p:nvPicPr>
          <p:cNvPr id="4" name="Picture 3">
            <a:extLst>
              <a:ext uri="{FF2B5EF4-FFF2-40B4-BE49-F238E27FC236}">
                <a16:creationId xmlns:a16="http://schemas.microsoft.com/office/drawing/2014/main" id="{1D39C18D-5901-FB93-1008-4030AB125C25}"/>
              </a:ext>
            </a:extLst>
          </p:cNvPr>
          <p:cNvPicPr>
            <a:picLocks noChangeAspect="1"/>
          </p:cNvPicPr>
          <p:nvPr/>
        </p:nvPicPr>
        <p:blipFill>
          <a:blip r:embed="rId3"/>
          <a:stretch>
            <a:fillRect/>
          </a:stretch>
        </p:blipFill>
        <p:spPr>
          <a:xfrm>
            <a:off x="1062084" y="4355404"/>
            <a:ext cx="4584570" cy="2280109"/>
          </a:xfrm>
          <a:prstGeom prst="rect">
            <a:avLst/>
          </a:prstGeom>
        </p:spPr>
      </p:pic>
      <p:pic>
        <p:nvPicPr>
          <p:cNvPr id="7" name="Picture 6">
            <a:extLst>
              <a:ext uri="{FF2B5EF4-FFF2-40B4-BE49-F238E27FC236}">
                <a16:creationId xmlns:a16="http://schemas.microsoft.com/office/drawing/2014/main" id="{E0CFB806-C320-7A2C-1303-B0808960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84" y="1957942"/>
            <a:ext cx="4584570" cy="2280109"/>
          </a:xfrm>
          <a:prstGeom prst="rect">
            <a:avLst/>
          </a:prstGeom>
        </p:spPr>
      </p:pic>
      <p:pic>
        <p:nvPicPr>
          <p:cNvPr id="9" name="Picture 8">
            <a:extLst>
              <a:ext uri="{FF2B5EF4-FFF2-40B4-BE49-F238E27FC236}">
                <a16:creationId xmlns:a16="http://schemas.microsoft.com/office/drawing/2014/main" id="{9033D3A4-1293-F238-3EAD-03C03639D9A6}"/>
              </a:ext>
            </a:extLst>
          </p:cNvPr>
          <p:cNvPicPr>
            <a:picLocks noChangeAspect="1"/>
          </p:cNvPicPr>
          <p:nvPr/>
        </p:nvPicPr>
        <p:blipFill>
          <a:blip r:embed="rId5"/>
          <a:stretch>
            <a:fillRect/>
          </a:stretch>
        </p:blipFill>
        <p:spPr>
          <a:xfrm>
            <a:off x="6617616" y="1957943"/>
            <a:ext cx="4584570" cy="2280108"/>
          </a:xfrm>
          <a:prstGeom prst="rect">
            <a:avLst/>
          </a:prstGeom>
        </p:spPr>
      </p:pic>
      <p:sp>
        <p:nvSpPr>
          <p:cNvPr id="3" name="TextBox 2">
            <a:extLst>
              <a:ext uri="{FF2B5EF4-FFF2-40B4-BE49-F238E27FC236}">
                <a16:creationId xmlns:a16="http://schemas.microsoft.com/office/drawing/2014/main" id="{21358829-45AD-F74F-49AA-7852417BF6DB}"/>
              </a:ext>
            </a:extLst>
          </p:cNvPr>
          <p:cNvSpPr txBox="1"/>
          <p:nvPr/>
        </p:nvSpPr>
        <p:spPr>
          <a:xfrm>
            <a:off x="495300" y="673100"/>
            <a:ext cx="11110210" cy="923330"/>
          </a:xfrm>
          <a:prstGeom prst="rect">
            <a:avLst/>
          </a:prstGeom>
          <a:noFill/>
        </p:spPr>
        <p:txBody>
          <a:bodyPr wrap="square" rtlCol="0">
            <a:spAutoFit/>
          </a:bodyPr>
          <a:lstStyle/>
          <a:p>
            <a:pPr algn="ctr"/>
            <a:r>
              <a:rPr lang="en-GB" sz="5400" dirty="0">
                <a:solidFill>
                  <a:schemeClr val="bg1"/>
                </a:solidFill>
              </a:rPr>
              <a:t>GIT HUB SETUP </a:t>
            </a:r>
            <a:endParaRPr lang="en-IN" sz="5400" dirty="0">
              <a:solidFill>
                <a:schemeClr val="bg1"/>
              </a:solidFill>
            </a:endParaRPr>
          </a:p>
        </p:txBody>
      </p:sp>
    </p:spTree>
    <p:extLst>
      <p:ext uri="{BB962C8B-B14F-4D97-AF65-F5344CB8AC3E}">
        <p14:creationId xmlns:p14="http://schemas.microsoft.com/office/powerpoint/2010/main" val="900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pPr algn="ctr"/>
            <a:r>
              <a:rPr lang="en-IN" sz="3600" dirty="0"/>
              <a:t>Individual roles of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a:bodyPr>
          <a:lstStyle/>
          <a:p>
            <a:pPr lvl="1"/>
            <a:r>
              <a:rPr lang="en-IN" sz="2200" dirty="0"/>
              <a:t>Modelling figures : 2110030041, 2110030110</a:t>
            </a:r>
          </a:p>
          <a:p>
            <a:pPr lvl="1"/>
            <a:r>
              <a:rPr lang="en-IN" sz="2200" dirty="0"/>
              <a:t>Data collection : 2110030019,  2110030100</a:t>
            </a:r>
          </a:p>
          <a:p>
            <a:pPr lvl="1"/>
            <a:r>
              <a:rPr lang="en-IN" sz="2200" dirty="0"/>
              <a:t>Design : 2110030041, 2110030110</a:t>
            </a:r>
          </a:p>
          <a:p>
            <a:pPr lvl="1"/>
            <a:endParaRPr lang="en-IN" sz="2200" dirty="0"/>
          </a:p>
          <a:p>
            <a:pPr lvl="1"/>
            <a:endParaRPr lang="en-IN" sz="2200" dirty="0"/>
          </a:p>
        </p:txBody>
      </p:sp>
    </p:spTree>
    <p:extLst>
      <p:ext uri="{BB962C8B-B14F-4D97-AF65-F5344CB8AC3E}">
        <p14:creationId xmlns:p14="http://schemas.microsoft.com/office/powerpoint/2010/main" val="247713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1BA15-F05D-344C-C94E-61E2D73A13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37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sz="4800" dirty="0"/>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solidFill>
                  <a:srgbClr val="000000"/>
                </a:solidFill>
                <a:latin typeface="STIXGeneral-Regular"/>
              </a:rPr>
              <a:t>I</a:t>
            </a:r>
            <a:r>
              <a:rPr lang="en-US" b="0" i="0" dirty="0">
                <a:solidFill>
                  <a:srgbClr val="000000"/>
                </a:solidFill>
                <a:effectLst/>
                <a:latin typeface="STIXGeneral-Regular"/>
              </a:rPr>
              <a:t>n the healthcare service, we propose appointment scheduling problems and various applications and solution approaches in healthcare systems. </a:t>
            </a:r>
          </a:p>
          <a:p>
            <a:r>
              <a:rPr lang="en-US" dirty="0">
                <a:solidFill>
                  <a:srgbClr val="000000"/>
                </a:solidFill>
                <a:latin typeface="STIXGeneral-Regular"/>
              </a:rPr>
              <a:t>The problems are based on </a:t>
            </a:r>
            <a:r>
              <a:rPr lang="en-US" b="0" i="0" dirty="0">
                <a:solidFill>
                  <a:srgbClr val="000000"/>
                </a:solidFill>
                <a:effectLst/>
                <a:latin typeface="STIXGeneral-Regular"/>
              </a:rPr>
              <a:t>the flow of patients, patient preferences, and random arrival time and service.</a:t>
            </a:r>
          </a:p>
          <a:p>
            <a:r>
              <a:rPr lang="en-US"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0D26DF4-A4BF-0A53-49A5-0DEBE7222252}"/>
              </a:ext>
            </a:extLst>
          </p:cNvPr>
          <p:cNvPicPr>
            <a:picLocks noChangeAspect="1"/>
          </p:cNvPicPr>
          <p:nvPr/>
        </p:nvPicPr>
        <p:blipFill rotWithShape="1">
          <a:blip r:embed="rId2"/>
          <a:srcRect t="-1" b="2093"/>
          <a:stretch/>
        </p:blipFill>
        <p:spPr>
          <a:xfrm>
            <a:off x="378690" y="684498"/>
            <a:ext cx="8442037" cy="6032205"/>
          </a:xfrm>
          <a:prstGeom prst="rect">
            <a:avLst/>
          </a:prstGeom>
        </p:spPr>
      </p:pic>
      <p:sp>
        <p:nvSpPr>
          <p:cNvPr id="3" name="TextBox 2">
            <a:extLst>
              <a:ext uri="{FF2B5EF4-FFF2-40B4-BE49-F238E27FC236}">
                <a16:creationId xmlns:a16="http://schemas.microsoft.com/office/drawing/2014/main" id="{6F780EE3-C85E-8B39-129C-D8AFADED3571}"/>
              </a:ext>
            </a:extLst>
          </p:cNvPr>
          <p:cNvSpPr txBox="1"/>
          <p:nvPr/>
        </p:nvSpPr>
        <p:spPr>
          <a:xfrm>
            <a:off x="9310255" y="2905644"/>
            <a:ext cx="2881745" cy="1446550"/>
          </a:xfrm>
          <a:prstGeom prst="rect">
            <a:avLst/>
          </a:prstGeom>
          <a:noFill/>
        </p:spPr>
        <p:txBody>
          <a:bodyPr wrap="square" rtlCol="0">
            <a:spAutoFit/>
          </a:bodyPr>
          <a:lstStyle/>
          <a:p>
            <a:r>
              <a:rPr lang="en-IN" sz="4400" dirty="0">
                <a:solidFill>
                  <a:schemeClr val="accent1"/>
                </a:solidFill>
              </a:rPr>
              <a:t>USE CASE DIAGRAM</a:t>
            </a:r>
          </a:p>
        </p:txBody>
      </p:sp>
    </p:spTree>
    <p:extLst>
      <p:ext uri="{BB962C8B-B14F-4D97-AF65-F5344CB8AC3E}">
        <p14:creationId xmlns:p14="http://schemas.microsoft.com/office/powerpoint/2010/main" val="65262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59DB35-7976-2B45-42E5-A1360A047414}"/>
              </a:ext>
            </a:extLst>
          </p:cNvPr>
          <p:cNvPicPr>
            <a:picLocks noChangeAspect="1"/>
          </p:cNvPicPr>
          <p:nvPr/>
        </p:nvPicPr>
        <p:blipFill>
          <a:blip r:embed="rId2"/>
          <a:stretch>
            <a:fillRect/>
          </a:stretch>
        </p:blipFill>
        <p:spPr>
          <a:xfrm>
            <a:off x="489527" y="680699"/>
            <a:ext cx="8118764" cy="5955052"/>
          </a:xfrm>
          <a:prstGeom prst="rect">
            <a:avLst/>
          </a:prstGeom>
        </p:spPr>
      </p:pic>
      <p:sp>
        <p:nvSpPr>
          <p:cNvPr id="3" name="TextBox 2">
            <a:extLst>
              <a:ext uri="{FF2B5EF4-FFF2-40B4-BE49-F238E27FC236}">
                <a16:creationId xmlns:a16="http://schemas.microsoft.com/office/drawing/2014/main" id="{2BF46BA1-891B-A82A-8322-5890AE3AA20C}"/>
              </a:ext>
            </a:extLst>
          </p:cNvPr>
          <p:cNvSpPr txBox="1"/>
          <p:nvPr/>
        </p:nvSpPr>
        <p:spPr>
          <a:xfrm>
            <a:off x="9070109" y="2697017"/>
            <a:ext cx="2632364" cy="1323439"/>
          </a:xfrm>
          <a:prstGeom prst="rect">
            <a:avLst/>
          </a:prstGeom>
          <a:noFill/>
        </p:spPr>
        <p:txBody>
          <a:bodyPr wrap="square" rtlCol="0">
            <a:spAutoFit/>
          </a:bodyPr>
          <a:lstStyle/>
          <a:p>
            <a:r>
              <a:rPr lang="en-IN" sz="4000" dirty="0">
                <a:solidFill>
                  <a:schemeClr val="accent1"/>
                </a:solidFill>
              </a:rPr>
              <a:t>CLASS DIAGRAM</a:t>
            </a:r>
          </a:p>
        </p:txBody>
      </p:sp>
    </p:spTree>
    <p:extLst>
      <p:ext uri="{BB962C8B-B14F-4D97-AF65-F5344CB8AC3E}">
        <p14:creationId xmlns:p14="http://schemas.microsoft.com/office/powerpoint/2010/main" val="27763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noAutofit/>
          </a:bodyPr>
          <a:lstStyle/>
          <a:p>
            <a:pPr algn="ctr"/>
            <a:r>
              <a:rPr lang="en-IN" sz="4000" dirty="0"/>
              <a:t>Literature review </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581192" y="2180496"/>
            <a:ext cx="11029615" cy="4350933"/>
          </a:xfrm>
        </p:spPr>
        <p:txBody>
          <a:bodyPr>
            <a:noAutofit/>
          </a:bodyPr>
          <a:lstStyle/>
          <a:p>
            <a:r>
              <a:rPr lang="en-US" b="0" i="0" dirty="0">
                <a:effectLst/>
              </a:rPr>
              <a:t>Doctor appointment system is one of those medical technologies that make the lives of patients, doctors, and administration easier. </a:t>
            </a:r>
          </a:p>
          <a:p>
            <a:r>
              <a:rPr lang="en-US" b="0" i="0" dirty="0">
                <a:solidFill>
                  <a:schemeClr val="tx1"/>
                </a:solidFill>
                <a:effectLst/>
              </a:rPr>
              <a:t>Making an appointment with a doctor in a few clicks online is one of the solutions that, in our opinion, can make a difference in the interaction between a doctor and a patient</a:t>
            </a:r>
            <a:r>
              <a:rPr lang="en-US" b="0" i="0" dirty="0">
                <a:solidFill>
                  <a:srgbClr val="606066"/>
                </a:solidFill>
                <a:effectLst/>
              </a:rPr>
              <a:t>.</a:t>
            </a:r>
          </a:p>
          <a:p>
            <a:r>
              <a:rPr lang="en-IN" dirty="0"/>
              <a:t>Benefits of doctor appointment system are </a:t>
            </a:r>
          </a:p>
          <a:p>
            <a:pPr marL="514350" indent="-514350">
              <a:buFont typeface="+mj-lt"/>
              <a:buAutoNum type="arabicPeriod"/>
            </a:pPr>
            <a:r>
              <a:rPr lang="en-IN" b="1" i="0" dirty="0">
                <a:effectLst/>
              </a:rPr>
              <a:t>Reducing Patient Wait Times</a:t>
            </a:r>
          </a:p>
          <a:p>
            <a:pPr marL="514350" indent="-514350">
              <a:buFont typeface="+mj-lt"/>
              <a:buAutoNum type="arabicPeriod"/>
            </a:pPr>
            <a:r>
              <a:rPr lang="en-US" b="1" i="0" dirty="0">
                <a:effectLst/>
              </a:rPr>
              <a:t>Simplifying the Process of Finding a Doctor</a:t>
            </a:r>
            <a:endParaRPr lang="en-IN" b="1" dirty="0"/>
          </a:p>
          <a:p>
            <a:pPr marL="514350" indent="-514350">
              <a:buFont typeface="+mj-lt"/>
              <a:buAutoNum type="arabicPeriod"/>
            </a:pPr>
            <a:r>
              <a:rPr lang="en-IN" b="1" dirty="0"/>
              <a:t>I</a:t>
            </a:r>
            <a:r>
              <a:rPr lang="en-IN" b="1" i="0" dirty="0">
                <a:effectLst/>
              </a:rPr>
              <a:t>ncreasing Patient Satisfaction</a:t>
            </a:r>
          </a:p>
          <a:p>
            <a:pPr marL="514350" indent="-514350">
              <a:buFont typeface="+mj-lt"/>
              <a:buAutoNum type="arabicPeriod"/>
            </a:pPr>
            <a:r>
              <a:rPr lang="en-IN" b="1" i="0" dirty="0"/>
              <a:t>24*7 booking: Anytime Anywhere</a:t>
            </a:r>
          </a:p>
          <a:p>
            <a:pPr marL="514350" indent="-514350">
              <a:buFont typeface="+mj-lt"/>
              <a:buAutoNum type="arabicPeriod"/>
            </a:pPr>
            <a:r>
              <a:rPr lang="en-IN" b="1" i="0" dirty="0">
                <a:effectLst/>
              </a:rPr>
              <a:t>Multiple locations and multiple doctors</a:t>
            </a:r>
            <a:endParaRPr lang="en-IN" b="1" dirty="0"/>
          </a:p>
          <a:p>
            <a:endParaRPr lang="en-IN" dirty="0">
              <a:solidFill>
                <a:schemeClr val="tx1"/>
              </a:solidFill>
            </a:endParaRPr>
          </a:p>
        </p:txBody>
      </p:sp>
    </p:spTree>
    <p:extLst>
      <p:ext uri="{BB962C8B-B14F-4D97-AF65-F5344CB8AC3E}">
        <p14:creationId xmlns:p14="http://schemas.microsoft.com/office/powerpoint/2010/main" val="37352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dirty="0"/>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fontScale="47500" lnSpcReduction="20000"/>
          </a:bodyPr>
          <a:lstStyle/>
          <a:p>
            <a:pPr algn="l"/>
            <a:r>
              <a:rPr lang="en-US" sz="3700" b="0" i="0" dirty="0">
                <a:effectLst/>
                <a:latin typeface="STIXGeneral-Regular"/>
              </a:rPr>
              <a:t>One of the </a:t>
            </a:r>
            <a:r>
              <a:rPr lang="en-IN" sz="3700" b="0" i="0" dirty="0">
                <a:effectLst/>
                <a:latin typeface="STIXGeneral-Regular"/>
              </a:rPr>
              <a:t>techniques for doctor appointment </a:t>
            </a:r>
            <a:r>
              <a:rPr lang="en-IN" sz="3700" dirty="0">
                <a:latin typeface="STIXGeneral-Regular"/>
              </a:rPr>
              <a:t>booking </a:t>
            </a:r>
            <a:r>
              <a:rPr lang="en-IN" sz="3700" b="0" i="0" dirty="0">
                <a:effectLst/>
                <a:latin typeface="STIXGeneral-Regular"/>
              </a:rPr>
              <a:t>systems is </a:t>
            </a:r>
            <a:r>
              <a:rPr lang="en-US" sz="3700" b="0" i="0" dirty="0">
                <a:effectLst/>
                <a:latin typeface="STIXGeneral-Regular"/>
              </a:rPr>
              <a:t>E-marketing</a:t>
            </a:r>
          </a:p>
          <a:p>
            <a:pPr algn="l"/>
            <a:r>
              <a:rPr lang="en-US" sz="3700" b="0" i="0" dirty="0">
                <a:effectLst/>
                <a:latin typeface="STIXGeneral-Regular"/>
              </a:rPr>
              <a:t>Patient details such as contact numbers and emails are used for booking through the system. The database of patient information can be used for sending newsletters and the clinic can generate additional revenue.</a:t>
            </a:r>
          </a:p>
          <a:p>
            <a:pPr algn="l"/>
            <a:r>
              <a:rPr lang="en-US" sz="3700" b="0" i="0" dirty="0">
                <a:effectLst/>
                <a:latin typeface="STIXGeneral-Regular"/>
              </a:rPr>
              <a:t>They are 6 steps to design any pattern for E-marketing </a:t>
            </a:r>
          </a:p>
          <a:p>
            <a:pPr marL="0" indent="0" algn="l">
              <a:buNone/>
            </a:pPr>
            <a:r>
              <a:rPr lang="en-US" sz="3700" b="1" dirty="0">
                <a:solidFill>
                  <a:srgbClr val="2D3339"/>
                </a:solidFill>
                <a:effectLst/>
                <a:latin typeface="Mukta Vaani"/>
              </a:rPr>
              <a:t>1 Market and Customer Research</a:t>
            </a:r>
          </a:p>
          <a:p>
            <a:pPr marL="0" indent="0" algn="l">
              <a:buNone/>
            </a:pPr>
            <a:r>
              <a:rPr lang="en-US" sz="3700" b="1" i="0" dirty="0">
                <a:solidFill>
                  <a:srgbClr val="2D3339"/>
                </a:solidFill>
                <a:effectLst/>
                <a:latin typeface="Mukta Vaani"/>
              </a:rPr>
              <a:t>2 Selection of the Essential MVP (</a:t>
            </a:r>
            <a:r>
              <a:rPr lang="en-IN" sz="3700" b="1" i="0" dirty="0">
                <a:solidFill>
                  <a:srgbClr val="2D3339"/>
                </a:solidFill>
                <a:effectLst/>
                <a:latin typeface="Mukta Vaani"/>
              </a:rPr>
              <a:t>minimum viable product)</a:t>
            </a:r>
            <a:r>
              <a:rPr lang="en-US" sz="3700" b="1" i="0" dirty="0">
                <a:solidFill>
                  <a:srgbClr val="2D3339"/>
                </a:solidFill>
                <a:effectLst/>
                <a:latin typeface="Mukta Vaani"/>
              </a:rPr>
              <a:t> Features</a:t>
            </a:r>
            <a:endParaRPr lang="en-US" sz="3700" b="1" i="0" dirty="0">
              <a:solidFill>
                <a:srgbClr val="2D3339"/>
              </a:solidFill>
              <a:latin typeface="Mukta Vaani"/>
            </a:endParaRPr>
          </a:p>
          <a:p>
            <a:pPr marL="0" indent="0" algn="l">
              <a:buNone/>
            </a:pPr>
            <a:r>
              <a:rPr lang="en-IN" sz="3700" b="1" i="0" dirty="0">
                <a:solidFill>
                  <a:srgbClr val="2D3339"/>
                </a:solidFill>
                <a:effectLst/>
                <a:latin typeface="Mukta Vaani"/>
              </a:rPr>
              <a:t>3 Design Creation</a:t>
            </a:r>
          </a:p>
          <a:p>
            <a:pPr marL="0" indent="0" algn="l">
              <a:buNone/>
            </a:pPr>
            <a:r>
              <a:rPr lang="en-US" sz="3700" b="1" i="0" dirty="0">
                <a:solidFill>
                  <a:srgbClr val="2D3339"/>
                </a:solidFill>
                <a:effectLst/>
                <a:latin typeface="Mukta Vaani"/>
              </a:rPr>
              <a:t>4 Ensuring Adherence to all the Legal Security Requirements</a:t>
            </a:r>
          </a:p>
          <a:p>
            <a:pPr marL="0" indent="0" algn="l">
              <a:buNone/>
            </a:pPr>
            <a:r>
              <a:rPr lang="en-IN" sz="3700" b="1" i="0" dirty="0">
                <a:solidFill>
                  <a:srgbClr val="2D3339"/>
                </a:solidFill>
                <a:effectLst/>
                <a:latin typeface="Mukta Vaani"/>
              </a:rPr>
              <a:t>5 Software Development </a:t>
            </a:r>
          </a:p>
          <a:p>
            <a:pPr marL="0" indent="0" algn="l">
              <a:buNone/>
            </a:pPr>
            <a:r>
              <a:rPr lang="en-IN" sz="3700" b="1" i="0" dirty="0">
                <a:solidFill>
                  <a:srgbClr val="2D3339"/>
                </a:solidFill>
                <a:effectLst/>
                <a:latin typeface="Mukta Vaani"/>
              </a:rPr>
              <a:t>6 Testing</a:t>
            </a:r>
            <a:endParaRPr lang="en-US" sz="3700" b="1" dirty="0">
              <a:solidFill>
                <a:srgbClr val="2D3339"/>
              </a:solidFill>
              <a:effectLst/>
              <a:latin typeface="Mukta Vaani"/>
            </a:endParaRPr>
          </a:p>
          <a:p>
            <a:pPr marL="514350" indent="-514350" algn="l">
              <a:buFont typeface="+mj-lt"/>
              <a:buAutoNum type="arabicPeriod"/>
            </a:pPr>
            <a:endParaRPr lang="en-US" b="0" i="0" dirty="0">
              <a:effectLst/>
              <a:latin typeface="STIXGeneral-Regular"/>
            </a:endParaRP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DBD88-9ADE-F6C6-A2F2-5136F0DB9695}"/>
              </a:ext>
            </a:extLst>
          </p:cNvPr>
          <p:cNvSpPr txBox="1"/>
          <p:nvPr/>
        </p:nvSpPr>
        <p:spPr>
          <a:xfrm>
            <a:off x="896983" y="1236616"/>
            <a:ext cx="10563497" cy="5129609"/>
          </a:xfrm>
          <a:prstGeom prst="rect">
            <a:avLst/>
          </a:prstGeom>
          <a:noFill/>
        </p:spPr>
        <p:txBody>
          <a:bodyPr wrap="square" rtlCol="0">
            <a:spAutoFit/>
          </a:bodyPr>
          <a:lstStyle/>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FEATURES PROVIDED IN THIS BOOKING SYSTEM</a:t>
            </a: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Admin Login:</a:t>
            </a:r>
            <a:r>
              <a:rPr lang="en-US" sz="2000" kern="50" dirty="0">
                <a:solidFill>
                  <a:srgbClr val="373737"/>
                </a:solidFill>
                <a:effectLst/>
                <a:ea typeface="Calibri" panose="020F0502020204030204" pitchFamily="34" charset="0"/>
                <a:cs typeface="Arial" panose="020B0604020202020204" pitchFamily="34" charset="0"/>
              </a:rPr>
              <a:t> The system is under supervision of admin who manages the bookings made.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User login/registration:</a:t>
            </a:r>
            <a:r>
              <a:rPr lang="en-US" sz="2000" kern="50" dirty="0">
                <a:solidFill>
                  <a:srgbClr val="373737"/>
                </a:solidFill>
                <a:effectLst/>
                <a:ea typeface="Calibri" panose="020F0502020204030204" pitchFamily="34" charset="0"/>
                <a:cs typeface="Arial" panose="020B0604020202020204" pitchFamily="34" charset="0"/>
              </a:rPr>
              <a:t> Users have to first register themselves to login into the system.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Clinic areas:</a:t>
            </a:r>
            <a:r>
              <a:rPr lang="en-US" sz="2000" kern="50" dirty="0">
                <a:solidFill>
                  <a:srgbClr val="373737"/>
                </a:solidFill>
                <a:effectLst/>
                <a:ea typeface="Calibri" panose="020F0502020204030204" pitchFamily="34" charset="0"/>
                <a:cs typeface="Arial" panose="020B0604020202020204" pitchFamily="34" charset="0"/>
              </a:rPr>
              <a:t> The system will provide users with three clinic areas of different locations.</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Appointment availability check:</a:t>
            </a:r>
            <a:r>
              <a:rPr lang="en-US" sz="2000" kern="50" dirty="0">
                <a:solidFill>
                  <a:srgbClr val="373737"/>
                </a:solidFill>
                <a:effectLst/>
                <a:ea typeface="Calibri" panose="020F0502020204030204" pitchFamily="34" charset="0"/>
                <a:cs typeface="Arial" panose="020B0604020202020204" pitchFamily="34" charset="0"/>
              </a:rPr>
              <a:t> User can click on spaces to view the availability.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Appointment booking online for date and time:</a:t>
            </a:r>
            <a:r>
              <a:rPr lang="en-US" sz="2000" kern="50" dirty="0">
                <a:solidFill>
                  <a:srgbClr val="373737"/>
                </a:solidFill>
                <a:effectLst/>
                <a:ea typeface="Calibri" panose="020F0502020204030204" pitchFamily="34" charset="0"/>
                <a:cs typeface="Arial" panose="020B0604020202020204" pitchFamily="34" charset="0"/>
              </a:rPr>
              <a:t> Users can book appointment for their required date and time.</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Automatic cost calculation:</a:t>
            </a:r>
            <a:r>
              <a:rPr lang="en-US" sz="2000" kern="50" dirty="0">
                <a:solidFill>
                  <a:srgbClr val="373737"/>
                </a:solidFill>
                <a:effectLst/>
                <a:ea typeface="Calibri" panose="020F0502020204030204" pitchFamily="34" charset="0"/>
                <a:cs typeface="Arial" panose="020B0604020202020204" pitchFamily="34" charset="0"/>
              </a:rPr>
              <a:t> The system calculates the total cost incurred for parking based on the time that user has asked for booking.</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Booking cancellation:</a:t>
            </a:r>
            <a:r>
              <a:rPr lang="en-US" sz="2000" kern="50" dirty="0">
                <a:solidFill>
                  <a:srgbClr val="373737"/>
                </a:solidFill>
                <a:effectLst/>
                <a:ea typeface="Calibri" panose="020F0502020204030204" pitchFamily="34" charset="0"/>
                <a:cs typeface="Arial" panose="020B0604020202020204" pitchFamily="34" charset="0"/>
              </a:rPr>
              <a:t> User may even cancel their bookings by login into the system anytime. </a:t>
            </a:r>
            <a:endParaRPr lang="en-IN" sz="2000" kern="50" dirty="0">
              <a:effectLst/>
              <a:ea typeface="Calibri" panose="020F0502020204030204" pitchFamily="34" charset="0"/>
            </a:endParaRPr>
          </a:p>
          <a:p>
            <a:pPr lvl="0">
              <a:lnSpc>
                <a:spcPct val="115000"/>
              </a:lnSpc>
            </a:pPr>
            <a:r>
              <a:rPr lang="en-US" sz="2000" b="1" kern="50" dirty="0">
                <a:solidFill>
                  <a:srgbClr val="373737"/>
                </a:solidFill>
                <a:effectLst/>
                <a:ea typeface="Calibri" panose="020F0502020204030204" pitchFamily="34" charset="0"/>
                <a:cs typeface="Arial" panose="020B0604020202020204" pitchFamily="34" charset="0"/>
              </a:rPr>
              <a:t>Email on appointment booking:</a:t>
            </a:r>
            <a:r>
              <a:rPr lang="en-US" sz="2000" kern="50" dirty="0">
                <a:solidFill>
                  <a:srgbClr val="373737"/>
                </a:solidFill>
                <a:effectLst/>
                <a:ea typeface="Calibri" panose="020F0502020204030204" pitchFamily="34" charset="0"/>
                <a:cs typeface="Arial" panose="020B0604020202020204" pitchFamily="34" charset="0"/>
              </a:rPr>
              <a:t> When user is successful in appointment  confirmation and 'thank you' email regarding the a lot booked.</a:t>
            </a:r>
            <a:endParaRPr lang="en-IN" sz="2000" kern="50" dirty="0">
              <a:effectLst/>
              <a:ea typeface="Calibri" panose="020F0502020204030204" pitchFamily="34" charset="0"/>
            </a:endParaRPr>
          </a:p>
          <a:p>
            <a:pPr lvl="0">
              <a:lnSpc>
                <a:spcPct val="115000"/>
              </a:lnSpc>
              <a:spcAft>
                <a:spcPts val="1000"/>
              </a:spcAft>
            </a:pPr>
            <a:r>
              <a:rPr lang="en-US" sz="2000" b="1" kern="50" dirty="0">
                <a:solidFill>
                  <a:srgbClr val="373737"/>
                </a:solidFill>
                <a:effectLst/>
                <a:ea typeface="Calibri" panose="020F0502020204030204" pitchFamily="34" charset="0"/>
                <a:cs typeface="Arial" panose="020B0604020202020204" pitchFamily="34" charset="0"/>
              </a:rPr>
              <a:t>Feedback:</a:t>
            </a:r>
            <a:r>
              <a:rPr lang="en-US" sz="2000" kern="50" dirty="0">
                <a:solidFill>
                  <a:srgbClr val="373737"/>
                </a:solidFill>
                <a:effectLst/>
                <a:ea typeface="Calibri" panose="020F0502020204030204" pitchFamily="34" charset="0"/>
                <a:cs typeface="Arial" panose="020B0604020202020204" pitchFamily="34" charset="0"/>
              </a:rPr>
              <a:t> The system has a feedback form, where user can provide feedback into the system.</a:t>
            </a:r>
            <a:endParaRPr lang="en-IN" sz="2000" kern="50" dirty="0">
              <a:effectLst/>
              <a:ea typeface="Calibri" panose="020F0502020204030204" pitchFamily="34" charset="0"/>
            </a:endParaRPr>
          </a:p>
          <a:p>
            <a:endParaRPr lang="en-IN" sz="2000" dirty="0"/>
          </a:p>
        </p:txBody>
      </p:sp>
    </p:spTree>
    <p:extLst>
      <p:ext uri="{BB962C8B-B14F-4D97-AF65-F5344CB8AC3E}">
        <p14:creationId xmlns:p14="http://schemas.microsoft.com/office/powerpoint/2010/main" val="197812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9974-37E8-95C6-C4C2-7F6A7BB77900}"/>
              </a:ext>
            </a:extLst>
          </p:cNvPr>
          <p:cNvSpPr>
            <a:spLocks noGrp="1"/>
          </p:cNvSpPr>
          <p:nvPr>
            <p:ph type="title"/>
          </p:nvPr>
        </p:nvSpPr>
        <p:spPr/>
        <p:txBody>
          <a:bodyPr>
            <a:normAutofit/>
          </a:bodyPr>
          <a:lstStyle/>
          <a:p>
            <a:pPr algn="ctr"/>
            <a:r>
              <a:rPr lang="en-IN" sz="4800" dirty="0"/>
              <a:t>functionality</a:t>
            </a:r>
          </a:p>
        </p:txBody>
      </p:sp>
      <p:sp>
        <p:nvSpPr>
          <p:cNvPr id="3" name="Content Placeholder 2">
            <a:extLst>
              <a:ext uri="{FF2B5EF4-FFF2-40B4-BE49-F238E27FC236}">
                <a16:creationId xmlns:a16="http://schemas.microsoft.com/office/drawing/2014/main" id="{92AED900-C158-4338-D46A-60F0FF6D2CAE}"/>
              </a:ext>
            </a:extLst>
          </p:cNvPr>
          <p:cNvSpPr>
            <a:spLocks noGrp="1"/>
          </p:cNvSpPr>
          <p:nvPr>
            <p:ph idx="1"/>
          </p:nvPr>
        </p:nvSpPr>
        <p:spPr>
          <a:xfrm>
            <a:off x="581192" y="2180496"/>
            <a:ext cx="11029615" cy="4333515"/>
          </a:xfrm>
        </p:spPr>
        <p:txBody>
          <a:bodyPr>
            <a:noAutofit/>
          </a:bodyPr>
          <a:lstStyle/>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User side functionality:</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Book appointment</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Cancellation</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Receipt </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Feedback</a:t>
            </a:r>
            <a:endParaRPr lang="en-IN" sz="1400" kern="50" dirty="0">
              <a:effectLst/>
              <a:ea typeface="Calibri" panose="020F0502020204030204" pitchFamily="34" charset="0"/>
            </a:endParaRPr>
          </a:p>
          <a:p>
            <a:pPr>
              <a:spcAft>
                <a:spcPts val="1000"/>
              </a:spcAft>
            </a:pPr>
            <a:r>
              <a:rPr lang="en-US" sz="1400" kern="50" dirty="0">
                <a:solidFill>
                  <a:srgbClr val="373737"/>
                </a:solidFill>
                <a:effectLst/>
                <a:ea typeface="Calibri" panose="020F0502020204030204" pitchFamily="34" charset="0"/>
                <a:cs typeface="Arial" panose="020B0604020202020204" pitchFamily="34" charset="0"/>
              </a:rPr>
              <a:t>Recharge Account</a:t>
            </a:r>
            <a:endParaRPr lang="en-IN" sz="1400" kern="50" dirty="0">
              <a:effectLst/>
              <a:ea typeface="Calibri" panose="020F0502020204030204" pitchFamily="34" charset="0"/>
            </a:endParaRPr>
          </a:p>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 </a:t>
            </a:r>
            <a:endParaRPr lang="en-IN" sz="1400" kern="50" dirty="0">
              <a:effectLst/>
              <a:ea typeface="Calibri" panose="020F0502020204030204" pitchFamily="34" charset="0"/>
            </a:endParaRPr>
          </a:p>
          <a:p>
            <a:pPr marL="0" indent="0">
              <a:spcAft>
                <a:spcPts val="1000"/>
              </a:spcAft>
              <a:buNone/>
            </a:pPr>
            <a:r>
              <a:rPr lang="en-US" sz="1400" b="1" kern="50" dirty="0">
                <a:solidFill>
                  <a:srgbClr val="373737"/>
                </a:solidFill>
                <a:effectLst/>
                <a:ea typeface="Calibri" panose="020F0502020204030204" pitchFamily="34" charset="0"/>
                <a:cs typeface="Arial" panose="020B0604020202020204" pitchFamily="34" charset="0"/>
              </a:rPr>
              <a:t>Admin side functionality:</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Administers booked </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Cancellation</a:t>
            </a:r>
            <a:endParaRPr lang="en-IN" sz="1400" kern="50" dirty="0">
              <a:effectLst/>
              <a:ea typeface="Calibri" panose="020F0502020204030204" pitchFamily="34" charset="0"/>
            </a:endParaRPr>
          </a:p>
          <a:p>
            <a:r>
              <a:rPr lang="en-US" sz="1400" kern="50" dirty="0">
                <a:solidFill>
                  <a:srgbClr val="373737"/>
                </a:solidFill>
                <a:effectLst/>
                <a:ea typeface="Calibri" panose="020F0502020204030204" pitchFamily="34" charset="0"/>
                <a:cs typeface="Arial" panose="020B0604020202020204" pitchFamily="34" charset="0"/>
              </a:rPr>
              <a:t>View User Data</a:t>
            </a:r>
            <a:endParaRPr lang="en-IN" sz="1400" kern="50" dirty="0">
              <a:effectLst/>
              <a:ea typeface="Calibri" panose="020F0502020204030204" pitchFamily="34" charset="0"/>
            </a:endParaRPr>
          </a:p>
          <a:p>
            <a:pPr>
              <a:spcAft>
                <a:spcPts val="1000"/>
              </a:spcAft>
            </a:pPr>
            <a:r>
              <a:rPr lang="en-US" sz="1400" kern="50" dirty="0">
                <a:solidFill>
                  <a:srgbClr val="373737"/>
                </a:solidFill>
                <a:effectLst/>
                <a:ea typeface="Calibri" panose="020F0502020204030204" pitchFamily="34" charset="0"/>
                <a:cs typeface="Arial" panose="020B0604020202020204" pitchFamily="34" charset="0"/>
              </a:rPr>
              <a:t>Feedback view and reply</a:t>
            </a:r>
            <a:endParaRPr lang="en-IN" sz="1400" kern="50" dirty="0">
              <a:effectLst/>
              <a:ea typeface="Calibri" panose="020F0502020204030204" pitchFamily="34" charset="0"/>
            </a:endParaRPr>
          </a:p>
          <a:p>
            <a:endParaRPr lang="en-IN" sz="1400" dirty="0"/>
          </a:p>
        </p:txBody>
      </p:sp>
    </p:spTree>
    <p:extLst>
      <p:ext uri="{BB962C8B-B14F-4D97-AF65-F5344CB8AC3E}">
        <p14:creationId xmlns:p14="http://schemas.microsoft.com/office/powerpoint/2010/main" val="416560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normAutofit/>
          </a:bodyPr>
          <a:lstStyle/>
          <a:p>
            <a:pPr algn="ctr"/>
            <a:r>
              <a:rPr lang="en-GB" sz="4800" dirty="0"/>
              <a:t>Dataset collection</a:t>
            </a:r>
            <a:endParaRPr lang="en-IN" sz="4800" dirty="0"/>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IN" dirty="0"/>
              <a:t> </a:t>
            </a:r>
          </a:p>
          <a:p>
            <a:endParaRPr lang="en-IN" dirty="0"/>
          </a:p>
        </p:txBody>
      </p:sp>
      <p:sp>
        <p:nvSpPr>
          <p:cNvPr id="5" name="TextBox 4">
            <a:extLst>
              <a:ext uri="{FF2B5EF4-FFF2-40B4-BE49-F238E27FC236}">
                <a16:creationId xmlns:a16="http://schemas.microsoft.com/office/drawing/2014/main" id="{0FCC6F93-EDF1-8FDD-47F5-2FF9D8EF1B0A}"/>
              </a:ext>
            </a:extLst>
          </p:cNvPr>
          <p:cNvSpPr txBox="1"/>
          <p:nvPr/>
        </p:nvSpPr>
        <p:spPr>
          <a:xfrm>
            <a:off x="509273" y="1820900"/>
            <a:ext cx="11029614" cy="5909310"/>
          </a:xfrm>
          <a:prstGeom prst="rect">
            <a:avLst/>
          </a:prstGeom>
          <a:noFill/>
        </p:spPr>
        <p:txBody>
          <a:bodyPr wrap="square">
            <a:spAutoFit/>
          </a:bodyPr>
          <a:lstStyle/>
          <a:p>
            <a:r>
              <a:rPr lang="en-GB" b="0" i="0" dirty="0">
                <a:effectLst/>
              </a:rPr>
              <a:t>A data set is a structured collection of data points related to a particular subject. A collection of related data sets is called as a database.</a:t>
            </a:r>
          </a:p>
          <a:p>
            <a:endParaRPr lang="en-GB" dirty="0"/>
          </a:p>
          <a:p>
            <a:r>
              <a:rPr lang="en-GB" b="0" i="0" dirty="0">
                <a:effectLst/>
              </a:rPr>
              <a:t>Items of related data are:</a:t>
            </a:r>
          </a:p>
          <a:p>
            <a:endParaRPr lang="en-GB" b="0" i="0" dirty="0">
              <a:effectLst/>
            </a:endParaRPr>
          </a:p>
          <a:p>
            <a:pPr marL="342900" indent="-342900">
              <a:buAutoNum type="arabicPeriod"/>
            </a:pPr>
            <a:r>
              <a:rPr lang="en-GB" dirty="0"/>
              <a:t>Patient Details  </a:t>
            </a:r>
          </a:p>
          <a:p>
            <a:pPr marL="285750" indent="-285750">
              <a:buFont typeface="Arial" panose="020B0604020202020204" pitchFamily="34" charset="0"/>
              <a:buChar char="•"/>
            </a:pPr>
            <a:r>
              <a:rPr lang="en-GB" b="0" i="0" dirty="0">
                <a:effectLst/>
              </a:rPr>
              <a:t>Contact No.</a:t>
            </a:r>
          </a:p>
          <a:p>
            <a:pPr marL="285750" indent="-285750">
              <a:buFont typeface="Arial" panose="020B0604020202020204" pitchFamily="34" charset="0"/>
              <a:buChar char="•"/>
            </a:pPr>
            <a:r>
              <a:rPr lang="en-GB" dirty="0"/>
              <a:t>Name</a:t>
            </a:r>
          </a:p>
          <a:p>
            <a:pPr marL="285750" indent="-285750">
              <a:buFont typeface="Arial" panose="020B0604020202020204" pitchFamily="34" charset="0"/>
              <a:buChar char="•"/>
            </a:pPr>
            <a:r>
              <a:rPr lang="en-GB" b="0" i="0" dirty="0">
                <a:effectLst/>
              </a:rPr>
              <a:t>Gender</a:t>
            </a:r>
          </a:p>
          <a:p>
            <a:pPr marL="285750" indent="-285750">
              <a:buFont typeface="Arial" panose="020B0604020202020204" pitchFamily="34" charset="0"/>
              <a:buChar char="•"/>
            </a:pPr>
            <a:r>
              <a:rPr lang="en-GB" dirty="0"/>
              <a:t>Age</a:t>
            </a:r>
          </a:p>
          <a:p>
            <a:endParaRPr lang="en-GB" dirty="0"/>
          </a:p>
          <a:p>
            <a:pPr>
              <a:lnSpc>
                <a:spcPct val="150000"/>
              </a:lnSpc>
            </a:pPr>
            <a:r>
              <a:rPr lang="en-GB" dirty="0"/>
              <a:t>2. Doctor Details</a:t>
            </a:r>
          </a:p>
          <a:p>
            <a:pPr marL="285750" indent="-285750">
              <a:lnSpc>
                <a:spcPct val="150000"/>
              </a:lnSpc>
              <a:buFont typeface="Arial" panose="020B0604020202020204" pitchFamily="34" charset="0"/>
              <a:buChar char="•"/>
            </a:pPr>
            <a:r>
              <a:rPr lang="en-GB" dirty="0"/>
              <a:t>Contact No.</a:t>
            </a:r>
          </a:p>
          <a:p>
            <a:pPr marL="285750" indent="-285750">
              <a:lnSpc>
                <a:spcPct val="150000"/>
              </a:lnSpc>
              <a:buFont typeface="Arial" panose="020B0604020202020204" pitchFamily="34" charset="0"/>
              <a:buChar char="•"/>
            </a:pPr>
            <a:r>
              <a:rPr lang="en-GB" dirty="0"/>
              <a:t>Name</a:t>
            </a:r>
          </a:p>
          <a:p>
            <a:pPr marL="285750" indent="-285750">
              <a:lnSpc>
                <a:spcPct val="150000"/>
              </a:lnSpc>
              <a:buFont typeface="Arial" panose="020B0604020202020204" pitchFamily="34" charset="0"/>
              <a:buChar char="•"/>
            </a:pPr>
            <a:r>
              <a:rPr lang="en-GB" dirty="0"/>
              <a:t>Specialization</a:t>
            </a:r>
          </a:p>
          <a:p>
            <a:pPr marL="285750" indent="-285750">
              <a:buFont typeface="Arial" panose="020B0604020202020204" pitchFamily="34" charset="0"/>
              <a:buChar char="•"/>
            </a:pPr>
            <a:endParaRPr lang="en-GB" b="0" i="0" dirty="0">
              <a:effectLst/>
            </a:endParaRPr>
          </a:p>
          <a:p>
            <a:endParaRPr lang="en-GB" dirty="0"/>
          </a:p>
          <a:p>
            <a:endParaRPr lang="en-GB" dirty="0"/>
          </a:p>
          <a:p>
            <a:endParaRPr lang="en-IN" dirty="0"/>
          </a:p>
        </p:txBody>
      </p:sp>
    </p:spTree>
    <p:extLst>
      <p:ext uri="{BB962C8B-B14F-4D97-AF65-F5344CB8AC3E}">
        <p14:creationId xmlns:p14="http://schemas.microsoft.com/office/powerpoint/2010/main" val="107968648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345</TotalTime>
  <Words>619</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Gill Sans MT</vt:lpstr>
      <vt:lpstr>Mukta Vaani</vt:lpstr>
      <vt:lpstr>STIXGeneral-Regular</vt:lpstr>
      <vt:lpstr>Wingdings 2</vt:lpstr>
      <vt:lpstr>Dividend</vt:lpstr>
      <vt:lpstr>Software engineering Doctor Appointment Booking System</vt:lpstr>
      <vt:lpstr>Problem statement and domain</vt:lpstr>
      <vt:lpstr>PowerPoint Presentation</vt:lpstr>
      <vt:lpstr>PowerPoint Presentation</vt:lpstr>
      <vt:lpstr>Literature review </vt:lpstr>
      <vt:lpstr>Proposed Algorithm Design Technique</vt:lpstr>
      <vt:lpstr>PowerPoint Presentation</vt:lpstr>
      <vt:lpstr>functionality</vt:lpstr>
      <vt:lpstr>Dataset collection</vt:lpstr>
      <vt:lpstr>Tools required</vt:lpstr>
      <vt:lpstr>GitHub Setup</vt:lpstr>
      <vt:lpstr>Individual roles of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Laasya Kruthi Jiguru</cp:lastModifiedBy>
  <cp:revision>22</cp:revision>
  <dcterms:created xsi:type="dcterms:W3CDTF">2022-02-18T09:01:51Z</dcterms:created>
  <dcterms:modified xsi:type="dcterms:W3CDTF">2022-08-10T09:18:59Z</dcterms:modified>
</cp:coreProperties>
</file>