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Slab"/>
      <p:regular r:id="rId17"/>
      <p:bold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5681a515d_0_1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85681a515d_0_1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85681a515d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85681a515d_0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85681a515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85681a515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85681a515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85681a515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85681a515d_0_1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85681a515d_0_1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85681a515d_0_1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85681a515d_0_1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5681a515d_0_1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85681a515d_0_1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bdfd9038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bdfd9038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5681a515d_0_1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5681a515d_0_1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85681a515d_0_1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85681a515d_0_1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2063250" y="1120450"/>
            <a:ext cx="5017500" cy="191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3060"/>
              <a:t>Comprehensive SEO Audit &amp; Optimization for Organic Traffic Growth- </a:t>
            </a:r>
            <a:r>
              <a:rPr b="1" lang="en-GB" sz="3060"/>
              <a:t>deskera.com</a:t>
            </a:r>
            <a:endParaRPr b="1" sz="3060"/>
          </a:p>
        </p:txBody>
      </p:sp>
      <p:sp>
        <p:nvSpPr>
          <p:cNvPr id="64" name="Google Shape;64;p13"/>
          <p:cNvSpPr txBox="1"/>
          <p:nvPr>
            <p:ph idx="1" type="subTitle"/>
          </p:nvPr>
        </p:nvSpPr>
        <p:spPr>
          <a:xfrm>
            <a:off x="5511450" y="3521350"/>
            <a:ext cx="19479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1600"/>
              <a:t>By Srivardhini R</a:t>
            </a:r>
            <a:endParaRPr sz="1600"/>
          </a:p>
          <a:p>
            <a:pPr indent="0" lvl="0" marL="0" rtl="0" algn="ctr">
              <a:spcBef>
                <a:spcPts val="0"/>
              </a:spcBef>
              <a:spcAft>
                <a:spcPts val="0"/>
              </a:spcAft>
              <a:buNone/>
            </a:pPr>
            <a:r>
              <a:rPr lang="en-GB" sz="1600"/>
              <a:t>MBE8</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Conclusion</a:t>
            </a:r>
            <a:endParaRPr/>
          </a:p>
        </p:txBody>
      </p:sp>
      <p:sp>
        <p:nvSpPr>
          <p:cNvPr id="118" name="Google Shape;118;p22"/>
          <p:cNvSpPr txBox="1"/>
          <p:nvPr>
            <p:ph idx="1" type="body"/>
          </p:nvPr>
        </p:nvSpPr>
        <p:spPr>
          <a:xfrm>
            <a:off x="387900" y="1324625"/>
            <a:ext cx="8368200" cy="32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The "Comprehensive SEO Audit &amp; Optimization" project for Deskera successfully identified and resolved key SEO issues, boosting the website's visibility and rankings. With detailed audits, targeted keyword research, on-page, technical, and off-page SEO improvements, the project has created a strong foundation for sustained organic traffic growth. The deliverables include clear reports and strategic plans to guide ongoing SEO efforts.</a:t>
            </a:r>
            <a:endParaRPr sz="1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idx="1" type="body"/>
          </p:nvPr>
        </p:nvSpPr>
        <p:spPr>
          <a:xfrm>
            <a:off x="3217037" y="119472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sz="3500"/>
              <a:t>Thank you </a:t>
            </a:r>
            <a:endParaRPr sz="3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93300" y="486175"/>
            <a:ext cx="7038900" cy="56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000"/>
              <a:t>Company profile</a:t>
            </a:r>
            <a:endParaRPr sz="3000"/>
          </a:p>
        </p:txBody>
      </p:sp>
      <p:sp>
        <p:nvSpPr>
          <p:cNvPr id="70" name="Google Shape;70;p14"/>
          <p:cNvSpPr txBox="1"/>
          <p:nvPr>
            <p:ph idx="1" type="body"/>
          </p:nvPr>
        </p:nvSpPr>
        <p:spPr>
          <a:xfrm>
            <a:off x="534200" y="1272950"/>
            <a:ext cx="7038900" cy="3429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688"/>
              <a:buNone/>
            </a:pPr>
            <a:r>
              <a:rPr lang="en-GB" sz="1498"/>
              <a:t>Deskera is an award-winning integrated platform that enables SMBs to scale faster with fewer tools. From convenience stores to manufacturing plants, hundreds of thousands of small and medium enterprises use Deskera to manage accounting,  inventory, payroll, sales, and marketing automation.</a:t>
            </a:r>
            <a:endParaRPr sz="1498"/>
          </a:p>
          <a:p>
            <a:pPr indent="0" lvl="0" marL="0" rtl="0" algn="l">
              <a:lnSpc>
                <a:spcPct val="95000"/>
              </a:lnSpc>
              <a:spcBef>
                <a:spcPts val="1200"/>
              </a:spcBef>
              <a:spcAft>
                <a:spcPts val="0"/>
              </a:spcAft>
              <a:buSzPts val="688"/>
              <a:buNone/>
            </a:pPr>
            <a:r>
              <a:rPr b="1" lang="en-GB" sz="1498"/>
              <a:t>Industry: </a:t>
            </a:r>
            <a:r>
              <a:rPr lang="en-GB" sz="1498"/>
              <a:t>Technology, Information and Internet</a:t>
            </a:r>
            <a:endParaRPr sz="1498"/>
          </a:p>
          <a:p>
            <a:pPr indent="0" lvl="0" marL="0" rtl="0" algn="l">
              <a:lnSpc>
                <a:spcPct val="95000"/>
              </a:lnSpc>
              <a:spcBef>
                <a:spcPts val="1200"/>
              </a:spcBef>
              <a:spcAft>
                <a:spcPts val="0"/>
              </a:spcAft>
              <a:buSzPts val="688"/>
              <a:buNone/>
            </a:pPr>
            <a:r>
              <a:rPr b="1" lang="en-GB" sz="1498"/>
              <a:t>Specialities: </a:t>
            </a:r>
            <a:r>
              <a:rPr lang="en-GB" sz="1498"/>
              <a:t>Accounting, CRM, MRP, ERP, and HRMS</a:t>
            </a:r>
            <a:endParaRPr sz="1498"/>
          </a:p>
          <a:p>
            <a:pPr indent="0" lvl="0" marL="0" rtl="0" algn="l">
              <a:lnSpc>
                <a:spcPct val="95000"/>
              </a:lnSpc>
              <a:spcBef>
                <a:spcPts val="1200"/>
              </a:spcBef>
              <a:spcAft>
                <a:spcPts val="0"/>
              </a:spcAft>
              <a:buSzPts val="688"/>
              <a:buNone/>
            </a:pPr>
            <a:r>
              <a:rPr b="1" lang="en-GB" sz="1498"/>
              <a:t>Headquarters:</a:t>
            </a:r>
            <a:r>
              <a:rPr lang="en-GB" sz="1498"/>
              <a:t> Minneapolis, MN</a:t>
            </a:r>
            <a:endParaRPr sz="1498"/>
          </a:p>
          <a:p>
            <a:pPr indent="0" lvl="0" marL="0" rtl="0" algn="l">
              <a:lnSpc>
                <a:spcPct val="95000"/>
              </a:lnSpc>
              <a:spcBef>
                <a:spcPts val="1200"/>
              </a:spcBef>
              <a:spcAft>
                <a:spcPts val="0"/>
              </a:spcAft>
              <a:buSzPts val="688"/>
              <a:buNone/>
            </a:pPr>
            <a:r>
              <a:rPr b="1" lang="en-GB" sz="1498"/>
              <a:t>Founded:</a:t>
            </a:r>
            <a:r>
              <a:rPr lang="en-GB" sz="1498"/>
              <a:t> 2008</a:t>
            </a:r>
            <a:endParaRPr sz="1498"/>
          </a:p>
          <a:p>
            <a:pPr indent="0" lvl="0" marL="0" rtl="0" algn="l">
              <a:lnSpc>
                <a:spcPct val="95000"/>
              </a:lnSpc>
              <a:spcBef>
                <a:spcPts val="1200"/>
              </a:spcBef>
              <a:spcAft>
                <a:spcPts val="1200"/>
              </a:spcAft>
              <a:buSzPts val="688"/>
              <a:buNone/>
            </a:pPr>
            <a:r>
              <a:rPr b="1" lang="en-GB" sz="1498"/>
              <a:t>Website: </a:t>
            </a:r>
            <a:r>
              <a:rPr lang="en-GB" sz="1498"/>
              <a:t>https://www.deskera.com</a:t>
            </a:r>
            <a:endParaRPr sz="92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415900" y="3285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3000"/>
              <a:t>Initial Audit</a:t>
            </a:r>
            <a:endParaRPr sz="3000"/>
          </a:p>
        </p:txBody>
      </p:sp>
      <p:sp>
        <p:nvSpPr>
          <p:cNvPr id="76" name="Google Shape;76;p15"/>
          <p:cNvSpPr txBox="1"/>
          <p:nvPr>
            <p:ph idx="1" type="body"/>
          </p:nvPr>
        </p:nvSpPr>
        <p:spPr>
          <a:xfrm>
            <a:off x="507700" y="1249450"/>
            <a:ext cx="8184600" cy="3605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5500" u="sng"/>
              <a:t>Performance</a:t>
            </a:r>
            <a:r>
              <a:rPr b="1" lang="en-GB" sz="5500" u="sng"/>
              <a:t>:</a:t>
            </a:r>
            <a:endParaRPr b="1" sz="5500" u="sng"/>
          </a:p>
          <a:p>
            <a:pPr indent="-315912" lvl="0" marL="457200" rtl="0" algn="l">
              <a:spcBef>
                <a:spcPts val="1200"/>
              </a:spcBef>
              <a:spcAft>
                <a:spcPts val="0"/>
              </a:spcAft>
              <a:buSzPct val="100000"/>
              <a:buChar char="●"/>
            </a:pPr>
            <a:r>
              <a:rPr lang="en-GB" sz="5500"/>
              <a:t>The site has explicit width and height for image elements, ensuring proper layout and avoiding layout shifts</a:t>
            </a:r>
            <a:endParaRPr sz="5500"/>
          </a:p>
          <a:p>
            <a:pPr indent="-315912" lvl="0" marL="457200" rtl="0" algn="l">
              <a:spcBef>
                <a:spcPts val="0"/>
              </a:spcBef>
              <a:spcAft>
                <a:spcPts val="0"/>
              </a:spcAft>
              <a:buSzPct val="100000"/>
              <a:buChar char="●"/>
            </a:pPr>
            <a:r>
              <a:rPr lang="en-GB" sz="5500"/>
              <a:t>The server response time is excellent, under 0.2 seconds, indicating fast loading times.</a:t>
            </a:r>
            <a:endParaRPr sz="5500"/>
          </a:p>
          <a:p>
            <a:pPr indent="0" lvl="0" marL="0" rtl="0" algn="l">
              <a:spcBef>
                <a:spcPts val="1200"/>
              </a:spcBef>
              <a:spcAft>
                <a:spcPts val="0"/>
              </a:spcAft>
              <a:buNone/>
            </a:pPr>
            <a:r>
              <a:rPr b="1" lang="en-GB" sz="5500" u="sng"/>
              <a:t>Strength:</a:t>
            </a:r>
            <a:endParaRPr b="1" sz="5500" u="sng"/>
          </a:p>
          <a:p>
            <a:pPr indent="-315912" lvl="0" marL="457200" rtl="0" algn="l">
              <a:spcBef>
                <a:spcPts val="1200"/>
              </a:spcBef>
              <a:spcAft>
                <a:spcPts val="0"/>
              </a:spcAft>
              <a:buSzPct val="100000"/>
              <a:buChar char="●"/>
            </a:pPr>
            <a:r>
              <a:rPr lang="en-GB" sz="5500"/>
              <a:t>The site features high contrast, is easily accessible, modernized, and offers a clear user experience.</a:t>
            </a:r>
            <a:endParaRPr sz="5500"/>
          </a:p>
          <a:p>
            <a:pPr indent="-315912" lvl="0" marL="457200" rtl="0" algn="l">
              <a:spcBef>
                <a:spcPts val="0"/>
              </a:spcBef>
              <a:spcAft>
                <a:spcPts val="0"/>
              </a:spcAft>
              <a:buSzPct val="100000"/>
              <a:buChar char="●"/>
            </a:pPr>
            <a:r>
              <a:rPr lang="en-GB" sz="5500"/>
              <a:t>The site has a high number of internal links (91), which helps distribute page authority and enhances navigation.</a:t>
            </a:r>
            <a:endParaRPr sz="5500"/>
          </a:p>
          <a:p>
            <a:pPr indent="0" lvl="0" marL="0" rtl="0" algn="l">
              <a:spcBef>
                <a:spcPts val="1200"/>
              </a:spcBef>
              <a:spcAft>
                <a:spcPts val="0"/>
              </a:spcAft>
              <a:buNone/>
            </a:pPr>
            <a:r>
              <a:rPr b="1" lang="en-GB" sz="5500" u="sng"/>
              <a:t>Weakness:</a:t>
            </a:r>
            <a:endParaRPr b="1" sz="5500" u="sng"/>
          </a:p>
          <a:p>
            <a:pPr indent="-315912" lvl="0" marL="457200" rtl="0" algn="l">
              <a:spcBef>
                <a:spcPts val="1200"/>
              </a:spcBef>
              <a:spcAft>
                <a:spcPts val="0"/>
              </a:spcAft>
              <a:buSzPct val="100000"/>
              <a:buChar char="●"/>
            </a:pPr>
            <a:r>
              <a:rPr lang="en-GB" sz="5500"/>
              <a:t>Both the SEO title and meta description are too long, potentially leading to truncation in search results and reduced click-through rates</a:t>
            </a:r>
            <a:endParaRPr sz="5500"/>
          </a:p>
          <a:p>
            <a:pPr indent="-315912" lvl="0" marL="457200" rtl="0" algn="l">
              <a:spcBef>
                <a:spcPts val="0"/>
              </a:spcBef>
              <a:spcAft>
                <a:spcPts val="0"/>
              </a:spcAft>
              <a:buSzPct val="100000"/>
              <a:buChar char="●"/>
            </a:pPr>
            <a:r>
              <a:rPr lang="en-GB" sz="5500"/>
              <a:t>Several images lack alt attributes, which can affect accessibility and SEO performance.</a:t>
            </a:r>
            <a:endParaRPr sz="5500"/>
          </a:p>
          <a:p>
            <a:pPr indent="0" lvl="0" marL="0" rtl="0" algn="l">
              <a:spcBef>
                <a:spcPts val="1200"/>
              </a:spcBef>
              <a:spcAft>
                <a:spcPts val="1200"/>
              </a:spcAft>
              <a:buNone/>
            </a:pPr>
            <a:r>
              <a:t/>
            </a:r>
            <a:endParaRPr b="1"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Keyword Research</a:t>
            </a:r>
            <a:endParaRPr/>
          </a:p>
        </p:txBody>
      </p:sp>
      <p:sp>
        <p:nvSpPr>
          <p:cNvPr id="82" name="Google Shape;82;p16"/>
          <p:cNvSpPr txBox="1"/>
          <p:nvPr>
            <p:ph idx="1" type="body"/>
          </p:nvPr>
        </p:nvSpPr>
        <p:spPr>
          <a:xfrm>
            <a:off x="387900" y="1261225"/>
            <a:ext cx="8368200" cy="3769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GB" sz="1942" u="sng"/>
              <a:t>Targeted keyword:</a:t>
            </a:r>
            <a:endParaRPr b="1" sz="1942" u="sng"/>
          </a:p>
          <a:p>
            <a:pPr indent="0" lvl="0" marL="0" rtl="0" algn="l">
              <a:spcBef>
                <a:spcPts val="1200"/>
              </a:spcBef>
              <a:spcAft>
                <a:spcPts val="0"/>
              </a:spcAft>
              <a:buNone/>
            </a:pPr>
            <a:r>
              <a:rPr b="1" lang="en-GB" sz="1942"/>
              <a:t>Primary keywords: </a:t>
            </a:r>
            <a:r>
              <a:rPr lang="en-GB" sz="1942"/>
              <a:t>Cloud based ERP, CRM software solutions, inventory system, warehouse management system, microsoft project, gantt chart excel.</a:t>
            </a:r>
            <a:endParaRPr sz="1942"/>
          </a:p>
          <a:p>
            <a:pPr indent="0" lvl="0" marL="0" rtl="0" algn="l">
              <a:spcBef>
                <a:spcPts val="1200"/>
              </a:spcBef>
              <a:spcAft>
                <a:spcPts val="0"/>
              </a:spcAft>
              <a:buNone/>
            </a:pPr>
            <a:r>
              <a:rPr b="1" lang="en-GB" sz="1942"/>
              <a:t>Secondary keywords:</a:t>
            </a:r>
            <a:r>
              <a:rPr lang="en-GB" sz="1942"/>
              <a:t> online invoicing and billing, timesheet management, financial reporting tools, sales pipeline management, customer relationship management tools, multi channel inventory management, supply chain management software, accounting automation tools</a:t>
            </a:r>
            <a:endParaRPr sz="1942"/>
          </a:p>
          <a:p>
            <a:pPr indent="0" lvl="0" marL="0" rtl="0" algn="l">
              <a:spcBef>
                <a:spcPts val="1200"/>
              </a:spcBef>
              <a:spcAft>
                <a:spcPts val="0"/>
              </a:spcAft>
              <a:buNone/>
            </a:pPr>
            <a:r>
              <a:rPr b="1" lang="en-GB" sz="1942"/>
              <a:t>Long tail words: </a:t>
            </a:r>
            <a:r>
              <a:rPr lang="en-GB" sz="1942"/>
              <a:t>multi currency accounting software, integrated payroll and hr software, cloud ERP for small business, best ERP for small distribution business, cloud based ERP for small business, best ERP software for small and medium enterprises</a:t>
            </a:r>
            <a:endParaRPr sz="1942"/>
          </a:p>
          <a:p>
            <a:pPr indent="0" lvl="0" marL="0" rtl="0" algn="l">
              <a:spcBef>
                <a:spcPts val="1200"/>
              </a:spcBef>
              <a:spcAft>
                <a:spcPts val="0"/>
              </a:spcAft>
              <a:buNone/>
            </a:pPr>
            <a:r>
              <a:rPr b="1" lang="en-GB" sz="1942" u="sng"/>
              <a:t>Competitive Analysis:</a:t>
            </a:r>
            <a:endParaRPr b="1" sz="1942" u="sng"/>
          </a:p>
          <a:p>
            <a:pPr indent="0" lvl="0" marL="0" rtl="0" algn="l">
              <a:spcBef>
                <a:spcPts val="1200"/>
              </a:spcBef>
              <a:spcAft>
                <a:spcPts val="0"/>
              </a:spcAft>
              <a:buNone/>
            </a:pPr>
            <a:r>
              <a:rPr b="1" lang="en-GB" sz="1942"/>
              <a:t>Keywords:</a:t>
            </a:r>
            <a:r>
              <a:rPr lang="en-GB" sz="1942"/>
              <a:t> ERP software, Calculating tax on salary, Log into Sage, Software Bob, Sage Payroll</a:t>
            </a:r>
            <a:endParaRPr sz="1942"/>
          </a:p>
          <a:p>
            <a:pPr indent="0" lvl="0" marL="0" rtl="0" algn="l">
              <a:spcBef>
                <a:spcPts val="1200"/>
              </a:spcBef>
              <a:spcAft>
                <a:spcPts val="1200"/>
              </a:spcAft>
              <a:buNone/>
            </a:pPr>
            <a:r>
              <a:rPr b="1" lang="en-GB" sz="1942"/>
              <a:t>Strategy: </a:t>
            </a:r>
            <a:r>
              <a:rPr lang="en-GB" sz="1942"/>
              <a:t>Focus on High-Volume Keywords, Targeting Niche Terms, Investing in low and high bids keywords, Low Competition</a:t>
            </a:r>
            <a:endParaRPr b="1" sz="194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On-Page SEO Optimization Audit</a:t>
            </a:r>
            <a:endParaRPr/>
          </a:p>
        </p:txBody>
      </p:sp>
      <p:sp>
        <p:nvSpPr>
          <p:cNvPr id="88" name="Google Shape;88;p17"/>
          <p:cNvSpPr txBox="1"/>
          <p:nvPr>
            <p:ph idx="1" type="body"/>
          </p:nvPr>
        </p:nvSpPr>
        <p:spPr>
          <a:xfrm>
            <a:off x="387900" y="1272950"/>
            <a:ext cx="8368200" cy="35112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SzPts val="1500"/>
              <a:buChar char="●"/>
            </a:pPr>
            <a:r>
              <a:rPr lang="en-GB" sz="1500"/>
              <a:t>The SEO title is 79 characters long, which is too long.</a:t>
            </a:r>
            <a:endParaRPr sz="1500"/>
          </a:p>
          <a:p>
            <a:pPr indent="-323850" lvl="0" marL="457200" rtl="0" algn="l">
              <a:lnSpc>
                <a:spcPct val="100000"/>
              </a:lnSpc>
              <a:spcBef>
                <a:spcPts val="0"/>
              </a:spcBef>
              <a:spcAft>
                <a:spcPts val="0"/>
              </a:spcAft>
              <a:buSzPts val="1500"/>
              <a:buChar char="●"/>
            </a:pPr>
            <a:r>
              <a:rPr lang="en-GB" sz="1500"/>
              <a:t>The meta description is set and is 79 characters long.</a:t>
            </a:r>
            <a:endParaRPr sz="1500"/>
          </a:p>
          <a:p>
            <a:pPr indent="-323850" lvl="0" marL="457200" rtl="0" algn="l">
              <a:lnSpc>
                <a:spcPct val="100000"/>
              </a:lnSpc>
              <a:spcBef>
                <a:spcPts val="0"/>
              </a:spcBef>
              <a:spcAft>
                <a:spcPts val="0"/>
              </a:spcAft>
              <a:buSzPts val="1500"/>
              <a:buChar char="●"/>
            </a:pPr>
            <a:r>
              <a:rPr lang="en-GB" sz="1500"/>
              <a:t>One or more keywords were found in the title and description of the page.</a:t>
            </a:r>
            <a:endParaRPr sz="1500"/>
          </a:p>
          <a:p>
            <a:pPr indent="-323850" lvl="0" marL="457200" rtl="0" algn="l">
              <a:lnSpc>
                <a:spcPct val="100000"/>
              </a:lnSpc>
              <a:spcBef>
                <a:spcPts val="0"/>
              </a:spcBef>
              <a:spcAft>
                <a:spcPts val="0"/>
              </a:spcAft>
              <a:buSzPts val="1500"/>
              <a:buChar char="●"/>
            </a:pPr>
            <a:r>
              <a:rPr lang="en-GB" sz="1500"/>
              <a:t>One H1 tag was found on the page.</a:t>
            </a:r>
            <a:endParaRPr sz="1500"/>
          </a:p>
          <a:p>
            <a:pPr indent="-323850" lvl="0" marL="457200" rtl="0" algn="l">
              <a:lnSpc>
                <a:spcPct val="100000"/>
              </a:lnSpc>
              <a:spcBef>
                <a:spcPts val="0"/>
              </a:spcBef>
              <a:spcAft>
                <a:spcPts val="0"/>
              </a:spcAft>
              <a:buSzPts val="1500"/>
              <a:buChar char="●"/>
            </a:pPr>
            <a:r>
              <a:rPr lang="en-GB" sz="1500"/>
              <a:t>H2 tags were found on the page.</a:t>
            </a:r>
            <a:endParaRPr sz="1500"/>
          </a:p>
          <a:p>
            <a:pPr indent="-323850" lvl="0" marL="457200" rtl="0" algn="l">
              <a:lnSpc>
                <a:spcPct val="100000"/>
              </a:lnSpc>
              <a:spcBef>
                <a:spcPts val="0"/>
              </a:spcBef>
              <a:spcAft>
                <a:spcPts val="0"/>
              </a:spcAft>
              <a:buSzPts val="1500"/>
              <a:buChar char="●"/>
            </a:pPr>
            <a:r>
              <a:rPr lang="en-GB" sz="1500"/>
              <a:t>Some images on the page have no alt attribute. (109)</a:t>
            </a:r>
            <a:endParaRPr sz="1500"/>
          </a:p>
          <a:p>
            <a:pPr indent="-323850" lvl="0" marL="457200" rtl="0" algn="l">
              <a:lnSpc>
                <a:spcPct val="100000"/>
              </a:lnSpc>
              <a:spcBef>
                <a:spcPts val="0"/>
              </a:spcBef>
              <a:spcAft>
                <a:spcPts val="0"/>
              </a:spcAft>
              <a:buSzPts val="1500"/>
              <a:buChar char="●"/>
            </a:pPr>
            <a:r>
              <a:rPr lang="en-GB" sz="1500"/>
              <a:t>The page has a correct number of internal and external links.</a:t>
            </a:r>
            <a:endParaRPr sz="1500"/>
          </a:p>
          <a:p>
            <a:pPr indent="-323850" lvl="0" marL="457200" rtl="0" algn="l">
              <a:lnSpc>
                <a:spcPct val="100000"/>
              </a:lnSpc>
              <a:spcBef>
                <a:spcPts val="0"/>
              </a:spcBef>
              <a:spcAft>
                <a:spcPts val="0"/>
              </a:spcAft>
              <a:buSzPts val="1500"/>
              <a:buChar char="●"/>
            </a:pPr>
            <a:r>
              <a:rPr lang="en-GB" sz="1500"/>
              <a:t>The page is using the canonical link tag.</a:t>
            </a:r>
            <a:endParaRPr sz="1500"/>
          </a:p>
          <a:p>
            <a:pPr indent="-323850" lvl="0" marL="457200" rtl="0" algn="l">
              <a:lnSpc>
                <a:spcPct val="100000"/>
              </a:lnSpc>
              <a:spcBef>
                <a:spcPts val="0"/>
              </a:spcBef>
              <a:spcAft>
                <a:spcPts val="0"/>
              </a:spcAft>
              <a:buSzPts val="1500"/>
              <a:buChar char="●"/>
            </a:pPr>
            <a:r>
              <a:rPr lang="en-GB" sz="1500"/>
              <a:t>The page does not contain any noindex header or meta tag.</a:t>
            </a:r>
            <a:endParaRPr sz="1500"/>
          </a:p>
          <a:p>
            <a:pPr indent="-323850" lvl="0" marL="457200" rtl="0" algn="l">
              <a:lnSpc>
                <a:spcPct val="100000"/>
              </a:lnSpc>
              <a:spcBef>
                <a:spcPts val="0"/>
              </a:spcBef>
              <a:spcAft>
                <a:spcPts val="0"/>
              </a:spcAft>
              <a:buSzPts val="1500"/>
              <a:buChar char="●"/>
            </a:pPr>
            <a:r>
              <a:rPr lang="en-GB" sz="1500"/>
              <a:t>Both the www and non-www versions of the URL are redirected to the same site.</a:t>
            </a:r>
            <a:endParaRPr sz="1500"/>
          </a:p>
          <a:p>
            <a:pPr indent="-323850" lvl="0" marL="457200" rtl="0" algn="l">
              <a:lnSpc>
                <a:spcPct val="100000"/>
              </a:lnSpc>
              <a:spcBef>
                <a:spcPts val="0"/>
              </a:spcBef>
              <a:spcAft>
                <a:spcPts val="0"/>
              </a:spcAft>
              <a:buSzPts val="1500"/>
              <a:buChar char="●"/>
            </a:pPr>
            <a:r>
              <a:rPr lang="en-GB" sz="1500"/>
              <a:t>The site has a robots.txt file.</a:t>
            </a:r>
            <a:endParaRPr sz="1500"/>
          </a:p>
          <a:p>
            <a:pPr indent="-323850" lvl="0" marL="457200" rtl="0" algn="l">
              <a:lnSpc>
                <a:spcPct val="100000"/>
              </a:lnSpc>
              <a:spcBef>
                <a:spcPts val="0"/>
              </a:spcBef>
              <a:spcAft>
                <a:spcPts val="0"/>
              </a:spcAft>
              <a:buSzPts val="1500"/>
              <a:buChar char="●"/>
            </a:pPr>
            <a:r>
              <a:rPr lang="en-GB" sz="1500"/>
              <a:t>All the required Open Graph meta tags have been found.</a:t>
            </a:r>
            <a:endParaRPr sz="1500"/>
          </a:p>
          <a:p>
            <a:pPr indent="-323850" lvl="0" marL="457200" rtl="0" algn="l">
              <a:lnSpc>
                <a:spcPct val="100000"/>
              </a:lnSpc>
              <a:spcBef>
                <a:spcPts val="0"/>
              </a:spcBef>
              <a:spcAft>
                <a:spcPts val="0"/>
              </a:spcAft>
              <a:buSzPts val="1500"/>
              <a:buChar char="●"/>
            </a:pPr>
            <a:r>
              <a:rPr lang="en-GB" sz="1500"/>
              <a:t>No Schema.org data was found on your page</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Technical SEO</a:t>
            </a:r>
            <a:endParaRPr/>
          </a:p>
        </p:txBody>
      </p:sp>
      <p:sp>
        <p:nvSpPr>
          <p:cNvPr id="94" name="Google Shape;94;p18"/>
          <p:cNvSpPr txBox="1"/>
          <p:nvPr>
            <p:ph idx="1" type="body"/>
          </p:nvPr>
        </p:nvSpPr>
        <p:spPr>
          <a:xfrm>
            <a:off x="387900" y="1237725"/>
            <a:ext cx="8368200" cy="3511200"/>
          </a:xfrm>
          <a:prstGeom prst="rect">
            <a:avLst/>
          </a:prstGeom>
        </p:spPr>
        <p:txBody>
          <a:bodyPr anchorCtr="0" anchor="t" bIns="91425" lIns="91425" spcFirstLastPara="1" rIns="91425" wrap="square" tIns="91425">
            <a:normAutofit/>
          </a:bodyPr>
          <a:lstStyle/>
          <a:p>
            <a:pPr indent="-323850" lvl="0" marL="457200" rtl="0" algn="l">
              <a:lnSpc>
                <a:spcPct val="95000"/>
              </a:lnSpc>
              <a:spcBef>
                <a:spcPts val="0"/>
              </a:spcBef>
              <a:spcAft>
                <a:spcPts val="0"/>
              </a:spcAft>
              <a:buSzPts val="1500"/>
              <a:buChar char="●"/>
            </a:pPr>
            <a:r>
              <a:rPr lang="en-GB" sz="1500"/>
              <a:t>The server is not using "expires" headers for the images.</a:t>
            </a:r>
            <a:endParaRPr sz="1500"/>
          </a:p>
          <a:p>
            <a:pPr indent="-323850" lvl="0" marL="457200" rtl="0" algn="l">
              <a:lnSpc>
                <a:spcPct val="95000"/>
              </a:lnSpc>
              <a:spcBef>
                <a:spcPts val="0"/>
              </a:spcBef>
              <a:spcAft>
                <a:spcPts val="0"/>
              </a:spcAft>
              <a:buSzPts val="1500"/>
              <a:buChar char="●"/>
            </a:pPr>
            <a:r>
              <a:rPr lang="en-GB" sz="1500"/>
              <a:t>All Javascript files appear to be minified.</a:t>
            </a:r>
            <a:endParaRPr sz="1500"/>
          </a:p>
          <a:p>
            <a:pPr indent="-323850" lvl="0" marL="457200" rtl="0" algn="l">
              <a:lnSpc>
                <a:spcPct val="95000"/>
              </a:lnSpc>
              <a:spcBef>
                <a:spcPts val="0"/>
              </a:spcBef>
              <a:spcAft>
                <a:spcPts val="0"/>
              </a:spcAft>
              <a:buSzPts val="1500"/>
              <a:buChar char="●"/>
            </a:pPr>
            <a:r>
              <a:rPr lang="en-GB" sz="1500"/>
              <a:t>Some CSS files don't seem to be minified.</a:t>
            </a:r>
            <a:endParaRPr sz="1500"/>
          </a:p>
          <a:p>
            <a:pPr indent="-323850" lvl="0" marL="457200" rtl="0" algn="l">
              <a:lnSpc>
                <a:spcPct val="95000"/>
              </a:lnSpc>
              <a:spcBef>
                <a:spcPts val="0"/>
              </a:spcBef>
              <a:spcAft>
                <a:spcPts val="0"/>
              </a:spcAft>
              <a:buSzPts val="1500"/>
              <a:buChar char="●"/>
            </a:pPr>
            <a:r>
              <a:rPr lang="en-GB" sz="1500"/>
              <a:t>The page makes 127 requests. More than 20 requests can result in slow page loading.</a:t>
            </a:r>
            <a:endParaRPr sz="1500"/>
          </a:p>
          <a:p>
            <a:pPr indent="-323850" lvl="0" marL="457200" rtl="0" algn="l">
              <a:lnSpc>
                <a:spcPct val="95000"/>
              </a:lnSpc>
              <a:spcBef>
                <a:spcPts val="0"/>
              </a:spcBef>
              <a:spcAft>
                <a:spcPts val="0"/>
              </a:spcAft>
              <a:buSzPts val="1500"/>
              <a:buChar char="●"/>
            </a:pPr>
            <a:r>
              <a:rPr lang="en-GB" sz="1500"/>
              <a:t>The size of the HTML document is 82 Kb. This is over our recommendation of 50 Kb.</a:t>
            </a:r>
            <a:endParaRPr sz="1500"/>
          </a:p>
          <a:p>
            <a:pPr indent="-323850" lvl="0" marL="457200" rtl="0" algn="l">
              <a:lnSpc>
                <a:spcPct val="95000"/>
              </a:lnSpc>
              <a:spcBef>
                <a:spcPts val="0"/>
              </a:spcBef>
              <a:spcAft>
                <a:spcPts val="0"/>
              </a:spcAft>
              <a:buSzPts val="1500"/>
              <a:buChar char="●"/>
            </a:pPr>
            <a:r>
              <a:rPr lang="en-GB" sz="1500"/>
              <a:t>The response time of the page is 0.220000 seconds. It is recommended to keep it equal to or below 0.2 seconds.</a:t>
            </a:r>
            <a:endParaRPr sz="1500"/>
          </a:p>
          <a:p>
            <a:pPr indent="-323850" lvl="0" marL="457200" rtl="0" algn="l">
              <a:lnSpc>
                <a:spcPct val="95000"/>
              </a:lnSpc>
              <a:spcBef>
                <a:spcPts val="0"/>
              </a:spcBef>
              <a:spcAft>
                <a:spcPts val="0"/>
              </a:spcAft>
              <a:buSzPts val="1500"/>
              <a:buChar char="●"/>
            </a:pPr>
            <a:r>
              <a:rPr lang="en-GB" sz="1500"/>
              <a:t>Directory Listing seems to be disabled on the server.</a:t>
            </a:r>
            <a:endParaRPr sz="1500"/>
          </a:p>
          <a:p>
            <a:pPr indent="-323850" lvl="0" marL="457200" rtl="0" algn="l">
              <a:lnSpc>
                <a:spcPct val="95000"/>
              </a:lnSpc>
              <a:spcBef>
                <a:spcPts val="0"/>
              </a:spcBef>
              <a:spcAft>
                <a:spcPts val="0"/>
              </a:spcAft>
              <a:buSzPts val="1500"/>
              <a:buChar char="●"/>
            </a:pPr>
            <a:r>
              <a:rPr lang="en-GB" sz="1500"/>
              <a:t>Google has not flagged this site for malware.</a:t>
            </a:r>
            <a:endParaRPr sz="1500"/>
          </a:p>
          <a:p>
            <a:pPr indent="-323850" lvl="0" marL="457200" rtl="0" algn="l">
              <a:lnSpc>
                <a:spcPct val="95000"/>
              </a:lnSpc>
              <a:spcBef>
                <a:spcPts val="0"/>
              </a:spcBef>
              <a:spcAft>
                <a:spcPts val="0"/>
              </a:spcAft>
              <a:buSzPts val="1500"/>
              <a:buChar char="●"/>
            </a:pPr>
            <a:r>
              <a:rPr lang="en-GB" sz="1500"/>
              <a:t>The site is using a secure transfer protocol (https)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Best practices to improve performance</a:t>
            </a:r>
            <a:endParaRPr/>
          </a:p>
        </p:txBody>
      </p:sp>
      <p:sp>
        <p:nvSpPr>
          <p:cNvPr id="100" name="Google Shape;100;p19"/>
          <p:cNvSpPr txBox="1"/>
          <p:nvPr>
            <p:ph idx="1" type="body"/>
          </p:nvPr>
        </p:nvSpPr>
        <p:spPr>
          <a:xfrm>
            <a:off x="387900" y="1296450"/>
            <a:ext cx="8368200" cy="3272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Add "expires" or "cache-control" headers for images, CSS, and JavaScript to enable browser caching and improve load times.</a:t>
            </a:r>
            <a:endParaRPr/>
          </a:p>
          <a:p>
            <a:pPr indent="-342900" lvl="0" marL="457200" rtl="0" algn="l">
              <a:spcBef>
                <a:spcPts val="0"/>
              </a:spcBef>
              <a:spcAft>
                <a:spcPts val="0"/>
              </a:spcAft>
              <a:buSzPts val="1800"/>
              <a:buChar char="●"/>
            </a:pPr>
            <a:r>
              <a:rPr lang="en-GB"/>
              <a:t> Remove extra spaces, comments, and characters from CSS to reduce file size without affecting functionality.</a:t>
            </a:r>
            <a:endParaRPr/>
          </a:p>
          <a:p>
            <a:pPr indent="-342900" lvl="0" marL="457200" rtl="0" algn="l">
              <a:spcBef>
                <a:spcPts val="0"/>
              </a:spcBef>
              <a:spcAft>
                <a:spcPts val="0"/>
              </a:spcAft>
              <a:buSzPts val="1800"/>
              <a:buChar char="●"/>
            </a:pPr>
            <a:r>
              <a:rPr lang="en-GB"/>
              <a:t>Combine CSS/JavaScript files and use CSS sprites for images to lower the number of server requests.</a:t>
            </a:r>
            <a:endParaRPr/>
          </a:p>
          <a:p>
            <a:pPr indent="-342900" lvl="0" marL="457200" rtl="0" algn="l">
              <a:spcBef>
                <a:spcPts val="0"/>
              </a:spcBef>
              <a:spcAft>
                <a:spcPts val="0"/>
              </a:spcAft>
              <a:buSzPts val="1800"/>
              <a:buChar char="●"/>
            </a:pPr>
            <a:r>
              <a:rPr lang="en-GB"/>
              <a:t>Minimize HTML by removing unnecessary code and whitespace; use Gzip or Brotli compression to reduce file size.</a:t>
            </a:r>
            <a:endParaRPr/>
          </a:p>
          <a:p>
            <a:pPr indent="-342900" lvl="0" marL="457200" rtl="0" algn="l">
              <a:spcBef>
                <a:spcPts val="0"/>
              </a:spcBef>
              <a:spcAft>
                <a:spcPts val="0"/>
              </a:spcAft>
              <a:buSzPts val="1800"/>
              <a:buChar char="●"/>
            </a:pPr>
            <a:r>
              <a:rPr lang="en-GB"/>
              <a:t>Optimize performance by using a CDN to distribute content and reduce server load; improve server response time with optimized code and queries.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Content Strategy</a:t>
            </a:r>
            <a:endParaRPr/>
          </a:p>
        </p:txBody>
      </p:sp>
      <p:sp>
        <p:nvSpPr>
          <p:cNvPr id="106" name="Google Shape;106;p20"/>
          <p:cNvSpPr txBox="1"/>
          <p:nvPr>
            <p:ph idx="1" type="body"/>
          </p:nvPr>
        </p:nvSpPr>
        <p:spPr>
          <a:xfrm>
            <a:off x="387900" y="1261225"/>
            <a:ext cx="8368200" cy="36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275"/>
              <a:buNone/>
            </a:pPr>
            <a:r>
              <a:rPr b="1" lang="en-GB" sz="1500"/>
              <a:t>Educational Content:</a:t>
            </a:r>
            <a:r>
              <a:rPr lang="en-GB" sz="1500"/>
              <a:t> Expand the blog with in-depth guides, tutorials, and how-to content that addresses common pain points of small and medium-sized businesses.</a:t>
            </a:r>
            <a:endParaRPr sz="1500"/>
          </a:p>
          <a:p>
            <a:pPr indent="0" lvl="0" marL="0" rtl="0" algn="l">
              <a:spcBef>
                <a:spcPts val="1200"/>
              </a:spcBef>
              <a:spcAft>
                <a:spcPts val="0"/>
              </a:spcAft>
              <a:buSzPts val="275"/>
              <a:buNone/>
            </a:pPr>
            <a:r>
              <a:rPr b="1" lang="en-GB" sz="1500"/>
              <a:t>Industry-Specific Content: </a:t>
            </a:r>
            <a:r>
              <a:rPr lang="en-GB" sz="1500"/>
              <a:t>Create tailored content for different industries such as manufacturing, retail, healthcare showing how Deskera's solutions meet specific needs.</a:t>
            </a:r>
            <a:endParaRPr sz="1500"/>
          </a:p>
          <a:p>
            <a:pPr indent="0" lvl="0" marL="0" rtl="0" algn="l">
              <a:spcBef>
                <a:spcPts val="1200"/>
              </a:spcBef>
              <a:spcAft>
                <a:spcPts val="0"/>
              </a:spcAft>
              <a:buSzPts val="275"/>
              <a:buNone/>
            </a:pPr>
            <a:r>
              <a:rPr b="1" lang="en-GB" sz="1500"/>
              <a:t>Customer Success Stories:</a:t>
            </a:r>
            <a:r>
              <a:rPr lang="en-GB" sz="1500"/>
              <a:t> Develop more case studies and video testimonials to highlight the real-world benefits of Deskera’s software.</a:t>
            </a:r>
            <a:endParaRPr sz="1500"/>
          </a:p>
          <a:p>
            <a:pPr indent="0" lvl="0" marL="0" rtl="0" algn="l">
              <a:spcBef>
                <a:spcPts val="1200"/>
              </a:spcBef>
              <a:spcAft>
                <a:spcPts val="0"/>
              </a:spcAft>
              <a:buSzPts val="275"/>
              <a:buNone/>
            </a:pPr>
            <a:r>
              <a:rPr b="1" lang="en-GB" sz="1500"/>
              <a:t>SEO Optimization: </a:t>
            </a:r>
            <a:r>
              <a:rPr lang="en-GB" sz="1500"/>
              <a:t>Optimize existing content for search intent and include more internal links to improve site structure and user navigation.</a:t>
            </a:r>
            <a:endParaRPr sz="1500"/>
          </a:p>
          <a:p>
            <a:pPr indent="0" lvl="0" marL="0" rtl="0" algn="l">
              <a:spcBef>
                <a:spcPts val="1200"/>
              </a:spcBef>
              <a:spcAft>
                <a:spcPts val="0"/>
              </a:spcAft>
              <a:buSzPts val="275"/>
              <a:buNone/>
            </a:pPr>
            <a:r>
              <a:rPr b="1" lang="en-GB" sz="1500"/>
              <a:t>Interactive Tools:</a:t>
            </a:r>
            <a:r>
              <a:rPr lang="en-GB" sz="1500"/>
              <a:t> Consider adding interactive content, such as calculators, quizzes, or assessments that engage users and provide personalized recommendations.</a:t>
            </a:r>
            <a:endParaRPr sz="1500"/>
          </a:p>
          <a:p>
            <a:pPr indent="0" lvl="0" marL="0" rtl="0" algn="l">
              <a:spcBef>
                <a:spcPts val="1200"/>
              </a:spcBef>
              <a:spcAft>
                <a:spcPts val="1200"/>
              </a:spcAft>
              <a:buSzPts val="275"/>
              <a:buNone/>
            </a:pPr>
            <a:r>
              <a:t/>
            </a:r>
            <a:endParaRPr sz="5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Off-Page SEO Strategy</a:t>
            </a:r>
            <a:endParaRPr/>
          </a:p>
        </p:txBody>
      </p:sp>
      <p:sp>
        <p:nvSpPr>
          <p:cNvPr id="112" name="Google Shape;112;p21"/>
          <p:cNvSpPr txBox="1"/>
          <p:nvPr>
            <p:ph idx="1" type="body"/>
          </p:nvPr>
        </p:nvSpPr>
        <p:spPr>
          <a:xfrm>
            <a:off x="387900" y="1272950"/>
            <a:ext cx="8368200" cy="3295800"/>
          </a:xfrm>
          <a:prstGeom prst="rect">
            <a:avLst/>
          </a:prstGeom>
        </p:spPr>
        <p:txBody>
          <a:bodyPr anchorCtr="0" anchor="t" bIns="91425" lIns="91425" spcFirstLastPara="1" rIns="91425" wrap="square" tIns="91425">
            <a:normAutofit/>
          </a:bodyPr>
          <a:lstStyle/>
          <a:p>
            <a:pPr indent="-327977" lvl="0" marL="457200" rtl="0" algn="l">
              <a:lnSpc>
                <a:spcPct val="95000"/>
              </a:lnSpc>
              <a:spcBef>
                <a:spcPts val="0"/>
              </a:spcBef>
              <a:spcAft>
                <a:spcPts val="0"/>
              </a:spcAft>
              <a:buSzPts val="1565"/>
              <a:buChar char="●"/>
            </a:pPr>
            <a:r>
              <a:rPr b="1" lang="en-GB" sz="1565"/>
              <a:t>Create Backlink-Worthy Content:</a:t>
            </a:r>
            <a:r>
              <a:rPr lang="en-GB" sz="1565"/>
              <a:t> Develop comprehensive guides, infographics, and original research to attract backlinks.</a:t>
            </a:r>
            <a:endParaRPr sz="1565"/>
          </a:p>
          <a:p>
            <a:pPr indent="-327977" lvl="0" marL="457200" rtl="0" algn="l">
              <a:lnSpc>
                <a:spcPct val="95000"/>
              </a:lnSpc>
              <a:spcBef>
                <a:spcPts val="0"/>
              </a:spcBef>
              <a:spcAft>
                <a:spcPts val="0"/>
              </a:spcAft>
              <a:buSzPts val="1565"/>
              <a:buChar char="●"/>
            </a:pPr>
            <a:r>
              <a:rPr b="1" lang="en-GB" sz="1565"/>
              <a:t>Outreach for Backlinks: </a:t>
            </a:r>
            <a:r>
              <a:rPr lang="en-GB" sz="1565"/>
              <a:t>Contact webmasters, bloggers, and influencers. Personalize outreach emails, emphasizing your content's value.</a:t>
            </a:r>
            <a:endParaRPr sz="1565"/>
          </a:p>
          <a:p>
            <a:pPr indent="-327977" lvl="0" marL="457200" rtl="0" algn="l">
              <a:lnSpc>
                <a:spcPct val="95000"/>
              </a:lnSpc>
              <a:spcBef>
                <a:spcPts val="0"/>
              </a:spcBef>
              <a:spcAft>
                <a:spcPts val="0"/>
              </a:spcAft>
              <a:buSzPts val="1565"/>
              <a:buChar char="●"/>
            </a:pPr>
            <a:r>
              <a:rPr b="1" lang="en-GB" sz="1565"/>
              <a:t>Engage on Social Media:</a:t>
            </a:r>
            <a:r>
              <a:rPr lang="en-GB" sz="1565"/>
              <a:t> Focus on platforms where your audience is active. Respond to comments, join conversations, and share user-generated content to build community.</a:t>
            </a:r>
            <a:endParaRPr sz="1565"/>
          </a:p>
          <a:p>
            <a:pPr indent="-327977" lvl="0" marL="457200" rtl="0" algn="l">
              <a:lnSpc>
                <a:spcPct val="95000"/>
              </a:lnSpc>
              <a:spcBef>
                <a:spcPts val="0"/>
              </a:spcBef>
              <a:spcAft>
                <a:spcPts val="0"/>
              </a:spcAft>
              <a:buSzPts val="1565"/>
              <a:buChar char="●"/>
            </a:pPr>
            <a:r>
              <a:rPr b="1" lang="en-GB" sz="1565"/>
              <a:t>Encourage Reviews: </a:t>
            </a:r>
            <a:r>
              <a:rPr lang="en-GB" sz="1565"/>
              <a:t>Foster positive reviews on Google and industry-specific sites. Monitor and respond professionally to manage reputation.</a:t>
            </a:r>
            <a:endParaRPr sz="1565"/>
          </a:p>
          <a:p>
            <a:pPr indent="-327977" lvl="0" marL="457200" rtl="0" algn="l">
              <a:lnSpc>
                <a:spcPct val="95000"/>
              </a:lnSpc>
              <a:spcBef>
                <a:spcPts val="0"/>
              </a:spcBef>
              <a:spcAft>
                <a:spcPts val="0"/>
              </a:spcAft>
              <a:buSzPts val="1565"/>
              <a:buChar char="●"/>
            </a:pPr>
            <a:r>
              <a:rPr b="1" lang="en-GB" sz="1565"/>
              <a:t>Guest Posting and Collaborations:</a:t>
            </a:r>
            <a:r>
              <a:rPr lang="en-GB" sz="1565"/>
              <a:t> Post on reputable blogs with backlinks. Collaborate with influencers for mutual promotion.</a:t>
            </a:r>
            <a:endParaRPr sz="1565"/>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