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Average" panose="020B0604020202020204" charset="0"/>
      <p:regular r:id="rId19"/>
    </p:embeddedFont>
    <p:embeddedFont>
      <p:font typeface="Oswald" panose="000005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9" d="100"/>
          <a:sy n="99" d="100"/>
        </p:scale>
        <p:origin x="994" y="14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782f688c6_1_4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782f688c6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782f688c6_1_5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782f688c6_1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e782f688c6_1_7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e782f688c6_1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782f688c6_1_9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782f688c6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e782f688c6_1_8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e782f688c6_1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e782f688c6_1_10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e782f688c6_1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6f980f91_0_12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c6f980f91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c6f980f91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7816e8341_0_4: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7816e834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e7816e8341_0_1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e7816e834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2e7816e8341_0_2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2e7816e834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782f688c6_1_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782f688c6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782f688c6_1_1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782f688c6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e782f688c6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e782f688c6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782f688c6_1_3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782f688c6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Restaurant Analysis and Visualization Using Power BI</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By Srivardhini R</a:t>
            </a:r>
            <a:endParaRPr/>
          </a:p>
          <a:p>
            <a:pPr marL="0" lvl="0" indent="0" algn="ctr" rtl="0">
              <a:spcBef>
                <a:spcPts val="0"/>
              </a:spcBef>
              <a:spcAft>
                <a:spcPts val="0"/>
              </a:spcAft>
              <a:buNone/>
            </a:pPr>
            <a:r>
              <a:rPr lang="en"/>
              <a:t>Batch: MBE8</a:t>
            </a:r>
            <a:endParaRPr/>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idx="4294967295"/>
          </p:nvPr>
        </p:nvSpPr>
        <p:spPr>
          <a:xfrm>
            <a:off x="311700" y="315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Cuisine Analysis</a:t>
            </a:r>
            <a:endParaRPr sz="2500"/>
          </a:p>
        </p:txBody>
      </p:sp>
      <p:sp>
        <p:nvSpPr>
          <p:cNvPr id="128" name="Google Shape;128;p22"/>
          <p:cNvSpPr txBox="1">
            <a:spLocks noGrp="1"/>
          </p:cNvSpPr>
          <p:nvPr>
            <p:ph type="body" idx="4294967295"/>
          </p:nvPr>
        </p:nvSpPr>
        <p:spPr>
          <a:xfrm>
            <a:off x="311700" y="2811300"/>
            <a:ext cx="8380500" cy="2126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0"/>
              </a:spcBef>
              <a:spcAft>
                <a:spcPts val="0"/>
              </a:spcAft>
              <a:buNone/>
            </a:pPr>
            <a:endParaRPr sz="200" b="1">
              <a:solidFill>
                <a:schemeClr val="dk1"/>
              </a:solidFill>
            </a:endParaRPr>
          </a:p>
          <a:p>
            <a:pPr marL="0" lvl="0" indent="0" algn="l" rtl="0">
              <a:spcBef>
                <a:spcPts val="0"/>
              </a:spcBef>
              <a:spcAft>
                <a:spcPts val="0"/>
              </a:spcAft>
              <a:buNone/>
            </a:pPr>
            <a:r>
              <a:rPr lang="en" sz="1600"/>
              <a:t>﻿Across all 81 Food type, Average of Delivery time ranged from 36.33 to 80.00.</a:t>
            </a:r>
            <a:endParaRPr sz="1600"/>
          </a:p>
          <a:p>
            <a:pPr marL="0" lvl="0" indent="0" algn="l" rtl="0">
              <a:spcBef>
                <a:spcPts val="1600"/>
              </a:spcBef>
              <a:spcAft>
                <a:spcPts val="0"/>
              </a:spcAft>
              <a:buNone/>
            </a:pPr>
            <a:r>
              <a:rPr lang="en" sz="1600"/>
              <a:t>Tribal had the highest Average of Delivery time at 80.00, followed by Bangladeshi and Singaporean. Haleem had the lowest Average of Delivery time at 36.33.</a:t>
            </a:r>
            <a:endParaRPr sz="1600"/>
          </a:p>
          <a:p>
            <a:pPr marL="0" lvl="0" indent="0" algn="l" rtl="0">
              <a:spcBef>
                <a:spcPts val="1600"/>
              </a:spcBef>
              <a:spcAft>
                <a:spcPts val="0"/>
              </a:spcAft>
              <a:buNone/>
            </a:pPr>
            <a:r>
              <a:rPr lang="en" sz="1600"/>
              <a:t>The expensive restaurants mostly provides continental food type like japanese, turkish, european etc</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29" name="Google Shape;129;p22"/>
          <p:cNvPicPr preferRelativeResize="0"/>
          <p:nvPr/>
        </p:nvPicPr>
        <p:blipFill>
          <a:blip r:embed="rId3">
            <a:alphaModFix/>
          </a:blip>
          <a:stretch>
            <a:fillRect/>
          </a:stretch>
        </p:blipFill>
        <p:spPr>
          <a:xfrm>
            <a:off x="906575" y="966725"/>
            <a:ext cx="2107799" cy="1915050"/>
          </a:xfrm>
          <a:prstGeom prst="rect">
            <a:avLst/>
          </a:prstGeom>
          <a:noFill/>
          <a:ln>
            <a:noFill/>
          </a:ln>
        </p:spPr>
      </p:pic>
      <p:pic>
        <p:nvPicPr>
          <p:cNvPr id="130" name="Google Shape;130;p22"/>
          <p:cNvPicPr preferRelativeResize="0"/>
          <p:nvPr/>
        </p:nvPicPr>
        <p:blipFill>
          <a:blip r:embed="rId4">
            <a:alphaModFix/>
          </a:blip>
          <a:stretch>
            <a:fillRect/>
          </a:stretch>
        </p:blipFill>
        <p:spPr>
          <a:xfrm>
            <a:off x="3166775" y="966725"/>
            <a:ext cx="2452899" cy="1962025"/>
          </a:xfrm>
          <a:prstGeom prst="rect">
            <a:avLst/>
          </a:prstGeom>
          <a:noFill/>
          <a:ln>
            <a:noFill/>
          </a:ln>
        </p:spPr>
      </p:pic>
      <p:pic>
        <p:nvPicPr>
          <p:cNvPr id="131" name="Google Shape;131;p22"/>
          <p:cNvPicPr preferRelativeResize="0"/>
          <p:nvPr/>
        </p:nvPicPr>
        <p:blipFill>
          <a:blip r:embed="rId5">
            <a:alphaModFix/>
          </a:blip>
          <a:stretch>
            <a:fillRect/>
          </a:stretch>
        </p:blipFill>
        <p:spPr>
          <a:xfrm>
            <a:off x="5772075" y="995000"/>
            <a:ext cx="2544325" cy="191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a:spLocks noGrp="1"/>
          </p:cNvSpPr>
          <p:nvPr>
            <p:ph type="title" idx="4294967295"/>
          </p:nvPr>
        </p:nvSpPr>
        <p:spPr>
          <a:xfrm>
            <a:off x="311700" y="315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Area wise restaurant analysis </a:t>
            </a:r>
            <a:endParaRPr sz="2500"/>
          </a:p>
        </p:txBody>
      </p:sp>
      <p:sp>
        <p:nvSpPr>
          <p:cNvPr id="137" name="Google Shape;137;p23"/>
          <p:cNvSpPr txBox="1">
            <a:spLocks noGrp="1"/>
          </p:cNvSpPr>
          <p:nvPr>
            <p:ph type="body" idx="4294967295"/>
          </p:nvPr>
        </p:nvSpPr>
        <p:spPr>
          <a:xfrm>
            <a:off x="381750" y="3056200"/>
            <a:ext cx="8287500" cy="190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﻿The number of Restaurant was highest for Rohini at 257, followed by Chembur and Kothrud.</a:t>
            </a:r>
            <a:endParaRPr sz="1600"/>
          </a:p>
          <a:p>
            <a:pPr marL="0" lvl="0" indent="0" algn="l" rtl="0">
              <a:spcBef>
                <a:spcPts val="1600"/>
              </a:spcBef>
              <a:spcAft>
                <a:spcPts val="0"/>
              </a:spcAft>
              <a:buNone/>
            </a:pPr>
            <a:r>
              <a:rPr lang="en" sz="1600"/>
              <a:t>Alwarpet and ashok nagar has highest number of top rated restaurant</a:t>
            </a:r>
            <a:endParaRPr sz="1600"/>
          </a:p>
          <a:p>
            <a:pPr marL="0" lvl="0" indent="0" algn="l" rtl="0">
              <a:spcBef>
                <a:spcPts val="1600"/>
              </a:spcBef>
              <a:spcAft>
                <a:spcPts val="0"/>
              </a:spcAft>
              <a:buNone/>
            </a:pPr>
            <a:r>
              <a:rPr lang="en" sz="1600"/>
              <a:t>T. nagar and central kolkata has lowest number of top rated restaurants</a:t>
            </a: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0"/>
              </a:spcAft>
              <a:buNone/>
            </a:pPr>
            <a:endParaRPr sz="1600"/>
          </a:p>
          <a:p>
            <a:pPr marL="0" lvl="0" indent="0" algn="l" rtl="0">
              <a:spcBef>
                <a:spcPts val="1600"/>
              </a:spcBef>
              <a:spcAft>
                <a:spcPts val="1600"/>
              </a:spcAft>
              <a:buNone/>
            </a:pPr>
            <a:endParaRPr sz="1600"/>
          </a:p>
        </p:txBody>
      </p:sp>
      <p:pic>
        <p:nvPicPr>
          <p:cNvPr id="138" name="Google Shape;138;p23"/>
          <p:cNvPicPr preferRelativeResize="0"/>
          <p:nvPr/>
        </p:nvPicPr>
        <p:blipFill>
          <a:blip r:embed="rId3">
            <a:alphaModFix/>
          </a:blip>
          <a:stretch>
            <a:fillRect/>
          </a:stretch>
        </p:blipFill>
        <p:spPr>
          <a:xfrm>
            <a:off x="5355000" y="780100"/>
            <a:ext cx="3477300" cy="2171000"/>
          </a:xfrm>
          <a:prstGeom prst="rect">
            <a:avLst/>
          </a:prstGeom>
          <a:noFill/>
          <a:ln>
            <a:noFill/>
          </a:ln>
        </p:spPr>
      </p:pic>
      <p:pic>
        <p:nvPicPr>
          <p:cNvPr id="139" name="Google Shape;139;p23"/>
          <p:cNvPicPr preferRelativeResize="0"/>
          <p:nvPr/>
        </p:nvPicPr>
        <p:blipFill>
          <a:blip r:embed="rId4">
            <a:alphaModFix/>
          </a:blip>
          <a:stretch>
            <a:fillRect/>
          </a:stretch>
        </p:blipFill>
        <p:spPr>
          <a:xfrm>
            <a:off x="795675" y="780100"/>
            <a:ext cx="4284600" cy="2171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4"/>
          <p:cNvSpPr txBox="1">
            <a:spLocks noGrp="1"/>
          </p:cNvSpPr>
          <p:nvPr>
            <p:ph type="title" idx="4294967295"/>
          </p:nvPr>
        </p:nvSpPr>
        <p:spPr>
          <a:xfrm>
            <a:off x="311700" y="315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Correlation Analysis</a:t>
            </a:r>
            <a:endParaRPr sz="2500"/>
          </a:p>
        </p:txBody>
      </p:sp>
      <p:sp>
        <p:nvSpPr>
          <p:cNvPr id="145" name="Google Shape;145;p24"/>
          <p:cNvSpPr txBox="1">
            <a:spLocks noGrp="1"/>
          </p:cNvSpPr>
          <p:nvPr>
            <p:ph type="body" idx="4294967295"/>
          </p:nvPr>
        </p:nvSpPr>
        <p:spPr>
          <a:xfrm>
            <a:off x="381750" y="3300675"/>
            <a:ext cx="8186400" cy="1842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rPr>
              <a:t>Findings</a:t>
            </a:r>
            <a:endParaRPr sz="1600" b="1">
              <a:solidFill>
                <a:schemeClr val="dk1"/>
              </a:solidFill>
            </a:endParaRPr>
          </a:p>
          <a:p>
            <a:pPr marL="0" lvl="0" indent="0" algn="l" rtl="0">
              <a:lnSpc>
                <a:spcPct val="100000"/>
              </a:lnSpc>
              <a:spcBef>
                <a:spcPts val="0"/>
              </a:spcBef>
              <a:spcAft>
                <a:spcPts val="0"/>
              </a:spcAft>
              <a:buNone/>
            </a:pPr>
            <a:endParaRPr sz="600" b="1">
              <a:solidFill>
                <a:schemeClr val="dk1"/>
              </a:solidFill>
            </a:endParaRPr>
          </a:p>
          <a:p>
            <a:pPr marL="0" lvl="0" indent="0" algn="l" rtl="0">
              <a:lnSpc>
                <a:spcPct val="100000"/>
              </a:lnSpc>
              <a:spcBef>
                <a:spcPts val="0"/>
              </a:spcBef>
              <a:spcAft>
                <a:spcPts val="0"/>
              </a:spcAft>
              <a:buNone/>
            </a:pPr>
            <a:r>
              <a:rPr lang="en" sz="1400"/>
              <a:t>In </a:t>
            </a:r>
            <a:r>
              <a:rPr lang="en" sz="1400" b="1"/>
              <a:t>delivery time and avg rating analysis</a:t>
            </a:r>
            <a:r>
              <a:rPr lang="en" sz="1400"/>
              <a:t>, the trend line shows a </a:t>
            </a:r>
            <a:r>
              <a:rPr lang="en" sz="1400" b="1" i="1"/>
              <a:t>negative correlation</a:t>
            </a:r>
            <a:r>
              <a:rPr lang="en" sz="1400"/>
              <a:t>, suggests that faster delivery times are associated with higher customer satisfaction and ratings</a:t>
            </a:r>
            <a:endParaRPr sz="1400"/>
          </a:p>
          <a:p>
            <a:pPr marL="0" lvl="0" indent="0" algn="l" rtl="0">
              <a:lnSpc>
                <a:spcPct val="100000"/>
              </a:lnSpc>
              <a:spcBef>
                <a:spcPts val="0"/>
              </a:spcBef>
              <a:spcAft>
                <a:spcPts val="0"/>
              </a:spcAft>
              <a:buNone/>
            </a:pPr>
            <a:r>
              <a:rPr lang="en" sz="1400"/>
              <a:t>In </a:t>
            </a:r>
            <a:r>
              <a:rPr lang="en" sz="1400" b="1"/>
              <a:t>price and avg rating analysis</a:t>
            </a:r>
            <a:r>
              <a:rPr lang="en" sz="1400"/>
              <a:t>, the trend line shows a </a:t>
            </a:r>
            <a:r>
              <a:rPr lang="en" sz="1400" b="1" i="1"/>
              <a:t>positive correlation</a:t>
            </a:r>
            <a:r>
              <a:rPr lang="en" sz="1400"/>
              <a:t>, suggests that higher-priced restaurants tend to have higher average ratings.</a:t>
            </a:r>
            <a:endParaRPr sz="1400"/>
          </a:p>
          <a:p>
            <a:pPr marL="0" lvl="0" indent="0" algn="l" rtl="0">
              <a:lnSpc>
                <a:spcPct val="100000"/>
              </a:lnSpc>
              <a:spcBef>
                <a:spcPts val="0"/>
              </a:spcBef>
              <a:spcAft>
                <a:spcPts val="0"/>
              </a:spcAft>
              <a:buNone/>
            </a:pPr>
            <a:r>
              <a:rPr lang="en" sz="1400"/>
              <a:t>In </a:t>
            </a:r>
            <a:r>
              <a:rPr lang="en" sz="1400" b="1"/>
              <a:t>price and delivery time analysis</a:t>
            </a:r>
            <a:r>
              <a:rPr lang="en" sz="1400"/>
              <a:t>, the trend line shows a </a:t>
            </a:r>
            <a:r>
              <a:rPr lang="en" sz="1400" b="1" i="1"/>
              <a:t>positive correlation</a:t>
            </a:r>
            <a:r>
              <a:rPr lang="en" sz="1400"/>
              <a:t>, suggests that higher-priced restaurants tend to have longer delivery times.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1600"/>
              </a:spcBef>
              <a:spcAft>
                <a:spcPts val="0"/>
              </a:spcAft>
              <a:buNone/>
            </a:pPr>
            <a:endParaRPr sz="14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1600"/>
              </a:spcAft>
              <a:buNone/>
            </a:pPr>
            <a:endParaRPr sz="1600"/>
          </a:p>
        </p:txBody>
      </p:sp>
      <p:pic>
        <p:nvPicPr>
          <p:cNvPr id="146" name="Google Shape;146;p24"/>
          <p:cNvPicPr preferRelativeResize="0"/>
          <p:nvPr/>
        </p:nvPicPr>
        <p:blipFill>
          <a:blip r:embed="rId3">
            <a:alphaModFix/>
          </a:blip>
          <a:stretch>
            <a:fillRect/>
          </a:stretch>
        </p:blipFill>
        <p:spPr>
          <a:xfrm>
            <a:off x="6138750" y="888550"/>
            <a:ext cx="2360300" cy="2412125"/>
          </a:xfrm>
          <a:prstGeom prst="rect">
            <a:avLst/>
          </a:prstGeom>
          <a:noFill/>
          <a:ln>
            <a:noFill/>
          </a:ln>
        </p:spPr>
      </p:pic>
      <p:pic>
        <p:nvPicPr>
          <p:cNvPr id="147" name="Google Shape;147;p24"/>
          <p:cNvPicPr preferRelativeResize="0"/>
          <p:nvPr/>
        </p:nvPicPr>
        <p:blipFill>
          <a:blip r:embed="rId4">
            <a:alphaModFix/>
          </a:blip>
          <a:stretch>
            <a:fillRect/>
          </a:stretch>
        </p:blipFill>
        <p:spPr>
          <a:xfrm>
            <a:off x="664975" y="888550"/>
            <a:ext cx="2595225" cy="2412126"/>
          </a:xfrm>
          <a:prstGeom prst="rect">
            <a:avLst/>
          </a:prstGeom>
          <a:noFill/>
          <a:ln>
            <a:noFill/>
          </a:ln>
        </p:spPr>
      </p:pic>
      <p:pic>
        <p:nvPicPr>
          <p:cNvPr id="148" name="Google Shape;148;p24"/>
          <p:cNvPicPr preferRelativeResize="0"/>
          <p:nvPr/>
        </p:nvPicPr>
        <p:blipFill>
          <a:blip r:embed="rId5">
            <a:alphaModFix/>
          </a:blip>
          <a:stretch>
            <a:fillRect/>
          </a:stretch>
        </p:blipFill>
        <p:spPr>
          <a:xfrm>
            <a:off x="3465950" y="888550"/>
            <a:ext cx="2467050" cy="2412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idx="4294967295"/>
          </p:nvPr>
        </p:nvSpPr>
        <p:spPr>
          <a:xfrm>
            <a:off x="311700" y="315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Correlation Analysis</a:t>
            </a:r>
            <a:endParaRPr sz="2500"/>
          </a:p>
        </p:txBody>
      </p:sp>
      <p:sp>
        <p:nvSpPr>
          <p:cNvPr id="154" name="Google Shape;154;p25"/>
          <p:cNvSpPr txBox="1">
            <a:spLocks noGrp="1"/>
          </p:cNvSpPr>
          <p:nvPr>
            <p:ph type="body" idx="4294967295"/>
          </p:nvPr>
        </p:nvSpPr>
        <p:spPr>
          <a:xfrm>
            <a:off x="400800" y="3395925"/>
            <a:ext cx="8186400" cy="1627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rPr>
              <a:t>Findings</a:t>
            </a:r>
            <a:endParaRPr sz="1600" b="1">
              <a:solidFill>
                <a:schemeClr val="dk1"/>
              </a:solidFill>
            </a:endParaRPr>
          </a:p>
          <a:p>
            <a:pPr marL="0" lvl="0" indent="0" algn="l" rtl="0">
              <a:lnSpc>
                <a:spcPct val="100000"/>
              </a:lnSpc>
              <a:spcBef>
                <a:spcPts val="0"/>
              </a:spcBef>
              <a:spcAft>
                <a:spcPts val="0"/>
              </a:spcAft>
              <a:buNone/>
            </a:pPr>
            <a:endParaRPr sz="600" b="1">
              <a:solidFill>
                <a:schemeClr val="dk1"/>
              </a:solidFill>
            </a:endParaRPr>
          </a:p>
          <a:p>
            <a:pPr marL="0" lvl="0" indent="0" algn="l" rtl="0">
              <a:lnSpc>
                <a:spcPct val="100000"/>
              </a:lnSpc>
              <a:spcBef>
                <a:spcPts val="0"/>
              </a:spcBef>
              <a:spcAft>
                <a:spcPts val="0"/>
              </a:spcAft>
              <a:buNone/>
            </a:pPr>
            <a:r>
              <a:rPr lang="en" sz="1400"/>
              <a:t>In </a:t>
            </a:r>
            <a:r>
              <a:rPr lang="en" sz="1400" b="1"/>
              <a:t>delivery time and avg rating analysis</a:t>
            </a:r>
            <a:r>
              <a:rPr lang="en" sz="1400"/>
              <a:t>, the trend line shows a </a:t>
            </a:r>
            <a:r>
              <a:rPr lang="en" sz="1400" b="1" i="1"/>
              <a:t>negative correlation</a:t>
            </a:r>
            <a:r>
              <a:rPr lang="en" sz="1400"/>
              <a:t>, suggests that faster delivery times are associated with higher customer satisfaction and ratings</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r>
              <a:rPr lang="en" sz="1400"/>
              <a:t>Count of Restaurant was highest for 2.90 rating  at 3,279, followed by 4.30 and 4.20.</a:t>
            </a:r>
            <a:endParaRPr sz="1400"/>
          </a:p>
          <a:p>
            <a:pPr marL="0" lvl="0" indent="0" algn="l" rtl="0">
              <a:lnSpc>
                <a:spcPct val="100000"/>
              </a:lnSpc>
              <a:spcBef>
                <a:spcPts val="0"/>
              </a:spcBef>
              <a:spcAft>
                <a:spcPts val="0"/>
              </a:spcAft>
              <a:buNone/>
            </a:pPr>
            <a:endParaRPr sz="1400"/>
          </a:p>
          <a:p>
            <a:pPr marL="0" lvl="0" indent="0" algn="l" rtl="0">
              <a:lnSpc>
                <a:spcPct val="100000"/>
              </a:lnSpc>
              <a:spcBef>
                <a:spcPts val="1600"/>
              </a:spcBef>
              <a:spcAft>
                <a:spcPts val="0"/>
              </a:spcAft>
              <a:buNone/>
            </a:pPr>
            <a:endParaRPr sz="14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1600"/>
              </a:spcAft>
              <a:buNone/>
            </a:pPr>
            <a:endParaRPr sz="1600"/>
          </a:p>
        </p:txBody>
      </p:sp>
      <p:pic>
        <p:nvPicPr>
          <p:cNvPr id="155" name="Google Shape;155;p25"/>
          <p:cNvPicPr preferRelativeResize="0"/>
          <p:nvPr/>
        </p:nvPicPr>
        <p:blipFill>
          <a:blip r:embed="rId3">
            <a:alphaModFix/>
          </a:blip>
          <a:stretch>
            <a:fillRect/>
          </a:stretch>
        </p:blipFill>
        <p:spPr>
          <a:xfrm>
            <a:off x="1474600" y="888550"/>
            <a:ext cx="2595225" cy="2412126"/>
          </a:xfrm>
          <a:prstGeom prst="rect">
            <a:avLst/>
          </a:prstGeom>
          <a:noFill/>
          <a:ln>
            <a:noFill/>
          </a:ln>
        </p:spPr>
      </p:pic>
      <p:pic>
        <p:nvPicPr>
          <p:cNvPr id="156" name="Google Shape;156;p25"/>
          <p:cNvPicPr preferRelativeResize="0"/>
          <p:nvPr/>
        </p:nvPicPr>
        <p:blipFill>
          <a:blip r:embed="rId4">
            <a:alphaModFix/>
          </a:blip>
          <a:stretch>
            <a:fillRect/>
          </a:stretch>
        </p:blipFill>
        <p:spPr>
          <a:xfrm>
            <a:off x="4448175" y="888550"/>
            <a:ext cx="2659375" cy="2412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idx="4294967295"/>
          </p:nvPr>
        </p:nvSpPr>
        <p:spPr>
          <a:xfrm>
            <a:off x="311700" y="31585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Geographical Mapping</a:t>
            </a:r>
            <a:endParaRPr sz="2500"/>
          </a:p>
        </p:txBody>
      </p:sp>
      <p:sp>
        <p:nvSpPr>
          <p:cNvPr id="162" name="Google Shape;162;p26"/>
          <p:cNvSpPr txBox="1">
            <a:spLocks noGrp="1"/>
          </p:cNvSpPr>
          <p:nvPr>
            <p:ph type="body" idx="4294967295"/>
          </p:nvPr>
        </p:nvSpPr>
        <p:spPr>
          <a:xfrm>
            <a:off x="524625" y="3338775"/>
            <a:ext cx="8186400" cy="13686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600" b="1">
                <a:solidFill>
                  <a:schemeClr val="dk1"/>
                </a:solidFill>
              </a:rPr>
              <a:t>Findings</a:t>
            </a:r>
            <a:endParaRPr sz="1600" b="1">
              <a:solidFill>
                <a:schemeClr val="dk1"/>
              </a:solidFill>
            </a:endParaRPr>
          </a:p>
          <a:p>
            <a:pPr marL="0" lvl="0" indent="0" algn="l" rtl="0">
              <a:lnSpc>
                <a:spcPct val="100000"/>
              </a:lnSpc>
              <a:spcBef>
                <a:spcPts val="1000"/>
              </a:spcBef>
              <a:spcAft>
                <a:spcPts val="0"/>
              </a:spcAft>
              <a:buNone/>
            </a:pPr>
            <a:r>
              <a:rPr lang="en" sz="1400">
                <a:solidFill>
                  <a:schemeClr val="dk1"/>
                </a:solidFill>
              </a:rPr>
              <a:t>Swiggy restaurants are mostly targeted in maharashtra.</a:t>
            </a:r>
            <a:endParaRPr sz="1400">
              <a:solidFill>
                <a:schemeClr val="dk1"/>
              </a:solidFill>
            </a:endParaRPr>
          </a:p>
          <a:p>
            <a:pPr marL="0" lvl="0" indent="0" algn="l" rtl="0">
              <a:lnSpc>
                <a:spcPct val="100000"/>
              </a:lnSpc>
              <a:spcBef>
                <a:spcPts val="1000"/>
              </a:spcBef>
              <a:spcAft>
                <a:spcPts val="0"/>
              </a:spcAft>
              <a:buNone/>
            </a:pPr>
            <a:r>
              <a:rPr lang="en" sz="1400">
                <a:solidFill>
                  <a:schemeClr val="dk1"/>
                </a:solidFill>
              </a:rPr>
              <a:t>West and north of india has fewer restaurants.</a:t>
            </a:r>
            <a:endParaRPr sz="1400">
              <a:solidFill>
                <a:schemeClr val="dk1"/>
              </a:solidFill>
            </a:endParaRPr>
          </a:p>
          <a:p>
            <a:pPr marL="0" lvl="0" indent="0" algn="l" rtl="0">
              <a:lnSpc>
                <a:spcPct val="100000"/>
              </a:lnSpc>
              <a:spcBef>
                <a:spcPts val="1000"/>
              </a:spcBef>
              <a:spcAft>
                <a:spcPts val="0"/>
              </a:spcAft>
              <a:buNone/>
            </a:pPr>
            <a:endParaRPr sz="600" b="1">
              <a:solidFill>
                <a:schemeClr val="dk1"/>
              </a:solidFill>
            </a:endParaRPr>
          </a:p>
          <a:p>
            <a:pPr marL="0" lvl="0" indent="0" algn="l" rtl="0">
              <a:lnSpc>
                <a:spcPct val="100000"/>
              </a:lnSpc>
              <a:spcBef>
                <a:spcPts val="100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0"/>
              </a:spcBef>
              <a:spcAft>
                <a:spcPts val="0"/>
              </a:spcAft>
              <a:buNone/>
            </a:pPr>
            <a:endParaRPr sz="1400"/>
          </a:p>
          <a:p>
            <a:pPr marL="0" lvl="0" indent="0" algn="l" rtl="0">
              <a:lnSpc>
                <a:spcPct val="100000"/>
              </a:lnSpc>
              <a:spcBef>
                <a:spcPts val="1600"/>
              </a:spcBef>
              <a:spcAft>
                <a:spcPts val="0"/>
              </a:spcAft>
              <a:buNone/>
            </a:pPr>
            <a:endParaRPr sz="14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0"/>
              </a:spcAft>
              <a:buNone/>
            </a:pPr>
            <a:endParaRPr sz="1600"/>
          </a:p>
          <a:p>
            <a:pPr marL="0" lvl="0" indent="0" algn="l" rtl="0">
              <a:lnSpc>
                <a:spcPct val="115000"/>
              </a:lnSpc>
              <a:spcBef>
                <a:spcPts val="1600"/>
              </a:spcBef>
              <a:spcAft>
                <a:spcPts val="1600"/>
              </a:spcAft>
              <a:buNone/>
            </a:pPr>
            <a:endParaRPr sz="1600"/>
          </a:p>
        </p:txBody>
      </p:sp>
      <p:pic>
        <p:nvPicPr>
          <p:cNvPr id="163" name="Google Shape;163;p26"/>
          <p:cNvPicPr preferRelativeResize="0"/>
          <p:nvPr/>
        </p:nvPicPr>
        <p:blipFill>
          <a:blip r:embed="rId3">
            <a:alphaModFix/>
          </a:blip>
          <a:stretch>
            <a:fillRect/>
          </a:stretch>
        </p:blipFill>
        <p:spPr>
          <a:xfrm>
            <a:off x="2685100" y="888550"/>
            <a:ext cx="3773800" cy="2363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7"/>
          <p:cNvSpPr txBox="1">
            <a:spLocks noGrp="1"/>
          </p:cNvSpPr>
          <p:nvPr>
            <p:ph type="title" idx="4294967295"/>
          </p:nvPr>
        </p:nvSpPr>
        <p:spPr>
          <a:xfrm>
            <a:off x="311700" y="134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Business recommendations</a:t>
            </a:r>
            <a:endParaRPr sz="2500"/>
          </a:p>
        </p:txBody>
      </p:sp>
      <p:sp>
        <p:nvSpPr>
          <p:cNvPr id="169" name="Google Shape;169;p27"/>
          <p:cNvSpPr txBox="1">
            <a:spLocks noGrp="1"/>
          </p:cNvSpPr>
          <p:nvPr>
            <p:ph type="body" idx="4294967295"/>
          </p:nvPr>
        </p:nvSpPr>
        <p:spPr>
          <a:xfrm>
            <a:off x="545475" y="707575"/>
            <a:ext cx="8186400" cy="3950100"/>
          </a:xfrm>
          <a:prstGeom prst="rect">
            <a:avLst/>
          </a:prstGeom>
        </p:spPr>
        <p:txBody>
          <a:bodyPr spcFirstLastPara="1" wrap="square" lIns="91425" tIns="91425" rIns="91425" bIns="91425" anchor="t" anchorCtr="0">
            <a:noAutofit/>
          </a:bodyPr>
          <a:lstStyle/>
          <a:p>
            <a:pPr marL="457200" lvl="0" indent="-311150" algn="l" rtl="0">
              <a:lnSpc>
                <a:spcPct val="115000"/>
              </a:lnSpc>
              <a:spcBef>
                <a:spcPts val="0"/>
              </a:spcBef>
              <a:spcAft>
                <a:spcPts val="0"/>
              </a:spcAft>
              <a:buClr>
                <a:schemeClr val="dk1"/>
              </a:buClr>
              <a:buSzPts val="1300"/>
              <a:buChar char="●"/>
            </a:pPr>
            <a:r>
              <a:rPr lang="en" sz="1300">
                <a:solidFill>
                  <a:schemeClr val="dk1"/>
                </a:solidFill>
              </a:rPr>
              <a:t>Given that rohini has the highest number of restaurants, investing in this area could yield high returns due to the established demand. Consider opening new branches or introducing new restaurant concepts to the market.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Customize your menu to reflect the most popular food types in each city to cater to local tastes and increase customer satisfaction.</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Given that 3.73 % of restaurants are top rated, Focus on improving the overall quality and consistency of food and service across all locations. Actively seek and act on customer feedback to identify areas for improvement.</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Restaurants might consider adjusting their pricing strategy to align with the perceived value, ensuring that higher prices are justified by superior offerings.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Improving delivery efficiency could be a key area for restaurants to enhance their ratings. Implementing real-time tracking and better logistics could help reduce delivery times.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Evaluate cities with lower restaurant counts but growing populations or emerging economic opportunities for potential market entry.</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Emphasize value propositions to attract customers across different price segments.</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Use faster delivery times as a competitive advantage to enhance overall service quality.</a:t>
            </a:r>
            <a:endParaRPr sz="1300">
              <a:solidFill>
                <a:schemeClr val="dk1"/>
              </a:solidFill>
            </a:endParaRPr>
          </a:p>
          <a:p>
            <a:pPr marL="457200" lvl="0" indent="-311150" algn="l" rtl="0">
              <a:lnSpc>
                <a:spcPct val="115000"/>
              </a:lnSpc>
              <a:spcBef>
                <a:spcPts val="0"/>
              </a:spcBef>
              <a:spcAft>
                <a:spcPts val="0"/>
              </a:spcAft>
              <a:buClr>
                <a:schemeClr val="dk1"/>
              </a:buClr>
              <a:buSzPts val="1300"/>
              <a:buChar char="●"/>
            </a:pPr>
            <a:r>
              <a:rPr lang="en" sz="1300">
                <a:solidFill>
                  <a:schemeClr val="dk1"/>
                </a:solidFill>
              </a:rPr>
              <a:t>Leverage online platforms and digital marketing strategies to reach a broader audience interested in continental cuisines.</a:t>
            </a:r>
            <a:endParaRPr sz="1300">
              <a:solidFill>
                <a:schemeClr val="dk1"/>
              </a:solidFill>
            </a:endParaRPr>
          </a:p>
          <a:p>
            <a:pPr marL="0" lvl="0" indent="0" algn="l" rtl="0">
              <a:lnSpc>
                <a:spcPct val="115000"/>
              </a:lnSpc>
              <a:spcBef>
                <a:spcPts val="0"/>
              </a:spcBef>
              <a:spcAft>
                <a:spcPts val="0"/>
              </a:spcAft>
              <a:buNone/>
            </a:pPr>
            <a:endParaRPr sz="1300">
              <a:solidFill>
                <a:schemeClr val="dk1"/>
              </a:solidFill>
            </a:endParaRPr>
          </a:p>
          <a:p>
            <a:pPr marL="0" lvl="0" indent="0" algn="l" rtl="0">
              <a:lnSpc>
                <a:spcPct val="115000"/>
              </a:lnSpc>
              <a:spcBef>
                <a:spcPts val="0"/>
              </a:spcBef>
              <a:spcAft>
                <a:spcPts val="0"/>
              </a:spcAft>
              <a:buNone/>
            </a:pPr>
            <a:endParaRPr sz="1300" b="1">
              <a:solidFill>
                <a:schemeClr val="dk1"/>
              </a:solidFill>
            </a:endParaRPr>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0"/>
              </a:spcAft>
              <a:buNone/>
            </a:pPr>
            <a:endParaRPr sz="1300"/>
          </a:p>
          <a:p>
            <a:pPr marL="0" lvl="0" indent="0" algn="l" rtl="0">
              <a:lnSpc>
                <a:spcPct val="115000"/>
              </a:lnSpc>
              <a:spcBef>
                <a:spcPts val="1600"/>
              </a:spcBef>
              <a:spcAft>
                <a:spcPts val="1600"/>
              </a:spcAft>
              <a:buNone/>
            </a:pPr>
            <a:endParaRPr sz="1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8"/>
          <p:cNvSpPr/>
          <p:nvPr/>
        </p:nvSpPr>
        <p:spPr>
          <a:xfrm>
            <a:off x="0" y="0"/>
            <a:ext cx="9161100" cy="2484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8"/>
          <p:cNvSpPr txBox="1">
            <a:spLocks noGrp="1"/>
          </p:cNvSpPr>
          <p:nvPr>
            <p:ph type="title" idx="4294967295"/>
          </p:nvPr>
        </p:nvSpPr>
        <p:spPr>
          <a:xfrm>
            <a:off x="426000" y="2008275"/>
            <a:ext cx="8520600" cy="733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Thank you</a:t>
            </a: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Top 10 Areas with Most Restaurants</a:t>
            </a:r>
            <a:endParaRPr sz="2500"/>
          </a:p>
        </p:txBody>
      </p:sp>
      <p:sp>
        <p:nvSpPr>
          <p:cNvPr id="66" name="Google Shape;66;p14"/>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dirty="0">
                <a:solidFill>
                  <a:schemeClr val="dk1"/>
                </a:solidFill>
              </a:rPr>
              <a:t>Findings</a:t>
            </a:r>
            <a:endParaRPr sz="2100" b="1" dirty="0">
              <a:solidFill>
                <a:schemeClr val="dk1"/>
              </a:solidFill>
            </a:endParaRPr>
          </a:p>
          <a:p>
            <a:pPr marL="0" lvl="0" indent="0" algn="l" rtl="0">
              <a:spcBef>
                <a:spcPts val="1600"/>
              </a:spcBef>
              <a:spcAft>
                <a:spcPts val="0"/>
              </a:spcAft>
              <a:buNone/>
            </a:pPr>
            <a:r>
              <a:rPr lang="en" sz="1600" dirty="0"/>
              <a:t>At 257, Rohini had the highest Count of Restaurant and was 117.80% higher than Ashok Nagar, which had the lowest Count of Restaurant at 118.</a:t>
            </a:r>
            <a:endParaRPr sz="1600" dirty="0"/>
          </a:p>
          <a:p>
            <a:pPr marL="0" lvl="0" indent="0" algn="l" rtl="0">
              <a:spcBef>
                <a:spcPts val="1600"/>
              </a:spcBef>
              <a:spcAft>
                <a:spcPts val="0"/>
              </a:spcAft>
              <a:buNone/>
            </a:pPr>
            <a:r>
              <a:rPr lang="en" sz="1600" dirty="0"/>
              <a:t>Across all 10 Area, Count of Restaurant ranged from 118 to 257.</a:t>
            </a:r>
            <a:endParaRPr sz="1600" dirty="0"/>
          </a:p>
          <a:p>
            <a:pPr marL="0" lvl="0" indent="0" algn="l" rtl="0">
              <a:spcBef>
                <a:spcPts val="1600"/>
              </a:spcBef>
              <a:spcAft>
                <a:spcPts val="1600"/>
              </a:spcAft>
              <a:buNone/>
            </a:pPr>
            <a:r>
              <a:rPr lang="en" sz="1600" dirty="0"/>
              <a:t>Out of these top areas, 5 areas serve chinese the most.</a:t>
            </a:r>
            <a:endParaRPr sz="1600" dirty="0"/>
          </a:p>
        </p:txBody>
      </p:sp>
      <p:pic>
        <p:nvPicPr>
          <p:cNvPr id="67" name="Google Shape;67;p14"/>
          <p:cNvPicPr preferRelativeResize="0"/>
          <p:nvPr/>
        </p:nvPicPr>
        <p:blipFill>
          <a:blip r:embed="rId3">
            <a:alphaModFix/>
          </a:blip>
          <a:stretch>
            <a:fillRect/>
          </a:stretch>
        </p:blipFill>
        <p:spPr>
          <a:xfrm>
            <a:off x="4464000" y="1170125"/>
            <a:ext cx="4527600" cy="2884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Most Popular Food Types served by swiggy restaurants in Each City</a:t>
            </a:r>
            <a:endParaRPr sz="2500"/>
          </a:p>
        </p:txBody>
      </p:sp>
      <p:sp>
        <p:nvSpPr>
          <p:cNvPr id="73" name="Google Shape;73;p15"/>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Most popular food type across all cities is north.</a:t>
            </a:r>
            <a:endParaRPr sz="1600"/>
          </a:p>
          <a:p>
            <a:pPr marL="0" lvl="0" indent="0" algn="l" rtl="0">
              <a:spcBef>
                <a:spcPts val="1600"/>
              </a:spcBef>
              <a:spcAft>
                <a:spcPts val="0"/>
              </a:spcAft>
              <a:buNone/>
            </a:pPr>
            <a:r>
              <a:rPr lang="en" sz="1600"/>
              <a:t>23% of pune restaurants serve north and 11.4% of chennai restaurants serve south.</a:t>
            </a:r>
            <a:endParaRPr sz="1600"/>
          </a:p>
          <a:p>
            <a:pPr marL="0" lvl="0" indent="0" algn="l" rtl="0">
              <a:spcBef>
                <a:spcPts val="1600"/>
              </a:spcBef>
              <a:spcAft>
                <a:spcPts val="1600"/>
              </a:spcAft>
              <a:buNone/>
            </a:pPr>
            <a:r>
              <a:rPr lang="en" sz="1600"/>
              <a:t>Most of cities prefer traditional food rather than foreign food type.</a:t>
            </a:r>
            <a:endParaRPr sz="1600"/>
          </a:p>
        </p:txBody>
      </p:sp>
      <p:pic>
        <p:nvPicPr>
          <p:cNvPr id="74" name="Google Shape;74;p15"/>
          <p:cNvPicPr preferRelativeResize="0"/>
          <p:nvPr/>
        </p:nvPicPr>
        <p:blipFill>
          <a:blip r:embed="rId3">
            <a:alphaModFix/>
          </a:blip>
          <a:stretch>
            <a:fillRect/>
          </a:stretch>
        </p:blipFill>
        <p:spPr>
          <a:xfrm>
            <a:off x="4464000" y="1170125"/>
            <a:ext cx="3857625" cy="3209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Top Rated Swiggy Restaurants (In Percentage)</a:t>
            </a:r>
            <a:endParaRPr sz="2500"/>
          </a:p>
          <a:p>
            <a:pPr marL="0" lvl="0" indent="0" algn="l" rtl="0">
              <a:spcBef>
                <a:spcPts val="0"/>
              </a:spcBef>
              <a:spcAft>
                <a:spcPts val="0"/>
              </a:spcAft>
              <a:buNone/>
            </a:pPr>
            <a:endParaRPr sz="2500"/>
          </a:p>
        </p:txBody>
      </p:sp>
      <p:sp>
        <p:nvSpPr>
          <p:cNvPr id="80" name="Google Shape;80;p16"/>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Among 8680 restaurants, 3.73% of restaurants are top rated with ratings above 4.5</a:t>
            </a:r>
            <a:endParaRPr sz="1600"/>
          </a:p>
          <a:p>
            <a:pPr marL="0" lvl="0" indent="0" algn="l" rtl="0">
              <a:spcBef>
                <a:spcPts val="1600"/>
              </a:spcBef>
              <a:spcAft>
                <a:spcPts val="0"/>
              </a:spcAft>
              <a:buNone/>
            </a:pPr>
            <a:r>
              <a:rPr lang="en" sz="1600"/>
              <a:t>Chennai and kolkata have highest top rated restaurants</a:t>
            </a:r>
            <a:endParaRPr sz="1600"/>
          </a:p>
          <a:p>
            <a:pPr marL="0" lvl="0" indent="0" algn="l" rtl="0">
              <a:spcBef>
                <a:spcPts val="1600"/>
              </a:spcBef>
              <a:spcAft>
                <a:spcPts val="1600"/>
              </a:spcAft>
              <a:buNone/>
            </a:pPr>
            <a:r>
              <a:rPr lang="en" sz="1600"/>
              <a:t>Delhi and surat have lowest top rated restaurant.</a:t>
            </a:r>
            <a:endParaRPr sz="1600"/>
          </a:p>
        </p:txBody>
      </p:sp>
      <p:pic>
        <p:nvPicPr>
          <p:cNvPr id="81" name="Google Shape;81;p16"/>
          <p:cNvPicPr preferRelativeResize="0"/>
          <p:nvPr/>
        </p:nvPicPr>
        <p:blipFill>
          <a:blip r:embed="rId3">
            <a:alphaModFix/>
          </a:blip>
          <a:stretch>
            <a:fillRect/>
          </a:stretch>
        </p:blipFill>
        <p:spPr>
          <a:xfrm>
            <a:off x="7273888" y="1354425"/>
            <a:ext cx="1717700" cy="1730013"/>
          </a:xfrm>
          <a:prstGeom prst="rect">
            <a:avLst/>
          </a:prstGeom>
          <a:noFill/>
          <a:ln>
            <a:noFill/>
          </a:ln>
        </p:spPr>
      </p:pic>
      <p:pic>
        <p:nvPicPr>
          <p:cNvPr id="82" name="Google Shape;82;p16"/>
          <p:cNvPicPr preferRelativeResize="0"/>
          <p:nvPr/>
        </p:nvPicPr>
        <p:blipFill>
          <a:blip r:embed="rId4">
            <a:alphaModFix/>
          </a:blip>
          <a:stretch>
            <a:fillRect/>
          </a:stretch>
        </p:blipFill>
        <p:spPr>
          <a:xfrm>
            <a:off x="4842450" y="1810400"/>
            <a:ext cx="2431425" cy="2373400"/>
          </a:xfrm>
          <a:prstGeom prst="rect">
            <a:avLst/>
          </a:prstGeom>
          <a:noFill/>
          <a:ln>
            <a:noFill/>
          </a:ln>
        </p:spPr>
      </p:pic>
      <p:pic>
        <p:nvPicPr>
          <p:cNvPr id="83" name="Google Shape;83;p16"/>
          <p:cNvPicPr preferRelativeResize="0"/>
          <p:nvPr/>
        </p:nvPicPr>
        <p:blipFill>
          <a:blip r:embed="rId5">
            <a:alphaModFix/>
          </a:blip>
          <a:stretch>
            <a:fillRect/>
          </a:stretch>
        </p:blipFill>
        <p:spPr>
          <a:xfrm>
            <a:off x="7273875" y="3084456"/>
            <a:ext cx="1717725" cy="17424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idx="4294967295"/>
          </p:nvPr>
        </p:nvSpPr>
        <p:spPr>
          <a:xfrm>
            <a:off x="311700" y="116225"/>
            <a:ext cx="8520600" cy="47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Correlation of Factors Affecting Average Rating</a:t>
            </a:r>
            <a:endParaRPr sz="2500"/>
          </a:p>
        </p:txBody>
      </p:sp>
      <p:sp>
        <p:nvSpPr>
          <p:cNvPr id="89" name="Google Shape;89;p17"/>
          <p:cNvSpPr txBox="1">
            <a:spLocks noGrp="1"/>
          </p:cNvSpPr>
          <p:nvPr>
            <p:ph type="body" idx="4294967295"/>
          </p:nvPr>
        </p:nvSpPr>
        <p:spPr>
          <a:xfrm>
            <a:off x="364025" y="3022675"/>
            <a:ext cx="8157600" cy="1737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b="1">
                <a:solidFill>
                  <a:schemeClr val="dk1"/>
                </a:solidFill>
              </a:rPr>
              <a:t>Findings</a:t>
            </a:r>
            <a:endParaRPr sz="1900" b="1">
              <a:solidFill>
                <a:schemeClr val="dk1"/>
              </a:solidFill>
            </a:endParaRPr>
          </a:p>
          <a:p>
            <a:pPr marL="0" lvl="0" indent="0" algn="l" rtl="0">
              <a:lnSpc>
                <a:spcPct val="100000"/>
              </a:lnSpc>
              <a:spcBef>
                <a:spcPts val="0"/>
              </a:spcBef>
              <a:spcAft>
                <a:spcPts val="0"/>
              </a:spcAft>
              <a:buNone/>
            </a:pPr>
            <a:endParaRPr sz="900" b="1">
              <a:solidFill>
                <a:schemeClr val="dk1"/>
              </a:solidFill>
            </a:endParaRPr>
          </a:p>
          <a:p>
            <a:pPr marL="0" lvl="0" indent="0" algn="l" rtl="0">
              <a:spcBef>
                <a:spcPts val="0"/>
              </a:spcBef>
              <a:spcAft>
                <a:spcPts val="0"/>
              </a:spcAft>
              <a:buNone/>
            </a:pPr>
            <a:r>
              <a:rPr lang="en" sz="1400"/>
              <a:t>In </a:t>
            </a:r>
            <a:r>
              <a:rPr lang="en" sz="1400" b="1"/>
              <a:t>delivery time and avg rating analysis</a:t>
            </a:r>
            <a:r>
              <a:rPr lang="en" sz="1400"/>
              <a:t>, the trend line </a:t>
            </a:r>
            <a:r>
              <a:rPr lang="en" sz="1400" b="1" i="1"/>
              <a:t>negative correlation,</a:t>
            </a:r>
            <a:r>
              <a:rPr lang="en" sz="1400"/>
              <a:t> suggests that faster delivery times are associated with higher customer satisfaction and ratings</a:t>
            </a:r>
            <a:endParaRPr sz="1400"/>
          </a:p>
          <a:p>
            <a:pPr marL="0" lvl="0" indent="0" algn="l" rtl="0">
              <a:spcBef>
                <a:spcPts val="0"/>
              </a:spcBef>
              <a:spcAft>
                <a:spcPts val="0"/>
              </a:spcAft>
              <a:buNone/>
            </a:pPr>
            <a:r>
              <a:rPr lang="en" sz="1400"/>
              <a:t>In </a:t>
            </a:r>
            <a:r>
              <a:rPr lang="en" sz="1400" b="1"/>
              <a:t>price and avg rating analysis</a:t>
            </a:r>
            <a:r>
              <a:rPr lang="en" sz="1400"/>
              <a:t>, the trend line shows a </a:t>
            </a:r>
            <a:r>
              <a:rPr lang="en" sz="1400" b="1" i="1"/>
              <a:t>positive correlation</a:t>
            </a:r>
            <a:r>
              <a:rPr lang="en" sz="1400"/>
              <a:t>, suggests that higher-priced restaurants tend to have higher average ratings.</a:t>
            </a:r>
            <a:endParaRPr sz="1400"/>
          </a:p>
        </p:txBody>
      </p:sp>
      <p:pic>
        <p:nvPicPr>
          <p:cNvPr id="90" name="Google Shape;90;p17"/>
          <p:cNvPicPr preferRelativeResize="0"/>
          <p:nvPr/>
        </p:nvPicPr>
        <p:blipFill rotWithShape="1">
          <a:blip r:embed="rId3">
            <a:alphaModFix/>
          </a:blip>
          <a:srcRect r="6349"/>
          <a:stretch/>
        </p:blipFill>
        <p:spPr>
          <a:xfrm>
            <a:off x="4276125" y="698250"/>
            <a:ext cx="2595975" cy="2324400"/>
          </a:xfrm>
          <a:prstGeom prst="rect">
            <a:avLst/>
          </a:prstGeom>
          <a:noFill/>
          <a:ln>
            <a:noFill/>
          </a:ln>
        </p:spPr>
      </p:pic>
      <p:pic>
        <p:nvPicPr>
          <p:cNvPr id="91" name="Google Shape;91;p17"/>
          <p:cNvPicPr preferRelativeResize="0"/>
          <p:nvPr/>
        </p:nvPicPr>
        <p:blipFill>
          <a:blip r:embed="rId4">
            <a:alphaModFix/>
          </a:blip>
          <a:stretch>
            <a:fillRect/>
          </a:stretch>
        </p:blipFill>
        <p:spPr>
          <a:xfrm>
            <a:off x="1356600" y="698225"/>
            <a:ext cx="2708150" cy="2324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Correlation Between Restaurant Price and Average Rating</a:t>
            </a:r>
            <a:endParaRPr sz="2500"/>
          </a:p>
          <a:p>
            <a:pPr marL="0" lvl="0" indent="0" algn="l" rtl="0">
              <a:spcBef>
                <a:spcPts val="0"/>
              </a:spcBef>
              <a:spcAft>
                <a:spcPts val="0"/>
              </a:spcAft>
              <a:buNone/>
            </a:pPr>
            <a:endParaRPr sz="2500"/>
          </a:p>
        </p:txBody>
      </p:sp>
      <p:sp>
        <p:nvSpPr>
          <p:cNvPr id="97" name="Google Shape;97;p18"/>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The analysis shows a positive correlation between price and average rating, suggesting that higher-priced restaurants tend to receive better reviews.</a:t>
            </a:r>
            <a:endParaRPr sz="1600"/>
          </a:p>
          <a:p>
            <a:pPr marL="0" lvl="0" indent="0" algn="l" rtl="0">
              <a:spcBef>
                <a:spcPts val="1600"/>
              </a:spcBef>
              <a:spcAft>
                <a:spcPts val="1600"/>
              </a:spcAft>
              <a:buNone/>
            </a:pPr>
            <a:r>
              <a:rPr lang="en" sz="1600"/>
              <a:t>This indicates that customers might associate higher prices with better quality or service.</a:t>
            </a:r>
            <a:endParaRPr sz="1600"/>
          </a:p>
        </p:txBody>
      </p:sp>
      <p:pic>
        <p:nvPicPr>
          <p:cNvPr id="98" name="Google Shape;98;p18"/>
          <p:cNvPicPr preferRelativeResize="0"/>
          <p:nvPr/>
        </p:nvPicPr>
        <p:blipFill>
          <a:blip r:embed="rId3">
            <a:alphaModFix/>
          </a:blip>
          <a:stretch>
            <a:fillRect/>
          </a:stretch>
        </p:blipFill>
        <p:spPr>
          <a:xfrm>
            <a:off x="4464000" y="1170125"/>
            <a:ext cx="4527600" cy="26239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City-wise Restaurant Count</a:t>
            </a:r>
            <a:endParaRPr sz="2500"/>
          </a:p>
        </p:txBody>
      </p:sp>
      <p:sp>
        <p:nvSpPr>
          <p:cNvPr id="104" name="Google Shape;104;p19"/>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At 1,346, Kolkata had the highest Count of Restaurant and was 162.89% higher than Surat, which had the lowest Count of Restaurant at 512.﻿</a:t>
            </a:r>
            <a:endParaRPr sz="1600"/>
          </a:p>
          <a:p>
            <a:pPr marL="0" lvl="0" indent="0" algn="l" rtl="0">
              <a:spcBef>
                <a:spcPts val="1600"/>
              </a:spcBef>
              <a:spcAft>
                <a:spcPts val="0"/>
              </a:spcAft>
              <a:buNone/>
            </a:pPr>
            <a:r>
              <a:rPr lang="en" sz="1600"/>
              <a:t>Kolkata has 61 top rated restaurants, compared to surat’s 14.</a:t>
            </a:r>
            <a:endParaRPr sz="1600"/>
          </a:p>
          <a:p>
            <a:pPr marL="0" lvl="0" indent="0" algn="l" rtl="0">
              <a:spcBef>
                <a:spcPts val="1600"/>
              </a:spcBef>
              <a:spcAft>
                <a:spcPts val="1600"/>
              </a:spcAft>
              <a:buNone/>
            </a:pPr>
            <a:r>
              <a:rPr lang="en" sz="1600"/>
              <a:t>Chennai has highest average ratings with 3.78 while delhi has lowest with 3.53</a:t>
            </a:r>
            <a:endParaRPr sz="1600"/>
          </a:p>
        </p:txBody>
      </p:sp>
      <p:pic>
        <p:nvPicPr>
          <p:cNvPr id="105" name="Google Shape;105;p19"/>
          <p:cNvPicPr preferRelativeResize="0"/>
          <p:nvPr/>
        </p:nvPicPr>
        <p:blipFill>
          <a:blip r:embed="rId3">
            <a:alphaModFix/>
          </a:blip>
          <a:stretch>
            <a:fillRect/>
          </a:stretch>
        </p:blipFill>
        <p:spPr>
          <a:xfrm>
            <a:off x="4311600" y="992363"/>
            <a:ext cx="4676875" cy="3158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Price Analysis</a:t>
            </a:r>
            <a:endParaRPr sz="2500"/>
          </a:p>
        </p:txBody>
      </p:sp>
      <p:sp>
        <p:nvSpPr>
          <p:cNvPr id="111" name="Google Shape;111;p20"/>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The average ratings increases with price.</a:t>
            </a:r>
            <a:endParaRPr sz="1600"/>
          </a:p>
          <a:p>
            <a:pPr marL="0" lvl="0" indent="0" algn="l" rtl="0">
              <a:spcBef>
                <a:spcPts val="1600"/>
              </a:spcBef>
              <a:spcAft>
                <a:spcPts val="0"/>
              </a:spcAft>
              <a:buNone/>
            </a:pPr>
            <a:r>
              <a:rPr lang="en" sz="1600"/>
              <a:t>Expensive food types are most likely to be foreign food type. The most expensive food is japanese </a:t>
            </a:r>
            <a:endParaRPr sz="1600"/>
          </a:p>
          <a:p>
            <a:pPr marL="0" lvl="0" indent="0" algn="l" rtl="0">
              <a:spcBef>
                <a:spcPts val="1600"/>
              </a:spcBef>
              <a:spcAft>
                <a:spcPts val="1600"/>
              </a:spcAft>
              <a:buNone/>
            </a:pPr>
            <a:r>
              <a:rPr lang="en" sz="1600"/>
              <a:t>Only a few restaurants have prices above 1000, while the most common food types are the cheapest.</a:t>
            </a:r>
            <a:endParaRPr sz="1600"/>
          </a:p>
        </p:txBody>
      </p:sp>
      <p:pic>
        <p:nvPicPr>
          <p:cNvPr id="112" name="Google Shape;112;p20"/>
          <p:cNvPicPr preferRelativeResize="0"/>
          <p:nvPr/>
        </p:nvPicPr>
        <p:blipFill>
          <a:blip r:embed="rId3">
            <a:alphaModFix/>
          </a:blip>
          <a:stretch>
            <a:fillRect/>
          </a:stretch>
        </p:blipFill>
        <p:spPr>
          <a:xfrm>
            <a:off x="4783575" y="1017725"/>
            <a:ext cx="3485950" cy="1951774"/>
          </a:xfrm>
          <a:prstGeom prst="rect">
            <a:avLst/>
          </a:prstGeom>
          <a:noFill/>
          <a:ln>
            <a:noFill/>
          </a:ln>
        </p:spPr>
      </p:pic>
      <p:pic>
        <p:nvPicPr>
          <p:cNvPr id="113" name="Google Shape;113;p20"/>
          <p:cNvPicPr preferRelativeResize="0"/>
          <p:nvPr/>
        </p:nvPicPr>
        <p:blipFill>
          <a:blip r:embed="rId4">
            <a:alphaModFix/>
          </a:blip>
          <a:stretch>
            <a:fillRect/>
          </a:stretch>
        </p:blipFill>
        <p:spPr>
          <a:xfrm>
            <a:off x="4783575" y="3066700"/>
            <a:ext cx="3485950" cy="18692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idx="4294967295"/>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Delivery Time Analysis</a:t>
            </a:r>
            <a:endParaRPr sz="2500"/>
          </a:p>
        </p:txBody>
      </p:sp>
      <p:sp>
        <p:nvSpPr>
          <p:cNvPr id="119" name="Google Shape;119;p21"/>
          <p:cNvSpPr txBox="1">
            <a:spLocks noGrp="1"/>
          </p:cNvSpPr>
          <p:nvPr>
            <p:ph type="body" idx="4294967295"/>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100" b="1">
                <a:solidFill>
                  <a:schemeClr val="dk1"/>
                </a:solidFill>
              </a:rPr>
              <a:t>Findings</a:t>
            </a:r>
            <a:endParaRPr sz="2100" b="1">
              <a:solidFill>
                <a:schemeClr val="dk1"/>
              </a:solidFill>
            </a:endParaRPr>
          </a:p>
          <a:p>
            <a:pPr marL="0" lvl="0" indent="0" algn="l" rtl="0">
              <a:spcBef>
                <a:spcPts val="1600"/>
              </a:spcBef>
              <a:spcAft>
                <a:spcPts val="0"/>
              </a:spcAft>
              <a:buNone/>
            </a:pPr>
            <a:r>
              <a:rPr lang="en" sz="1600"/>
              <a:t>50.83 is average of delivery time of top rated restaurants</a:t>
            </a:r>
            <a:endParaRPr sz="1600"/>
          </a:p>
          <a:p>
            <a:pPr marL="0" lvl="0" indent="0" algn="l" rtl="0">
              <a:spcBef>
                <a:spcPts val="1600"/>
              </a:spcBef>
              <a:spcAft>
                <a:spcPts val="0"/>
              </a:spcAft>
              <a:buNone/>
            </a:pPr>
            <a:r>
              <a:rPr lang="en" sz="1600"/>
              <a:t>The price increases as the delivery time decreases</a:t>
            </a:r>
            <a:endParaRPr sz="1600"/>
          </a:p>
          <a:p>
            <a:pPr marL="0" lvl="0" indent="0" algn="l" rtl="0">
              <a:spcBef>
                <a:spcPts val="1600"/>
              </a:spcBef>
              <a:spcAft>
                <a:spcPts val="0"/>
              </a:spcAft>
              <a:buNone/>
            </a:pPr>
            <a:r>
              <a:rPr lang="en" sz="1600"/>
              <a:t>The average ratings increases as the delivery time decreases</a:t>
            </a:r>
            <a:endParaRPr sz="1600"/>
          </a:p>
          <a:p>
            <a:pPr marL="0" lvl="0" indent="0" algn="l" rtl="0">
              <a:spcBef>
                <a:spcPts val="1600"/>
              </a:spcBef>
              <a:spcAft>
                <a:spcPts val="1600"/>
              </a:spcAft>
              <a:buNone/>
            </a:pPr>
            <a:endParaRPr sz="1600"/>
          </a:p>
        </p:txBody>
      </p:sp>
      <p:pic>
        <p:nvPicPr>
          <p:cNvPr id="120" name="Google Shape;120;p21"/>
          <p:cNvPicPr preferRelativeResize="0"/>
          <p:nvPr/>
        </p:nvPicPr>
        <p:blipFill>
          <a:blip r:embed="rId3">
            <a:alphaModFix/>
          </a:blip>
          <a:stretch>
            <a:fillRect/>
          </a:stretch>
        </p:blipFill>
        <p:spPr>
          <a:xfrm>
            <a:off x="5239800" y="695700"/>
            <a:ext cx="3159400" cy="1876050"/>
          </a:xfrm>
          <a:prstGeom prst="rect">
            <a:avLst/>
          </a:prstGeom>
          <a:noFill/>
          <a:ln>
            <a:noFill/>
          </a:ln>
        </p:spPr>
      </p:pic>
      <p:pic>
        <p:nvPicPr>
          <p:cNvPr id="121" name="Google Shape;121;p21"/>
          <p:cNvPicPr preferRelativeResize="0"/>
          <p:nvPr/>
        </p:nvPicPr>
        <p:blipFill>
          <a:blip r:embed="rId4">
            <a:alphaModFix/>
          </a:blip>
          <a:stretch>
            <a:fillRect/>
          </a:stretch>
        </p:blipFill>
        <p:spPr>
          <a:xfrm>
            <a:off x="5239800" y="2635175"/>
            <a:ext cx="3159400" cy="2050875"/>
          </a:xfrm>
          <a:prstGeom prst="rect">
            <a:avLst/>
          </a:prstGeom>
          <a:noFill/>
          <a:ln>
            <a:noFill/>
          </a:ln>
        </p:spPr>
      </p:pic>
      <p:pic>
        <p:nvPicPr>
          <p:cNvPr id="122" name="Google Shape;122;p21"/>
          <p:cNvPicPr preferRelativeResize="0"/>
          <p:nvPr/>
        </p:nvPicPr>
        <p:blipFill>
          <a:blip r:embed="rId5">
            <a:alphaModFix/>
          </a:blip>
          <a:stretch>
            <a:fillRect/>
          </a:stretch>
        </p:blipFill>
        <p:spPr>
          <a:xfrm>
            <a:off x="3818875" y="2200675"/>
            <a:ext cx="1420925" cy="1127325"/>
          </a:xfrm>
          <a:prstGeom prst="rect">
            <a:avLst/>
          </a:prstGeom>
          <a:noFill/>
          <a:ln>
            <a:noFill/>
          </a:ln>
        </p:spPr>
      </p:pic>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883</Words>
  <Application>Microsoft Office PowerPoint</Application>
  <PresentationFormat>On-screen Show (16:9)</PresentationFormat>
  <Paragraphs>114</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Average</vt:lpstr>
      <vt:lpstr>Oswald</vt:lpstr>
      <vt:lpstr>Slate</vt:lpstr>
      <vt:lpstr>Restaurant Analysis and Visualization Using Power BI</vt:lpstr>
      <vt:lpstr>Top 10 Areas with Most Restaurants</vt:lpstr>
      <vt:lpstr>Most Popular Food Types served by swiggy restaurants in Each City</vt:lpstr>
      <vt:lpstr>Top Rated Swiggy Restaurants (In Percentage) </vt:lpstr>
      <vt:lpstr>Correlation of Factors Affecting Average Rating</vt:lpstr>
      <vt:lpstr>Correlation Between Restaurant Price and Average Rating </vt:lpstr>
      <vt:lpstr>City-wise Restaurant Count</vt:lpstr>
      <vt:lpstr>Price Analysis</vt:lpstr>
      <vt:lpstr>Delivery Time Analysis</vt:lpstr>
      <vt:lpstr>Cuisine Analysis</vt:lpstr>
      <vt:lpstr>Area wise restaurant analysis </vt:lpstr>
      <vt:lpstr>Correlation Analysis</vt:lpstr>
      <vt:lpstr>Correlation Analysis</vt:lpstr>
      <vt:lpstr>Geographical Mapping</vt:lpstr>
      <vt:lpstr>Business 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Srivardhini Raja</cp:lastModifiedBy>
  <cp:revision>1</cp:revision>
  <dcterms:modified xsi:type="dcterms:W3CDTF">2024-07-04T16:45:26Z</dcterms:modified>
</cp:coreProperties>
</file>