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8" r:id="rId5"/>
    <p:sldId id="290" r:id="rId6"/>
    <p:sldId id="256" r:id="rId7"/>
    <p:sldId id="282" r:id="rId8"/>
    <p:sldId id="289" r:id="rId9"/>
    <p:sldId id="294" r:id="rId10"/>
    <p:sldId id="299" r:id="rId11"/>
    <p:sldId id="300" r:id="rId12"/>
    <p:sldId id="301" r:id="rId13"/>
    <p:sldId id="276" r:id="rId14"/>
    <p:sldId id="277" r:id="rId15"/>
    <p:sldId id="30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0096618357494E-2"/>
          <c:y val="3.4906964248697755E-2"/>
          <c:w val="0.90935990338164252"/>
          <c:h val="0.859467363831538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02-4D43-A362-C07C91126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02-4D43-A362-C07C91126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02-4D43-A362-C07C91126E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02-4D43-A362-C07C91126E6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02-4D43-A362-C07C91126E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D02-4D43-A362-C07C91126E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D02-4D43-A362-C07C91126E6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88616E-D596-4C2B-A05E-CE362EB57D6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D02-4D43-A362-C07C91126E6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1EEA6E8-689C-4C1A-9D8D-0ABA6EBD932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02-4D43-A362-C07C91126E6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7761A-DB44-4D66-99BE-A6676FDBA8A7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D02-4D43-A362-C07C91126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32.799999999999997</c:v>
                </c:pt>
                <c:pt idx="1">
                  <c:v>29.1</c:v>
                </c:pt>
                <c:pt idx="2">
                  <c:v>12.7</c:v>
                </c:pt>
                <c:pt idx="3">
                  <c:v>10.9</c:v>
                </c:pt>
                <c:pt idx="4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4D43-A362-C07C91126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D02-4D43-A362-C07C91126E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Connectivity/Resources</c:v>
                </c:pt>
                <c:pt idx="1">
                  <c:v>Lack of concentration</c:v>
                </c:pt>
                <c:pt idx="2">
                  <c:v>Home distraction</c:v>
                </c:pt>
                <c:pt idx="3">
                  <c:v>Lack of practical work</c:v>
                </c:pt>
                <c:pt idx="4">
                  <c:v>Routine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D02-4D43-A362-C07C91126E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773775"/>
        <c:axId val="34772943"/>
      </c:barChart>
      <c:catAx>
        <c:axId val="3477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2943"/>
        <c:crosses val="autoZero"/>
        <c:auto val="1"/>
        <c:lblAlgn val="ctr"/>
        <c:lblOffset val="100"/>
        <c:noMultiLvlLbl val="0"/>
      </c:catAx>
      <c:valAx>
        <c:axId val="3477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Percentage</a:t>
                </a:r>
                <a:endParaRPr lang="en-IN" sz="1800" b="1" dirty="0"/>
              </a:p>
            </c:rich>
          </c:tx>
          <c:layout>
            <c:manualLayout>
              <c:xMode val="edge"/>
              <c:yMode val="edge"/>
              <c:x val="7.246376811594203E-3"/>
              <c:y val="0.3279678572429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38787119431839E-2"/>
          <c:y val="7.4970896675912196E-2"/>
          <c:w val="0.87625577417467793"/>
          <c:h val="0.73194997673160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70</c:v>
                </c:pt>
                <c:pt idx="1">
                  <c:v>67.5</c:v>
                </c:pt>
                <c:pt idx="2">
                  <c:v>64.5</c:v>
                </c:pt>
                <c:pt idx="3">
                  <c:v>65.5</c:v>
                </c:pt>
                <c:pt idx="4">
                  <c:v>70</c:v>
                </c:pt>
                <c:pt idx="5">
                  <c:v>66</c:v>
                </c:pt>
                <c:pt idx="6">
                  <c:v>62</c:v>
                </c:pt>
                <c:pt idx="7">
                  <c:v>64</c:v>
                </c:pt>
                <c:pt idx="8">
                  <c:v>62.3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20-4294-BBA8-0AC044D117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Sheet1!$C$3:$C$12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20-4294-BBA8-0AC044D117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Sheet1!$D$3:$D$12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20-4294-BBA8-0AC044D11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806191"/>
        <c:axId val="95812847"/>
      </c:lineChart>
      <c:catAx>
        <c:axId val="9580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Minutes of observation</a:t>
                </a:r>
              </a:p>
            </c:rich>
          </c:tx>
          <c:layout>
            <c:manualLayout>
              <c:xMode val="edge"/>
              <c:yMode val="edge"/>
              <c:x val="0.36603505891158078"/>
              <c:y val="0.93398035018570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12847"/>
        <c:crosses val="autoZero"/>
        <c:auto val="1"/>
        <c:lblAlgn val="ctr"/>
        <c:lblOffset val="100"/>
        <c:noMultiLvlLbl val="0"/>
      </c:catAx>
      <c:valAx>
        <c:axId val="95812847"/>
        <c:scaling>
          <c:orientation val="minMax"/>
          <c:max val="72"/>
          <c:min val="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Percentage of time on task</a:t>
                </a:r>
                <a:endParaRPr lang="en-IN" sz="1800" b="1"/>
              </a:p>
            </c:rich>
          </c:tx>
          <c:layout>
            <c:manualLayout>
              <c:xMode val="edge"/>
              <c:yMode val="edge"/>
              <c:x val="1.0501631611767082E-2"/>
              <c:y val="0.1435501713584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0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0.24728</cdr:x>
      <cdr:y>0.54159</cdr:y>
    </cdr:from>
    <cdr:to>
      <cdr:x>0.36594</cdr:x>
      <cdr:y>0.61164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0B04D0F-1E0A-4149-A0BA-8F72F0A34606}"/>
            </a:ext>
          </a:extLst>
        </cdr:cNvPr>
        <cdr:cNvSpPr txBox="1"/>
      </cdr:nvSpPr>
      <cdr:spPr>
        <a:xfrm xmlns:a="http://schemas.openxmlformats.org/drawingml/2006/main">
          <a:off x="2600325" y="2356644"/>
          <a:ext cx="12477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Distracted</a:t>
          </a:r>
          <a:endParaRPr lang="en-IN" sz="1800" b="1" dirty="0"/>
        </a:p>
      </cdr:txBody>
    </cdr:sp>
  </cdr:relSizeAnchor>
  <cdr:relSizeAnchor xmlns:cdr="http://schemas.openxmlformats.org/drawingml/2006/chartDrawing">
    <cdr:from>
      <cdr:x>0.70229</cdr:x>
      <cdr:y>0.6888</cdr:y>
    </cdr:from>
    <cdr:to>
      <cdr:x>0.82095</cdr:x>
      <cdr:y>0.75885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D0479B5-65E4-490F-9A24-1F09EE78245E}"/>
            </a:ext>
          </a:extLst>
        </cdr:cNvPr>
        <cdr:cNvSpPr txBox="1"/>
      </cdr:nvSpPr>
      <cdr:spPr>
        <a:xfrm xmlns:a="http://schemas.openxmlformats.org/drawingml/2006/main">
          <a:off x="7385050" y="2997200"/>
          <a:ext cx="12477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Distracted</a:t>
          </a:r>
          <a:endParaRPr lang="en-IN" sz="1800" b="1" dirty="0"/>
        </a:p>
      </cdr:txBody>
    </cdr:sp>
  </cdr:relSizeAnchor>
  <cdr:relSizeAnchor xmlns:cdr="http://schemas.openxmlformats.org/drawingml/2006/chartDrawing">
    <cdr:from>
      <cdr:x>0.43614</cdr:x>
      <cdr:y>0.07904</cdr:y>
    </cdr:from>
    <cdr:to>
      <cdr:x>0.5394</cdr:x>
      <cdr:y>0.16392</cdr:y>
    </cdr:to>
    <cdr:sp macro="" textlink="">
      <cdr:nvSpPr>
        <cdr:cNvPr id="5" name="TextBox 9">
          <a:extLst xmlns:a="http://schemas.openxmlformats.org/drawingml/2006/main">
            <a:ext uri="{FF2B5EF4-FFF2-40B4-BE49-F238E27FC236}">
              <a16:creationId xmlns:a16="http://schemas.microsoft.com/office/drawing/2014/main" id="{140D5D78-5A7D-4B54-A8A7-B9674C651196}"/>
            </a:ext>
          </a:extLst>
        </cdr:cNvPr>
        <cdr:cNvSpPr txBox="1"/>
      </cdr:nvSpPr>
      <cdr:spPr>
        <a:xfrm xmlns:a="http://schemas.openxmlformats.org/drawingml/2006/main">
          <a:off x="4586287" y="343932"/>
          <a:ext cx="108585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Focused</a:t>
          </a:r>
          <a:endParaRPr lang="en-IN" b="1" dirty="0"/>
        </a:p>
      </cdr:txBody>
    </cdr:sp>
  </cdr:relSizeAnchor>
  <cdr:relSizeAnchor xmlns:cdr="http://schemas.openxmlformats.org/drawingml/2006/chartDrawing">
    <cdr:from>
      <cdr:x>0.12185</cdr:x>
      <cdr:y>0.08663</cdr:y>
    </cdr:from>
    <cdr:to>
      <cdr:x>0.22511</cdr:x>
      <cdr:y>0.17151</cdr:y>
    </cdr:to>
    <cdr:sp macro="" textlink="">
      <cdr:nvSpPr>
        <cdr:cNvPr id="6" name="TextBox 9">
          <a:extLst xmlns:a="http://schemas.openxmlformats.org/drawingml/2006/main">
            <a:ext uri="{FF2B5EF4-FFF2-40B4-BE49-F238E27FC236}">
              <a16:creationId xmlns:a16="http://schemas.microsoft.com/office/drawing/2014/main" id="{17BA5153-146A-427C-B208-669D283FFEAF}"/>
            </a:ext>
          </a:extLst>
        </cdr:cNvPr>
        <cdr:cNvSpPr txBox="1"/>
      </cdr:nvSpPr>
      <cdr:spPr>
        <a:xfrm xmlns:a="http://schemas.openxmlformats.org/drawingml/2006/main">
          <a:off x="1281314" y="376974"/>
          <a:ext cx="108584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Focused</a:t>
          </a:r>
          <a:endParaRPr lang="en-IN" sz="18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8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E8A857-6427-4763-AE4D-BA0CECFF49B7}"/>
              </a:ext>
            </a:extLst>
          </p:cNvPr>
          <p:cNvSpPr/>
          <p:nvPr/>
        </p:nvSpPr>
        <p:spPr>
          <a:xfrm>
            <a:off x="0" y="3364637"/>
            <a:ext cx="12192000" cy="3493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3B9C5-F5B2-4D41-A883-012DFD78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15" y="3602172"/>
            <a:ext cx="7874990" cy="3137764"/>
          </a:xfrm>
        </p:spPr>
        <p:txBody>
          <a:bodyPr>
            <a:no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Ever felt the need for some method to keep you focused? 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08B14-CF82-45C1-8E01-36C8E4F22E87}"/>
              </a:ext>
            </a:extLst>
          </p:cNvPr>
          <p:cNvSpPr txBox="1">
            <a:spLocks/>
          </p:cNvSpPr>
          <p:nvPr/>
        </p:nvSpPr>
        <p:spPr>
          <a:xfrm>
            <a:off x="878037" y="-84341"/>
            <a:ext cx="7649097" cy="286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Have you ever</a:t>
            </a:r>
          </a:p>
          <a:p>
            <a:pPr algn="l"/>
            <a:r>
              <a:rPr lang="en-US" sz="4500" dirty="0"/>
              <a:t>been distracted easily during online classes?</a:t>
            </a:r>
            <a:endParaRPr lang="en-IN" sz="4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3BA16-7299-418D-BF89-BEF86C19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29" y="665790"/>
            <a:ext cx="3833676" cy="2186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57EE638-DA14-4B57-B8E1-65FF5A5F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7" y="3724774"/>
            <a:ext cx="2774827" cy="2774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Feasibility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5554" y="2642528"/>
            <a:ext cx="2037565" cy="199170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DistracNot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91366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           Minimal resource utilization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6" y="3334727"/>
            <a:ext cx="352835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        Gentle learning curve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414448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+mj-lt"/>
              </a:rPr>
              <a:t>Additional server not required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522" y="1613877"/>
            <a:ext cx="434275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Integration with existing software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      Simple to 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+mj-lt"/>
              </a:rPr>
              <a:t>        Less maintenance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3961198" y="3467429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04719" y="18114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Group 45" descr="Icons of bar chart and line graph.">
            <a:extLst>
              <a:ext uri="{FF2B5EF4-FFF2-40B4-BE49-F238E27FC236}">
                <a16:creationId xmlns:a16="http://schemas.microsoft.com/office/drawing/2014/main" id="{CC5FC6D9-9997-4086-B27C-3D5DF4D9B95F}"/>
              </a:ext>
            </a:extLst>
          </p:cNvPr>
          <p:cNvGrpSpPr/>
          <p:nvPr/>
        </p:nvGrpSpPr>
        <p:grpSpPr>
          <a:xfrm>
            <a:off x="7757389" y="344839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7" name="Freeform 372">
              <a:extLst>
                <a:ext uri="{FF2B5EF4-FFF2-40B4-BE49-F238E27FC236}">
                  <a16:creationId xmlns:a16="http://schemas.microsoft.com/office/drawing/2014/main" id="{59DB3AB8-D208-44DA-B8BA-D33DC402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73">
              <a:extLst>
                <a:ext uri="{FF2B5EF4-FFF2-40B4-BE49-F238E27FC236}">
                  <a16:creationId xmlns:a16="http://schemas.microsoft.com/office/drawing/2014/main" id="{163B5665-9DE6-4BF9-B2FF-D4C6B00A1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F8CE9BF4-BFD6-4B7A-B8DA-B419667B9FB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Tech Stack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715AEF2-3471-43A5-8779-E4DA70C3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62" y="2044862"/>
            <a:ext cx="2307357" cy="928084"/>
          </a:xfrm>
          <a:prstGeom prst="rect">
            <a:avLst/>
          </a:prstGeom>
        </p:spPr>
      </p:pic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DD54C1A2-E656-43E3-8407-9A09E5AB79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50" t="18251" r="10495" b="13599"/>
          <a:stretch/>
        </p:blipFill>
        <p:spPr>
          <a:xfrm>
            <a:off x="7400388" y="2919159"/>
            <a:ext cx="1990859" cy="1707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0B74460-803C-4ECE-9029-7E9A39DD8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33" y="1992428"/>
            <a:ext cx="3387446" cy="187897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D75230B-ABD0-4DB0-BEDC-363B3E1FE0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64"/>
          <a:stretch/>
        </p:blipFill>
        <p:spPr>
          <a:xfrm>
            <a:off x="8784284" y="4645528"/>
            <a:ext cx="2729205" cy="14839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862DBC5-972B-4525-93F5-89B9CF502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474" y="4027446"/>
            <a:ext cx="1933708" cy="2066909"/>
          </a:xfrm>
          <a:prstGeom prst="rect">
            <a:avLst/>
          </a:prstGeom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9D9A602E-467B-4162-A208-73317729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1" y="4407826"/>
            <a:ext cx="2164872" cy="18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itle 1">
            <a:extLst>
              <a:ext uri="{FF2B5EF4-FFF2-40B4-BE49-F238E27FC236}">
                <a16:creationId xmlns:a16="http://schemas.microsoft.com/office/drawing/2014/main" id="{D7D3F818-C985-481E-8FCA-53EB0E975016}"/>
              </a:ext>
            </a:extLst>
          </p:cNvPr>
          <p:cNvSpPr txBox="1">
            <a:spLocks/>
          </p:cNvSpPr>
          <p:nvPr/>
        </p:nvSpPr>
        <p:spPr>
          <a:xfrm>
            <a:off x="1263976" y="1185893"/>
            <a:ext cx="2459763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Frontend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6670BC4C-51F2-4A51-B00A-16E23171E8AE}"/>
              </a:ext>
            </a:extLst>
          </p:cNvPr>
          <p:cNvSpPr txBox="1">
            <a:spLocks/>
          </p:cNvSpPr>
          <p:nvPr/>
        </p:nvSpPr>
        <p:spPr>
          <a:xfrm>
            <a:off x="7103189" y="1205124"/>
            <a:ext cx="2307357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Backend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FB6A749C-A0E3-4A1F-A091-19B0F423B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0" t="9510" r="17443" b="17198"/>
          <a:stretch/>
        </p:blipFill>
        <p:spPr bwMode="auto">
          <a:xfrm>
            <a:off x="9252296" y="1958086"/>
            <a:ext cx="1933708" cy="19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QLite - Wikipedia">
            <a:extLst>
              <a:ext uri="{FF2B5EF4-FFF2-40B4-BE49-F238E27FC236}">
                <a16:creationId xmlns:a16="http://schemas.microsoft.com/office/drawing/2014/main" id="{DDFF14C2-2154-472A-8562-6CD71154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29" y="4627381"/>
            <a:ext cx="3062776" cy="14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9FC58A-E911-4984-B5CA-602B7AF2A13E}"/>
              </a:ext>
            </a:extLst>
          </p:cNvPr>
          <p:cNvSpPr/>
          <p:nvPr/>
        </p:nvSpPr>
        <p:spPr>
          <a:xfrm>
            <a:off x="243691" y="1059323"/>
            <a:ext cx="4346064" cy="5536757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A806C6-6529-4847-BD22-CFCABDC7405A}"/>
              </a:ext>
            </a:extLst>
          </p:cNvPr>
          <p:cNvSpPr/>
          <p:nvPr/>
        </p:nvSpPr>
        <p:spPr>
          <a:xfrm>
            <a:off x="5193116" y="1059324"/>
            <a:ext cx="6507654" cy="553675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User Interface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7FD0-FB63-47FA-B74F-D70E92EE4286}"/>
              </a:ext>
            </a:extLst>
          </p:cNvPr>
          <p:cNvSpPr txBox="1"/>
          <p:nvPr/>
        </p:nvSpPr>
        <p:spPr>
          <a:xfrm>
            <a:off x="1291332" y="975329"/>
            <a:ext cx="10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basic illustration on how the product works alongside Microsoft teams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32BAD-F092-4ED6-9D2A-39FE7552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87" y="1794267"/>
            <a:ext cx="9107826" cy="4540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254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3AD1F-063E-4B6B-906F-8568BBA738C3}"/>
              </a:ext>
            </a:extLst>
          </p:cNvPr>
          <p:cNvSpPr/>
          <p:nvPr/>
        </p:nvSpPr>
        <p:spPr>
          <a:xfrm>
            <a:off x="0" y="0"/>
            <a:ext cx="12192000" cy="3493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08B14-CF82-45C1-8E01-36C8E4F22E87}"/>
              </a:ext>
            </a:extLst>
          </p:cNvPr>
          <p:cNvSpPr txBox="1">
            <a:spLocks/>
          </p:cNvSpPr>
          <p:nvPr/>
        </p:nvSpPr>
        <p:spPr>
          <a:xfrm>
            <a:off x="758547" y="422910"/>
            <a:ext cx="11203225" cy="3137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you are a lecturer, ever wasted time taking attendance?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0B2722E-855D-403A-877F-3875DE67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54" y="2671735"/>
            <a:ext cx="3839210" cy="3839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9510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DistracNot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Team Hocus-Focus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48246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8787" y="-1606863"/>
            <a:ext cx="3074425" cy="3263688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565">
            <a:extLst>
              <a:ext uri="{FF2B5EF4-FFF2-40B4-BE49-F238E27FC236}">
                <a16:creationId xmlns:a16="http://schemas.microsoft.com/office/drawing/2014/main" id="{548FC78B-EF83-4185-A63D-1A5A85640B62}"/>
              </a:ext>
            </a:extLst>
          </p:cNvPr>
          <p:cNvSpPr>
            <a:spLocks noEditPoints="1"/>
          </p:cNvSpPr>
          <p:nvPr/>
        </p:nvSpPr>
        <p:spPr bwMode="auto">
          <a:xfrm>
            <a:off x="5851020" y="3508377"/>
            <a:ext cx="489958" cy="492680"/>
          </a:xfrm>
          <a:custGeom>
            <a:avLst/>
            <a:gdLst>
              <a:gd name="T0" fmla="*/ 812 w 903"/>
              <a:gd name="T1" fmla="*/ 500 h 903"/>
              <a:gd name="T2" fmla="*/ 810 w 903"/>
              <a:gd name="T3" fmla="*/ 505 h 903"/>
              <a:gd name="T4" fmla="*/ 806 w 903"/>
              <a:gd name="T5" fmla="*/ 509 h 903"/>
              <a:gd name="T6" fmla="*/ 800 w 903"/>
              <a:gd name="T7" fmla="*/ 511 h 903"/>
              <a:gd name="T8" fmla="*/ 105 w 903"/>
              <a:gd name="T9" fmla="*/ 511 h 903"/>
              <a:gd name="T10" fmla="*/ 99 w 903"/>
              <a:gd name="T11" fmla="*/ 510 h 903"/>
              <a:gd name="T12" fmla="*/ 95 w 903"/>
              <a:gd name="T13" fmla="*/ 507 h 903"/>
              <a:gd name="T14" fmla="*/ 92 w 903"/>
              <a:gd name="T15" fmla="*/ 502 h 903"/>
              <a:gd name="T16" fmla="*/ 90 w 903"/>
              <a:gd name="T17" fmla="*/ 496 h 903"/>
              <a:gd name="T18" fmla="*/ 90 w 903"/>
              <a:gd name="T19" fmla="*/ 105 h 903"/>
              <a:gd name="T20" fmla="*/ 92 w 903"/>
              <a:gd name="T21" fmla="*/ 100 h 903"/>
              <a:gd name="T22" fmla="*/ 95 w 903"/>
              <a:gd name="T23" fmla="*/ 94 h 903"/>
              <a:gd name="T24" fmla="*/ 99 w 903"/>
              <a:gd name="T25" fmla="*/ 91 h 903"/>
              <a:gd name="T26" fmla="*/ 105 w 903"/>
              <a:gd name="T27" fmla="*/ 90 h 903"/>
              <a:gd name="T28" fmla="*/ 800 w 903"/>
              <a:gd name="T29" fmla="*/ 90 h 903"/>
              <a:gd name="T30" fmla="*/ 806 w 903"/>
              <a:gd name="T31" fmla="*/ 92 h 903"/>
              <a:gd name="T32" fmla="*/ 810 w 903"/>
              <a:gd name="T33" fmla="*/ 96 h 903"/>
              <a:gd name="T34" fmla="*/ 812 w 903"/>
              <a:gd name="T35" fmla="*/ 102 h 903"/>
              <a:gd name="T36" fmla="*/ 813 w 903"/>
              <a:gd name="T37" fmla="*/ 496 h 903"/>
              <a:gd name="T38" fmla="*/ 15 w 903"/>
              <a:gd name="T39" fmla="*/ 0 h 903"/>
              <a:gd name="T40" fmla="*/ 9 w 903"/>
              <a:gd name="T41" fmla="*/ 1 h 903"/>
              <a:gd name="T42" fmla="*/ 5 w 903"/>
              <a:gd name="T43" fmla="*/ 4 h 903"/>
              <a:gd name="T44" fmla="*/ 1 w 903"/>
              <a:gd name="T45" fmla="*/ 8 h 903"/>
              <a:gd name="T46" fmla="*/ 0 w 903"/>
              <a:gd name="T47" fmla="*/ 15 h 903"/>
              <a:gd name="T48" fmla="*/ 0 w 903"/>
              <a:gd name="T49" fmla="*/ 590 h 903"/>
              <a:gd name="T50" fmla="*/ 2 w 903"/>
              <a:gd name="T51" fmla="*/ 595 h 903"/>
              <a:gd name="T52" fmla="*/ 7 w 903"/>
              <a:gd name="T53" fmla="*/ 599 h 903"/>
              <a:gd name="T54" fmla="*/ 12 w 903"/>
              <a:gd name="T55" fmla="*/ 602 h 903"/>
              <a:gd name="T56" fmla="*/ 437 w 903"/>
              <a:gd name="T57" fmla="*/ 602 h 903"/>
              <a:gd name="T58" fmla="*/ 260 w 903"/>
              <a:gd name="T59" fmla="*/ 877 h 903"/>
              <a:gd name="T60" fmla="*/ 257 w 903"/>
              <a:gd name="T61" fmla="*/ 883 h 903"/>
              <a:gd name="T62" fmla="*/ 256 w 903"/>
              <a:gd name="T63" fmla="*/ 888 h 903"/>
              <a:gd name="T64" fmla="*/ 257 w 903"/>
              <a:gd name="T65" fmla="*/ 893 h 903"/>
              <a:gd name="T66" fmla="*/ 260 w 903"/>
              <a:gd name="T67" fmla="*/ 899 h 903"/>
              <a:gd name="T68" fmla="*/ 265 w 903"/>
              <a:gd name="T69" fmla="*/ 902 h 903"/>
              <a:gd name="T70" fmla="*/ 271 w 903"/>
              <a:gd name="T71" fmla="*/ 903 h 903"/>
              <a:gd name="T72" fmla="*/ 277 w 903"/>
              <a:gd name="T73" fmla="*/ 902 h 903"/>
              <a:gd name="T74" fmla="*/ 281 w 903"/>
              <a:gd name="T75" fmla="*/ 899 h 903"/>
              <a:gd name="T76" fmla="*/ 621 w 903"/>
              <a:gd name="T77" fmla="*/ 899 h 903"/>
              <a:gd name="T78" fmla="*/ 627 w 903"/>
              <a:gd name="T79" fmla="*/ 902 h 903"/>
              <a:gd name="T80" fmla="*/ 632 w 903"/>
              <a:gd name="T81" fmla="*/ 903 h 903"/>
              <a:gd name="T82" fmla="*/ 637 w 903"/>
              <a:gd name="T83" fmla="*/ 902 h 903"/>
              <a:gd name="T84" fmla="*/ 643 w 903"/>
              <a:gd name="T85" fmla="*/ 899 h 903"/>
              <a:gd name="T86" fmla="*/ 646 w 903"/>
              <a:gd name="T87" fmla="*/ 893 h 903"/>
              <a:gd name="T88" fmla="*/ 647 w 903"/>
              <a:gd name="T89" fmla="*/ 888 h 903"/>
              <a:gd name="T90" fmla="*/ 646 w 903"/>
              <a:gd name="T91" fmla="*/ 883 h 903"/>
              <a:gd name="T92" fmla="*/ 643 w 903"/>
              <a:gd name="T93" fmla="*/ 877 h 903"/>
              <a:gd name="T94" fmla="*/ 467 w 903"/>
              <a:gd name="T95" fmla="*/ 602 h 903"/>
              <a:gd name="T96" fmla="*/ 892 w 903"/>
              <a:gd name="T97" fmla="*/ 602 h 903"/>
              <a:gd name="T98" fmla="*/ 897 w 903"/>
              <a:gd name="T99" fmla="*/ 599 h 903"/>
              <a:gd name="T100" fmla="*/ 900 w 903"/>
              <a:gd name="T101" fmla="*/ 595 h 903"/>
              <a:gd name="T102" fmla="*/ 902 w 903"/>
              <a:gd name="T103" fmla="*/ 590 h 903"/>
              <a:gd name="T104" fmla="*/ 903 w 903"/>
              <a:gd name="T105" fmla="*/ 15 h 903"/>
              <a:gd name="T106" fmla="*/ 902 w 903"/>
              <a:gd name="T107" fmla="*/ 8 h 903"/>
              <a:gd name="T108" fmla="*/ 899 w 903"/>
              <a:gd name="T109" fmla="*/ 4 h 903"/>
              <a:gd name="T110" fmla="*/ 894 w 903"/>
              <a:gd name="T111" fmla="*/ 1 h 903"/>
              <a:gd name="T112" fmla="*/ 888 w 903"/>
              <a:gd name="T113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813" y="496"/>
                </a:moveTo>
                <a:lnTo>
                  <a:pt x="812" y="500"/>
                </a:lnTo>
                <a:lnTo>
                  <a:pt x="811" y="502"/>
                </a:lnTo>
                <a:lnTo>
                  <a:pt x="810" y="505"/>
                </a:lnTo>
                <a:lnTo>
                  <a:pt x="808" y="507"/>
                </a:lnTo>
                <a:lnTo>
                  <a:pt x="806" y="509"/>
                </a:lnTo>
                <a:lnTo>
                  <a:pt x="804" y="510"/>
                </a:lnTo>
                <a:lnTo>
                  <a:pt x="800" y="511"/>
                </a:lnTo>
                <a:lnTo>
                  <a:pt x="797" y="511"/>
                </a:lnTo>
                <a:lnTo>
                  <a:pt x="105" y="511"/>
                </a:lnTo>
                <a:lnTo>
                  <a:pt x="102" y="511"/>
                </a:lnTo>
                <a:lnTo>
                  <a:pt x="99" y="510"/>
                </a:lnTo>
                <a:lnTo>
                  <a:pt x="97" y="509"/>
                </a:lnTo>
                <a:lnTo>
                  <a:pt x="95" y="507"/>
                </a:lnTo>
                <a:lnTo>
                  <a:pt x="93" y="505"/>
                </a:lnTo>
                <a:lnTo>
                  <a:pt x="92" y="502"/>
                </a:lnTo>
                <a:lnTo>
                  <a:pt x="90" y="500"/>
                </a:lnTo>
                <a:lnTo>
                  <a:pt x="90" y="496"/>
                </a:lnTo>
                <a:lnTo>
                  <a:pt x="90" y="316"/>
                </a:lnTo>
                <a:lnTo>
                  <a:pt x="90" y="105"/>
                </a:lnTo>
                <a:lnTo>
                  <a:pt x="90" y="102"/>
                </a:lnTo>
                <a:lnTo>
                  <a:pt x="92" y="100"/>
                </a:lnTo>
                <a:lnTo>
                  <a:pt x="93" y="96"/>
                </a:lnTo>
                <a:lnTo>
                  <a:pt x="95" y="94"/>
                </a:lnTo>
                <a:lnTo>
                  <a:pt x="97" y="92"/>
                </a:lnTo>
                <a:lnTo>
                  <a:pt x="99" y="91"/>
                </a:lnTo>
                <a:lnTo>
                  <a:pt x="102" y="90"/>
                </a:lnTo>
                <a:lnTo>
                  <a:pt x="105" y="90"/>
                </a:lnTo>
                <a:lnTo>
                  <a:pt x="798" y="90"/>
                </a:lnTo>
                <a:lnTo>
                  <a:pt x="800" y="90"/>
                </a:lnTo>
                <a:lnTo>
                  <a:pt x="804" y="91"/>
                </a:lnTo>
                <a:lnTo>
                  <a:pt x="806" y="92"/>
                </a:lnTo>
                <a:lnTo>
                  <a:pt x="808" y="94"/>
                </a:lnTo>
                <a:lnTo>
                  <a:pt x="810" y="96"/>
                </a:lnTo>
                <a:lnTo>
                  <a:pt x="811" y="100"/>
                </a:lnTo>
                <a:lnTo>
                  <a:pt x="812" y="102"/>
                </a:lnTo>
                <a:lnTo>
                  <a:pt x="813" y="105"/>
                </a:lnTo>
                <a:lnTo>
                  <a:pt x="813" y="496"/>
                </a:lnTo>
                <a:close/>
                <a:moveTo>
                  <a:pt x="888" y="0"/>
                </a:move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5"/>
                </a:lnTo>
                <a:lnTo>
                  <a:pt x="0" y="587"/>
                </a:lnTo>
                <a:lnTo>
                  <a:pt x="0" y="590"/>
                </a:lnTo>
                <a:lnTo>
                  <a:pt x="1" y="593"/>
                </a:lnTo>
                <a:lnTo>
                  <a:pt x="2" y="595"/>
                </a:lnTo>
                <a:lnTo>
                  <a:pt x="5" y="597"/>
                </a:lnTo>
                <a:lnTo>
                  <a:pt x="7" y="599"/>
                </a:lnTo>
                <a:lnTo>
                  <a:pt x="9" y="601"/>
                </a:lnTo>
                <a:lnTo>
                  <a:pt x="12" y="602"/>
                </a:lnTo>
                <a:lnTo>
                  <a:pt x="15" y="602"/>
                </a:lnTo>
                <a:lnTo>
                  <a:pt x="437" y="602"/>
                </a:lnTo>
                <a:lnTo>
                  <a:pt x="437" y="701"/>
                </a:lnTo>
                <a:lnTo>
                  <a:pt x="260" y="877"/>
                </a:lnTo>
                <a:lnTo>
                  <a:pt x="259" y="879"/>
                </a:lnTo>
                <a:lnTo>
                  <a:pt x="257" y="883"/>
                </a:lnTo>
                <a:lnTo>
                  <a:pt x="256" y="885"/>
                </a:lnTo>
                <a:lnTo>
                  <a:pt x="256" y="888"/>
                </a:lnTo>
                <a:lnTo>
                  <a:pt x="256" y="891"/>
                </a:lnTo>
                <a:lnTo>
                  <a:pt x="257" y="893"/>
                </a:lnTo>
                <a:lnTo>
                  <a:pt x="259" y="897"/>
                </a:lnTo>
                <a:lnTo>
                  <a:pt x="260" y="899"/>
                </a:lnTo>
                <a:lnTo>
                  <a:pt x="263" y="901"/>
                </a:lnTo>
                <a:lnTo>
                  <a:pt x="265" y="902"/>
                </a:lnTo>
                <a:lnTo>
                  <a:pt x="268" y="903"/>
                </a:lnTo>
                <a:lnTo>
                  <a:pt x="271" y="903"/>
                </a:lnTo>
                <a:lnTo>
                  <a:pt x="274" y="903"/>
                </a:lnTo>
                <a:lnTo>
                  <a:pt x="277" y="902"/>
                </a:lnTo>
                <a:lnTo>
                  <a:pt x="279" y="901"/>
                </a:lnTo>
                <a:lnTo>
                  <a:pt x="281" y="899"/>
                </a:lnTo>
                <a:lnTo>
                  <a:pt x="452" y="728"/>
                </a:lnTo>
                <a:lnTo>
                  <a:pt x="621" y="899"/>
                </a:lnTo>
                <a:lnTo>
                  <a:pt x="623" y="901"/>
                </a:lnTo>
                <a:lnTo>
                  <a:pt x="627" y="902"/>
                </a:lnTo>
                <a:lnTo>
                  <a:pt x="629" y="903"/>
                </a:lnTo>
                <a:lnTo>
                  <a:pt x="632" y="903"/>
                </a:lnTo>
                <a:lnTo>
                  <a:pt x="635" y="903"/>
                </a:lnTo>
                <a:lnTo>
                  <a:pt x="637" y="902"/>
                </a:lnTo>
                <a:lnTo>
                  <a:pt x="641" y="901"/>
                </a:lnTo>
                <a:lnTo>
                  <a:pt x="643" y="899"/>
                </a:lnTo>
                <a:lnTo>
                  <a:pt x="645" y="897"/>
                </a:lnTo>
                <a:lnTo>
                  <a:pt x="646" y="893"/>
                </a:lnTo>
                <a:lnTo>
                  <a:pt x="647" y="891"/>
                </a:lnTo>
                <a:lnTo>
                  <a:pt x="647" y="888"/>
                </a:lnTo>
                <a:lnTo>
                  <a:pt x="647" y="885"/>
                </a:lnTo>
                <a:lnTo>
                  <a:pt x="646" y="883"/>
                </a:lnTo>
                <a:lnTo>
                  <a:pt x="645" y="879"/>
                </a:lnTo>
                <a:lnTo>
                  <a:pt x="643" y="877"/>
                </a:lnTo>
                <a:lnTo>
                  <a:pt x="467" y="701"/>
                </a:lnTo>
                <a:lnTo>
                  <a:pt x="467" y="602"/>
                </a:lnTo>
                <a:lnTo>
                  <a:pt x="888" y="602"/>
                </a:lnTo>
                <a:lnTo>
                  <a:pt x="892" y="602"/>
                </a:lnTo>
                <a:lnTo>
                  <a:pt x="894" y="601"/>
                </a:lnTo>
                <a:lnTo>
                  <a:pt x="897" y="599"/>
                </a:lnTo>
                <a:lnTo>
                  <a:pt x="899" y="597"/>
                </a:lnTo>
                <a:lnTo>
                  <a:pt x="900" y="595"/>
                </a:lnTo>
                <a:lnTo>
                  <a:pt x="902" y="593"/>
                </a:lnTo>
                <a:lnTo>
                  <a:pt x="902" y="590"/>
                </a:lnTo>
                <a:lnTo>
                  <a:pt x="903" y="587"/>
                </a:lnTo>
                <a:lnTo>
                  <a:pt x="903" y="15"/>
                </a:lnTo>
                <a:lnTo>
                  <a:pt x="902" y="12"/>
                </a:lnTo>
                <a:lnTo>
                  <a:pt x="902" y="8"/>
                </a:lnTo>
                <a:lnTo>
                  <a:pt x="900" y="6"/>
                </a:lnTo>
                <a:lnTo>
                  <a:pt x="899" y="4"/>
                </a:lnTo>
                <a:lnTo>
                  <a:pt x="897" y="2"/>
                </a:lnTo>
                <a:lnTo>
                  <a:pt x="894" y="1"/>
                </a:lnTo>
                <a:lnTo>
                  <a:pt x="892" y="0"/>
                </a:lnTo>
                <a:lnTo>
                  <a:pt x="8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EA93-7776-4508-9D7D-59E3D42C5C84}"/>
              </a:ext>
            </a:extLst>
          </p:cNvPr>
          <p:cNvSpPr txBox="1"/>
          <p:nvPr/>
        </p:nvSpPr>
        <p:spPr>
          <a:xfrm>
            <a:off x="3100629" y="5722895"/>
            <a:ext cx="630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Faerie     Srivarshan    Ashvath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8792" y="522898"/>
            <a:ext cx="33232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7576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0000"/>
                </a:solidFill>
              </a:rPr>
              <a:t>Challenges identified by 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</a:rPr>
              <a:t>Students in online learning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29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88B24BAE-ADF0-4293-90C7-7A337F663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552594"/>
              </p:ext>
            </p:extLst>
          </p:nvPr>
        </p:nvGraphicFramePr>
        <p:xfrm>
          <a:off x="767176" y="181674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8792" y="522898"/>
            <a:ext cx="33232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805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63DA1F3-9AEB-418B-9B22-5163E71B1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787486"/>
              </p:ext>
            </p:extLst>
          </p:nvPr>
        </p:nvGraphicFramePr>
        <p:xfrm>
          <a:off x="735268" y="1429305"/>
          <a:ext cx="10884023" cy="490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2886723-65D8-423F-B5CD-BB9BF4030C1D}"/>
              </a:ext>
            </a:extLst>
          </p:cNvPr>
          <p:cNvSpPr txBox="1">
            <a:spLocks/>
          </p:cNvSpPr>
          <p:nvPr/>
        </p:nvSpPr>
        <p:spPr>
          <a:xfrm>
            <a:off x="80638" y="172629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0000"/>
                </a:solidFill>
              </a:rPr>
              <a:t>Attention span during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</a:rPr>
              <a:t>Online classes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6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57175" y="2941072"/>
            <a:ext cx="3726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Prompt students with simple multiple choice questions which are generated in real-time.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6000" y="1132296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92B139-786F-4923-B7C8-BDD011DB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16" y="1794421"/>
            <a:ext cx="3719743" cy="37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E355C8-77B0-4A3C-B5BF-EA8922707E7D}"/>
              </a:ext>
            </a:extLst>
          </p:cNvPr>
          <p:cNvSpPr txBox="1"/>
          <p:nvPr/>
        </p:nvSpPr>
        <p:spPr>
          <a:xfrm>
            <a:off x="8497050" y="1945738"/>
            <a:ext cx="10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Faculty</a:t>
            </a:r>
            <a:endParaRPr lang="en-IN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D1E0D-85B4-4962-8613-8B0F37E77873}"/>
              </a:ext>
            </a:extLst>
          </p:cNvPr>
          <p:cNvSpPr txBox="1"/>
          <p:nvPr/>
        </p:nvSpPr>
        <p:spPr>
          <a:xfrm>
            <a:off x="8590505" y="5514164"/>
            <a:ext cx="13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Students</a:t>
            </a:r>
            <a:endParaRPr lang="en-IN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4BB65-9C97-4F4C-A265-BA065C6888A8}"/>
              </a:ext>
            </a:extLst>
          </p:cNvPr>
          <p:cNvSpPr txBox="1"/>
          <p:nvPr/>
        </p:nvSpPr>
        <p:spPr>
          <a:xfrm>
            <a:off x="8674603" y="3729951"/>
            <a:ext cx="13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Quiz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8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57175" y="2941072"/>
            <a:ext cx="372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questions arrive periodically at regular intervals to the students.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92195-5F53-4F1C-B026-75BEC478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3" r="12500"/>
          <a:stretch/>
        </p:blipFill>
        <p:spPr>
          <a:xfrm>
            <a:off x="7990365" y="2845292"/>
            <a:ext cx="3514306" cy="2570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948FA9-6573-488D-B389-136AFD6B4D96}"/>
              </a:ext>
            </a:extLst>
          </p:cNvPr>
          <p:cNvSpPr txBox="1"/>
          <p:nvPr/>
        </p:nvSpPr>
        <p:spPr>
          <a:xfrm>
            <a:off x="7606774" y="1436912"/>
            <a:ext cx="28458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 class not over 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 time == 5</a:t>
            </a:r>
            <a:r>
              <a:rPr lang="en-US" baseline="30000" dirty="0"/>
              <a:t>th</a:t>
            </a:r>
            <a:r>
              <a:rPr lang="en-US" dirty="0"/>
              <a:t> minute) </a:t>
            </a:r>
          </a:p>
          <a:p>
            <a:r>
              <a:rPr lang="en-US" dirty="0"/>
              <a:t>    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6000" y="1132296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922169" y="2743998"/>
            <a:ext cx="4261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completely auto-generated. The questions will be based on the lecture given by the faculty during an interval.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6000" y="1132296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F8CEE9-FAD1-4BE3-B913-5FCCA9C1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8"/>
          <a:stretch/>
        </p:blipFill>
        <p:spPr bwMode="auto">
          <a:xfrm>
            <a:off x="6555235" y="2599319"/>
            <a:ext cx="5295900" cy="19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6F4E1B-89C7-4A86-BC40-AD9821424723}"/>
              </a:ext>
            </a:extLst>
          </p:cNvPr>
          <p:cNvSpPr txBox="1"/>
          <p:nvPr/>
        </p:nvSpPr>
        <p:spPr>
          <a:xfrm>
            <a:off x="6555235" y="4621773"/>
            <a:ext cx="228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Faculty Lecture</a:t>
            </a:r>
            <a:endParaRPr lang="en-IN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FCC20-48F0-45A1-874A-08828ED9646D}"/>
              </a:ext>
            </a:extLst>
          </p:cNvPr>
          <p:cNvSpPr txBox="1"/>
          <p:nvPr/>
        </p:nvSpPr>
        <p:spPr>
          <a:xfrm>
            <a:off x="10520555" y="4621773"/>
            <a:ext cx="17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Questions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2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Our Solution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32E-7D2D-4713-B60D-2C085CB637F1}"/>
              </a:ext>
            </a:extLst>
          </p:cNvPr>
          <p:cNvSpPr txBox="1"/>
          <p:nvPr/>
        </p:nvSpPr>
        <p:spPr>
          <a:xfrm>
            <a:off x="1374931" y="2514944"/>
            <a:ext cx="3726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questions answered correctly by a student determines his/her attendance for that class.</a:t>
            </a:r>
            <a:endParaRPr lang="en-IN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61369-C42F-4C55-AC45-404BDCF640B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6000" y="1132296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180EDB-F96A-40E6-832B-BFFA895A1EF1}"/>
              </a:ext>
            </a:extLst>
          </p:cNvPr>
          <p:cNvSpPr txBox="1"/>
          <p:nvPr/>
        </p:nvSpPr>
        <p:spPr>
          <a:xfrm>
            <a:off x="7571264" y="1575412"/>
            <a:ext cx="2845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class over 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 score &gt; 5) </a:t>
            </a:r>
          </a:p>
          <a:p>
            <a:r>
              <a:rPr lang="en-US" dirty="0"/>
              <a:t>    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0C395-4E5A-44EC-BB71-CCCEB535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978" y="2938775"/>
            <a:ext cx="3166478" cy="20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292</Words>
  <Application>Microsoft Office PowerPoint</Application>
  <PresentationFormat>Widescreen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  Ever felt the need for some method to keep you focused?  </vt:lpstr>
      <vt:lpstr>PowerPoint Presentation</vt:lpstr>
      <vt:lpstr>DistracNot Team Hocus-Focus</vt:lpstr>
      <vt:lpstr>Project analysis slide 10</vt:lpstr>
      <vt:lpstr>Project analysis slide 10</vt:lpstr>
      <vt:lpstr>Project analysis slide 6</vt:lpstr>
      <vt:lpstr>Project analysis slide 6</vt:lpstr>
      <vt:lpstr>Project analysis slide 6</vt:lpstr>
      <vt:lpstr>Project analysis slide 6</vt:lpstr>
      <vt:lpstr>Project analysis slide 2</vt:lpstr>
      <vt:lpstr>Project analysis slide 3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dnettAttent  Team Hocus-Focus</dc:title>
  <dc:creator>Ashvath Narayanan</dc:creator>
  <cp:lastModifiedBy>Ashvath Narayanan</cp:lastModifiedBy>
  <cp:revision>35</cp:revision>
  <dcterms:created xsi:type="dcterms:W3CDTF">2021-04-30T18:36:45Z</dcterms:created>
  <dcterms:modified xsi:type="dcterms:W3CDTF">2021-05-01T03:49:30Z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