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77" r:id="rId1"/>
  </p:sldMasterIdLst>
  <p:notesMasterIdLst>
    <p:notesMasterId r:id="rId27"/>
  </p:notesMasterIdLst>
  <p:sldIdLst>
    <p:sldId id="258" r:id="rId2"/>
    <p:sldId id="260" r:id="rId3"/>
    <p:sldId id="259" r:id="rId4"/>
    <p:sldId id="265" r:id="rId5"/>
    <p:sldId id="272" r:id="rId6"/>
    <p:sldId id="277" r:id="rId7"/>
    <p:sldId id="261" r:id="rId8"/>
    <p:sldId id="266" r:id="rId9"/>
    <p:sldId id="267" r:id="rId10"/>
    <p:sldId id="268" r:id="rId11"/>
    <p:sldId id="270" r:id="rId12"/>
    <p:sldId id="269" r:id="rId13"/>
    <p:sldId id="262" r:id="rId14"/>
    <p:sldId id="278" r:id="rId15"/>
    <p:sldId id="279" r:id="rId16"/>
    <p:sldId id="280" r:id="rId17"/>
    <p:sldId id="281" r:id="rId18"/>
    <p:sldId id="282" r:id="rId19"/>
    <p:sldId id="283" r:id="rId20"/>
    <p:sldId id="273" r:id="rId21"/>
    <p:sldId id="274" r:id="rId22"/>
    <p:sldId id="275" r:id="rId23"/>
    <p:sldId id="276" r:id="rId24"/>
    <p:sldId id="263" r:id="rId25"/>
    <p:sldId id="271"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B72FB5C-CFEB-41EF-95F2-CC08F5856FB9}" v="11" dt="2025-04-08T09:36:04.11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4485" autoAdjust="0"/>
  </p:normalViewPr>
  <p:slideViewPr>
    <p:cSldViewPr snapToGrid="0">
      <p:cViewPr>
        <p:scale>
          <a:sx n="75" d="100"/>
          <a:sy n="75" d="100"/>
        </p:scale>
        <p:origin x="950" y="115"/>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4DF57-0D02-4A52-8217-28284422637D}" type="datetimeFigureOut">
              <a:rPr lang="en-IN" smtClean="0"/>
              <a:t>26-04-2025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4647C7-55A4-4C79-AC18-B0534F7A4A87}" type="slidenum">
              <a:rPr lang="en-IN" smtClean="0"/>
              <a:t>‹#›</a:t>
            </a:fld>
            <a:endParaRPr lang="en-IN"/>
          </a:p>
        </p:txBody>
      </p:sp>
    </p:spTree>
    <p:extLst>
      <p:ext uri="{BB962C8B-B14F-4D97-AF65-F5344CB8AC3E}">
        <p14:creationId xmlns:p14="http://schemas.microsoft.com/office/powerpoint/2010/main" val="2572181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92F17-DC5D-9FC5-8A5A-F8E13E13D61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DBCDA897-DC6E-AC61-56B1-670CD8B7D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03257D1-3C27-A99C-6685-14E3CDDB7C7D}"/>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5" name="Footer Placeholder 4">
            <a:extLst>
              <a:ext uri="{FF2B5EF4-FFF2-40B4-BE49-F238E27FC236}">
                <a16:creationId xmlns:a16="http://schemas.microsoft.com/office/drawing/2014/main" id="{876E183B-A5F7-AA10-11D6-47907F9051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13129C-16CF-669A-08B2-50CD1746D0AE}"/>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2152128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2EF0CF-B90E-87F1-939C-8E02BE99A76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49B6E55-D886-9AAA-0844-B1FC03AE03D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A3F1E0-7FC0-245C-DE71-BB3DF9F85998}"/>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5" name="Footer Placeholder 4">
            <a:extLst>
              <a:ext uri="{FF2B5EF4-FFF2-40B4-BE49-F238E27FC236}">
                <a16:creationId xmlns:a16="http://schemas.microsoft.com/office/drawing/2014/main" id="{4BD28C9C-81E0-D845-2474-71F4617C55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77A1A0-683A-9241-F877-BE3266A0D5C6}"/>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35886867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CB36BC4-3BFF-164D-F992-A9D6359CF9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9DCA31E-D20F-4BB9-730A-7BD0E6994F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D88DC48-D480-D0DF-B908-37642E5E7C04}"/>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5" name="Footer Placeholder 4">
            <a:extLst>
              <a:ext uri="{FF2B5EF4-FFF2-40B4-BE49-F238E27FC236}">
                <a16:creationId xmlns:a16="http://schemas.microsoft.com/office/drawing/2014/main" id="{C88D274F-40E3-E03F-0DDF-DD5CD8DD41F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8C582F-FC30-EB8E-3D7F-3FA2D8F34718}"/>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9745385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A1FC0-8B34-26A8-DBF0-173A20063C6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35025E-5D85-CF3A-EB84-0FF0737D86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62A5884-524A-6090-8190-064CC9203682}"/>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5" name="Footer Placeholder 4">
            <a:extLst>
              <a:ext uri="{FF2B5EF4-FFF2-40B4-BE49-F238E27FC236}">
                <a16:creationId xmlns:a16="http://schemas.microsoft.com/office/drawing/2014/main" id="{213820E9-E04F-B580-1178-424E5FF2C8D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802DF2E-BE5F-AEB6-3228-DE39FDC63F1B}"/>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3528259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A3732-072E-41A3-067B-E2253AD94F8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724071E-A135-A746-D901-5E29AA1393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9EA4FD1-3F99-7AFB-6C33-37FF2BC660F4}"/>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5" name="Footer Placeholder 4">
            <a:extLst>
              <a:ext uri="{FF2B5EF4-FFF2-40B4-BE49-F238E27FC236}">
                <a16:creationId xmlns:a16="http://schemas.microsoft.com/office/drawing/2014/main" id="{5DE67196-AEEB-7A37-1C70-1D8413FA6DA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F6E8142-C90D-AC22-CCC9-3ECED7A203D4}"/>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8953527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78E18-825A-C9D3-454A-E0771C8FBE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E12075-CEAD-90B8-1F62-E52EA79012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809EFF6-3D60-EDE7-667C-DEEE255EF30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05401BE-E275-6DAA-86B2-04A8C2FFF1E3}"/>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6" name="Footer Placeholder 5">
            <a:extLst>
              <a:ext uri="{FF2B5EF4-FFF2-40B4-BE49-F238E27FC236}">
                <a16:creationId xmlns:a16="http://schemas.microsoft.com/office/drawing/2014/main" id="{323A0DC6-B328-6EBF-C73D-EE6BD87A3B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FB7CCE-163A-4212-CD2D-3C202D67EDC9}"/>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591344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56A9-49D5-8847-FFB7-6DCC4F35CFF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4241873-8E30-C7C8-A628-CE552F08BE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21EFB06-0C9B-404F-429A-F50DACE48A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67FB6B-B635-9560-0C77-8A71CE622F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3DA790-F0F0-83B1-FC9C-15748A2848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BF3439-7354-D4A6-8C17-367944DED6A5}"/>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8" name="Footer Placeholder 7">
            <a:extLst>
              <a:ext uri="{FF2B5EF4-FFF2-40B4-BE49-F238E27FC236}">
                <a16:creationId xmlns:a16="http://schemas.microsoft.com/office/drawing/2014/main" id="{BD7D2D86-77C4-4991-5421-D37D183C5A5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0AEC5B0-BBA5-011A-89BB-D148C88A3C54}"/>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1152541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2CA76-0FC3-A34D-0F70-65C909CDF69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A46FF4A-47EF-EF7B-B24D-1B4B879B8F45}"/>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4" name="Footer Placeholder 3">
            <a:extLst>
              <a:ext uri="{FF2B5EF4-FFF2-40B4-BE49-F238E27FC236}">
                <a16:creationId xmlns:a16="http://schemas.microsoft.com/office/drawing/2014/main" id="{3F6710C2-474A-A1C8-FDBB-31622CDE3A8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BD6A02B-137F-030A-DAD9-87B3D7124956}"/>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26532688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879600-5CE0-FF6A-C750-2A59337318BA}"/>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3" name="Footer Placeholder 2">
            <a:extLst>
              <a:ext uri="{FF2B5EF4-FFF2-40B4-BE49-F238E27FC236}">
                <a16:creationId xmlns:a16="http://schemas.microsoft.com/office/drawing/2014/main" id="{3E0044A0-966B-0620-90DE-AE37D25E83B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8976C74-42B2-452F-70B2-9CBC104DE3F4}"/>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27597394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1B7BA-1F69-DD22-F6DF-85CEFA28C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2147FC-15FD-23B9-10AE-16914FF62D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4923ECE-738F-3006-9AEF-9F606F8BC4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22FFE7-3F72-EA3A-DFB1-F12158804364}"/>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6" name="Footer Placeholder 5">
            <a:extLst>
              <a:ext uri="{FF2B5EF4-FFF2-40B4-BE49-F238E27FC236}">
                <a16:creationId xmlns:a16="http://schemas.microsoft.com/office/drawing/2014/main" id="{1A801CF9-BD7F-53B2-BEF6-3C2DDAD37BB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D8CB2F-B1C9-29FF-2DD6-EFA52E3BE8F1}"/>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9621034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5D16E-B449-854E-1317-4B7E55489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0A5B513-1B9E-61BD-6AD7-F8A1C6017A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D81ADD6-318E-E926-B2B8-62032350D55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3F66392-D039-CE7B-3636-4CCBB5D0485E}"/>
              </a:ext>
            </a:extLst>
          </p:cNvPr>
          <p:cNvSpPr>
            <a:spLocks noGrp="1"/>
          </p:cNvSpPr>
          <p:nvPr>
            <p:ph type="dt" sz="half" idx="10"/>
          </p:nvPr>
        </p:nvSpPr>
        <p:spPr/>
        <p:txBody>
          <a:bodyPr/>
          <a:lstStyle/>
          <a:p>
            <a:fld id="{9551AC9E-03AF-430F-B8BF-6095E8FBB1D1}" type="datetimeFigureOut">
              <a:rPr lang="en-IN" smtClean="0"/>
              <a:t>26-04-2025</a:t>
            </a:fld>
            <a:endParaRPr lang="en-IN"/>
          </a:p>
        </p:txBody>
      </p:sp>
      <p:sp>
        <p:nvSpPr>
          <p:cNvPr id="6" name="Footer Placeholder 5">
            <a:extLst>
              <a:ext uri="{FF2B5EF4-FFF2-40B4-BE49-F238E27FC236}">
                <a16:creationId xmlns:a16="http://schemas.microsoft.com/office/drawing/2014/main" id="{59399D97-8CC5-4396-1409-3405E1FA805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3EC13B2-020F-0C84-35A5-84BF1B1A7419}"/>
              </a:ext>
            </a:extLst>
          </p:cNvPr>
          <p:cNvSpPr>
            <a:spLocks noGrp="1"/>
          </p:cNvSpPr>
          <p:nvPr>
            <p:ph type="sldNum" sz="quarter" idx="12"/>
          </p:nvPr>
        </p:nvSpPr>
        <p:spPr/>
        <p:txBody>
          <a:bodyPr/>
          <a:lstStyle/>
          <a:p>
            <a:fld id="{20368CA9-D4F5-4883-8215-447573FD2A21}" type="slidenum">
              <a:rPr lang="en-IN" smtClean="0"/>
              <a:t>‹#›</a:t>
            </a:fld>
            <a:endParaRPr lang="en-IN"/>
          </a:p>
        </p:txBody>
      </p:sp>
    </p:spTree>
    <p:extLst>
      <p:ext uri="{BB962C8B-B14F-4D97-AF65-F5344CB8AC3E}">
        <p14:creationId xmlns:p14="http://schemas.microsoft.com/office/powerpoint/2010/main" val="1161819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F2C914-3002-8C31-F556-FB5995FC1F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0C68E05-4AF1-4279-CE88-3AB483F7DF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508BF19-248F-03F0-5EA4-65A2949B4E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1AC9E-03AF-430F-B8BF-6095E8FBB1D1}" type="datetimeFigureOut">
              <a:rPr lang="en-IN" smtClean="0"/>
              <a:t>26-04-2025</a:t>
            </a:fld>
            <a:endParaRPr lang="en-IN"/>
          </a:p>
        </p:txBody>
      </p:sp>
      <p:sp>
        <p:nvSpPr>
          <p:cNvPr id="5" name="Footer Placeholder 4">
            <a:extLst>
              <a:ext uri="{FF2B5EF4-FFF2-40B4-BE49-F238E27FC236}">
                <a16:creationId xmlns:a16="http://schemas.microsoft.com/office/drawing/2014/main" id="{35F9401F-A7D1-B440-25DD-3FC700F346F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9627EE7-7F4E-88AC-B4B7-22854993AE0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68CA9-D4F5-4883-8215-447573FD2A21}" type="slidenum">
              <a:rPr lang="en-IN" smtClean="0"/>
              <a:t>‹#›</a:t>
            </a:fld>
            <a:endParaRPr lang="en-IN"/>
          </a:p>
        </p:txBody>
      </p:sp>
    </p:spTree>
    <p:extLst>
      <p:ext uri="{BB962C8B-B14F-4D97-AF65-F5344CB8AC3E}">
        <p14:creationId xmlns:p14="http://schemas.microsoft.com/office/powerpoint/2010/main" val="3098450573"/>
      </p:ext>
    </p:extLst>
  </p:cSld>
  <p:clrMap bg1="lt1" tx1="dk1" bg2="lt2" tx2="dk2" accent1="accent1" accent2="accent2" accent3="accent3" accent4="accent4" accent5="accent5" accent6="accent6" hlink="hlink" folHlink="folHlink"/>
  <p:sldLayoutIdLst>
    <p:sldLayoutId id="2147484078" r:id="rId1"/>
    <p:sldLayoutId id="2147484079" r:id="rId2"/>
    <p:sldLayoutId id="2147484080" r:id="rId3"/>
    <p:sldLayoutId id="2147484081" r:id="rId4"/>
    <p:sldLayoutId id="2147484082" r:id="rId5"/>
    <p:sldLayoutId id="2147484083" r:id="rId6"/>
    <p:sldLayoutId id="2147484084" r:id="rId7"/>
    <p:sldLayoutId id="2147484085" r:id="rId8"/>
    <p:sldLayoutId id="2147484086" r:id="rId9"/>
    <p:sldLayoutId id="2147484087" r:id="rId10"/>
    <p:sldLayoutId id="21474840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0">
            <a:extLst>
              <a:ext uri="{FF2B5EF4-FFF2-40B4-BE49-F238E27FC236}">
                <a16:creationId xmlns:a16="http://schemas.microsoft.com/office/drawing/2014/main" id="{15C77464-B800-CD3A-737C-550111021222}"/>
              </a:ext>
            </a:extLst>
          </p:cNvPr>
          <p:cNvSpPr/>
          <p:nvPr/>
        </p:nvSpPr>
        <p:spPr>
          <a:xfrm>
            <a:off x="2567724" y="2225224"/>
            <a:ext cx="7305481" cy="842970"/>
          </a:xfrm>
          <a:prstGeom prst="rect">
            <a:avLst/>
          </a:prstGeom>
          <a:noFill/>
          <a:ln/>
        </p:spPr>
        <p:txBody>
          <a:bodyPr wrap="square" lIns="0" tIns="0" rIns="0" bIns="0" rtlCol="0" anchor="t"/>
          <a:lstStyle/>
          <a:p>
            <a:pPr marL="0" indent="0">
              <a:lnSpc>
                <a:spcPts val="5500"/>
              </a:lnSpc>
              <a:buNone/>
            </a:pPr>
            <a:r>
              <a:rPr lang="en-US" sz="4400" dirty="0">
                <a:solidFill>
                  <a:srgbClr val="1F1E1E"/>
                </a:solidFill>
                <a:latin typeface="Calibri" panose="020F0502020204030204" pitchFamily="34" charset="0"/>
                <a:ea typeface="Calibri" panose="020F0502020204030204" pitchFamily="34" charset="0"/>
                <a:cs typeface="Calibri" panose="020F0502020204030204" pitchFamily="34" charset="0"/>
              </a:rPr>
              <a:t>AI-Powered Recipe Generation</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1">
            <a:extLst>
              <a:ext uri="{FF2B5EF4-FFF2-40B4-BE49-F238E27FC236}">
                <a16:creationId xmlns:a16="http://schemas.microsoft.com/office/drawing/2014/main" id="{319670A7-7821-267E-02A8-2AFDC5BD6BD2}"/>
              </a:ext>
            </a:extLst>
          </p:cNvPr>
          <p:cNvSpPr/>
          <p:nvPr/>
        </p:nvSpPr>
        <p:spPr>
          <a:xfrm>
            <a:off x="478562" y="3177459"/>
            <a:ext cx="11175146" cy="842970"/>
          </a:xfrm>
          <a:prstGeom prst="rect">
            <a:avLst/>
          </a:prstGeom>
          <a:noFill/>
          <a:ln/>
        </p:spPr>
        <p:txBody>
          <a:bodyPr wrap="square" lIns="0" tIns="0" rIns="0" bIns="0" rtlCol="0" anchor="t"/>
          <a:lstStyle/>
          <a:p>
            <a:pPr marL="0" indent="0">
              <a:lnSpc>
                <a:spcPts val="3000"/>
              </a:lnSpc>
              <a:buNone/>
            </a:pPr>
            <a:r>
              <a:rPr lang="en-US" sz="2200" dirty="0">
                <a:solidFill>
                  <a:srgbClr val="3B3535"/>
                </a:solidFill>
                <a:latin typeface="Calibri" panose="020F0502020204030204" pitchFamily="34" charset="0"/>
                <a:ea typeface="Calibri" panose="020F0502020204030204" pitchFamily="34" charset="0"/>
                <a:cs typeface="Calibri" panose="020F0502020204030204" pitchFamily="34" charset="0"/>
              </a:rPr>
              <a:t>This presentation will explore the exciting world of AI-powered recipe generation. We'll discuss the technology behind it, how it works, and the potential impact on the food industry.</a:t>
            </a:r>
            <a:endParaRPr lang="en-US" sz="2200" dirty="0">
              <a:latin typeface="Calibri" panose="020F0502020204030204" pitchFamily="34" charset="0"/>
              <a:ea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9FC52F96-6EB7-9608-EB64-E773DF40C4AA}"/>
              </a:ext>
            </a:extLst>
          </p:cNvPr>
          <p:cNvSpPr txBox="1"/>
          <p:nvPr/>
        </p:nvSpPr>
        <p:spPr>
          <a:xfrm>
            <a:off x="478562" y="4972664"/>
            <a:ext cx="3929394" cy="1015663"/>
          </a:xfrm>
          <a:prstGeom prst="rect">
            <a:avLst/>
          </a:prstGeom>
          <a:noFill/>
        </p:spPr>
        <p:txBody>
          <a:bodyPr wrap="square">
            <a:spAutoFit/>
          </a:bodyPr>
          <a:lstStyle/>
          <a:p>
            <a:r>
              <a:rPr lang="en-US" sz="2000" b="1" dirty="0">
                <a:latin typeface="Calibri" panose="020F0502020204030204" pitchFamily="34" charset="0"/>
                <a:ea typeface="Calibri" panose="020F0502020204030204" pitchFamily="34" charset="0"/>
                <a:cs typeface="Calibri" panose="020F0502020204030204" pitchFamily="34" charset="0"/>
              </a:rPr>
              <a:t>Guide: </a:t>
            </a:r>
          </a:p>
          <a:p>
            <a:r>
              <a:rPr lang="en-US" sz="2000" dirty="0">
                <a:latin typeface="Calibri" panose="020F0502020204030204" pitchFamily="34" charset="0"/>
                <a:ea typeface="Calibri" panose="020F0502020204030204" pitchFamily="34" charset="0"/>
                <a:cs typeface="Calibri" panose="020F0502020204030204" pitchFamily="34" charset="0"/>
              </a:rPr>
              <a:t>Dr. C.V.S Satyamurty </a:t>
            </a:r>
          </a:p>
          <a:p>
            <a:r>
              <a:rPr lang="en-US" sz="2000" dirty="0">
                <a:latin typeface="Calibri" panose="020F0502020204030204" pitchFamily="34" charset="0"/>
                <a:ea typeface="Calibri" panose="020F0502020204030204" pitchFamily="34" charset="0"/>
                <a:cs typeface="Calibri" panose="020F0502020204030204" pitchFamily="34" charset="0"/>
              </a:rPr>
              <a:t>Associate professor</a:t>
            </a:r>
          </a:p>
        </p:txBody>
      </p:sp>
      <p:sp>
        <p:nvSpPr>
          <p:cNvPr id="7" name="TextBox 6">
            <a:extLst>
              <a:ext uri="{FF2B5EF4-FFF2-40B4-BE49-F238E27FC236}">
                <a16:creationId xmlns:a16="http://schemas.microsoft.com/office/drawing/2014/main" id="{AC60B531-8016-F181-D7E0-810005A64A65}"/>
              </a:ext>
            </a:extLst>
          </p:cNvPr>
          <p:cNvSpPr txBox="1"/>
          <p:nvPr/>
        </p:nvSpPr>
        <p:spPr>
          <a:xfrm>
            <a:off x="8137003" y="4972664"/>
            <a:ext cx="3472405" cy="1477328"/>
          </a:xfrm>
          <a:prstGeom prst="rect">
            <a:avLst/>
          </a:prstGeom>
          <a:noFill/>
        </p:spPr>
        <p:txBody>
          <a:bodyPr wrap="square" rtlCol="0">
            <a:spAutoFit/>
          </a:bodyPr>
          <a:lstStyle/>
          <a:p>
            <a:r>
              <a:rPr lang="en-US" sz="1800" b="1" dirty="0">
                <a:latin typeface="Calibri" panose="020F0502020204030204" pitchFamily="34" charset="0"/>
                <a:ea typeface="Calibri" panose="020F0502020204030204" pitchFamily="34" charset="0"/>
                <a:cs typeface="Calibri" panose="020F0502020204030204" pitchFamily="34" charset="0"/>
              </a:rPr>
              <a:t>Batch-11:</a:t>
            </a:r>
            <a:endParaRPr lang="en-IN" sz="1800" b="1" dirty="0">
              <a:latin typeface="Calibri" panose="020F0502020204030204" pitchFamily="34" charset="0"/>
              <a:ea typeface="Calibri" panose="020F0502020204030204" pitchFamily="34" charset="0"/>
              <a:cs typeface="Calibri" panose="020F0502020204030204" pitchFamily="34" charset="0"/>
            </a:endParaRPr>
          </a:p>
          <a:p>
            <a:r>
              <a:rPr lang="en-IN" sz="1800" dirty="0">
                <a:latin typeface="Calibri" panose="020F0502020204030204" pitchFamily="34" charset="0"/>
                <a:ea typeface="Calibri" panose="020F0502020204030204" pitchFamily="34" charset="0"/>
                <a:cs typeface="Calibri" panose="020F0502020204030204" pitchFamily="34" charset="0"/>
              </a:rPr>
              <a:t>22B81A1284- D. Laxmi Prasanna</a:t>
            </a:r>
          </a:p>
          <a:p>
            <a:r>
              <a:rPr lang="en-IN" sz="1800" dirty="0">
                <a:latin typeface="Calibri" panose="020F0502020204030204" pitchFamily="34" charset="0"/>
                <a:ea typeface="Calibri" panose="020F0502020204030204" pitchFamily="34" charset="0"/>
                <a:cs typeface="Calibri" panose="020F0502020204030204" pitchFamily="34" charset="0"/>
              </a:rPr>
              <a:t>22B81A1293- Yasa </a:t>
            </a:r>
            <a:r>
              <a:rPr lang="en-IN" sz="1800" dirty="0" err="1">
                <a:latin typeface="Calibri" panose="020F0502020204030204" pitchFamily="34" charset="0"/>
                <a:ea typeface="Calibri" panose="020F0502020204030204" pitchFamily="34" charset="0"/>
                <a:cs typeface="Calibri" panose="020F0502020204030204" pitchFamily="34" charset="0"/>
              </a:rPr>
              <a:t>Nikitha</a:t>
            </a:r>
            <a:r>
              <a:rPr lang="en-IN" sz="1800" dirty="0">
                <a:latin typeface="Calibri" panose="020F0502020204030204" pitchFamily="34" charset="0"/>
                <a:ea typeface="Calibri" panose="020F0502020204030204" pitchFamily="34" charset="0"/>
                <a:cs typeface="Calibri" panose="020F0502020204030204" pitchFamily="34" charset="0"/>
              </a:rPr>
              <a:t> Reddy</a:t>
            </a:r>
          </a:p>
          <a:p>
            <a:r>
              <a:rPr lang="en-IN" sz="1800" dirty="0">
                <a:latin typeface="Calibri" panose="020F0502020204030204" pitchFamily="34" charset="0"/>
                <a:ea typeface="Calibri" panose="020F0502020204030204" pitchFamily="34" charset="0"/>
                <a:cs typeface="Calibri" panose="020F0502020204030204" pitchFamily="34" charset="0"/>
              </a:rPr>
              <a:t>22B81A12B7- T. Sri Varsha</a:t>
            </a:r>
          </a:p>
          <a:p>
            <a:endParaRPr lang="en-IN" dirty="0"/>
          </a:p>
        </p:txBody>
      </p:sp>
      <p:pic>
        <p:nvPicPr>
          <p:cNvPr id="10" name="Picture 9">
            <a:extLst>
              <a:ext uri="{FF2B5EF4-FFF2-40B4-BE49-F238E27FC236}">
                <a16:creationId xmlns:a16="http://schemas.microsoft.com/office/drawing/2014/main" id="{715DA699-8FD5-2820-920A-3E4B6A95F11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0282"/>
            <a:ext cx="1493134" cy="1493134"/>
          </a:xfrm>
          <a:prstGeom prst="rect">
            <a:avLst/>
          </a:prstGeom>
        </p:spPr>
      </p:pic>
      <p:sp>
        <p:nvSpPr>
          <p:cNvPr id="14" name="TextBox 13">
            <a:extLst>
              <a:ext uri="{FF2B5EF4-FFF2-40B4-BE49-F238E27FC236}">
                <a16:creationId xmlns:a16="http://schemas.microsoft.com/office/drawing/2014/main" id="{E99E5F01-18A6-C2C3-ABCE-1DBD75091E2D}"/>
              </a:ext>
            </a:extLst>
          </p:cNvPr>
          <p:cNvSpPr txBox="1"/>
          <p:nvPr/>
        </p:nvSpPr>
        <p:spPr>
          <a:xfrm>
            <a:off x="1493134" y="50282"/>
            <a:ext cx="9387326" cy="1323439"/>
          </a:xfrm>
          <a:prstGeom prst="rect">
            <a:avLst/>
          </a:prstGeom>
          <a:noFill/>
        </p:spPr>
        <p:txBody>
          <a:bodyPr wrap="square" rtlCol="0">
            <a:spAutoFit/>
          </a:bodyPr>
          <a:lstStyle/>
          <a:p>
            <a:pPr algn="ctr"/>
            <a:r>
              <a:rPr lang="en-IN" sz="4000" dirty="0">
                <a:latin typeface="Times New Roman" panose="02020603050405020304" pitchFamily="18" charset="0"/>
                <a:cs typeface="Times New Roman" panose="02020603050405020304" pitchFamily="18" charset="0"/>
              </a:rPr>
              <a:t>CVR COLLEGE OF ENGINEERING</a:t>
            </a:r>
          </a:p>
          <a:p>
            <a:pPr algn="ctr"/>
            <a:r>
              <a:rPr lang="en-IN" sz="2000" dirty="0">
                <a:latin typeface="Times New Roman" panose="02020603050405020304" pitchFamily="18" charset="0"/>
                <a:cs typeface="Times New Roman" panose="02020603050405020304" pitchFamily="18" charset="0"/>
              </a:rPr>
              <a:t>(A UGC Autonomous Institution, NAAC ‘A’ Grade)</a:t>
            </a:r>
          </a:p>
          <a:p>
            <a:pPr algn="ctr"/>
            <a:r>
              <a:rPr lang="en-IN" sz="2000" dirty="0" err="1">
                <a:latin typeface="Times New Roman" panose="02020603050405020304" pitchFamily="18" charset="0"/>
                <a:cs typeface="Times New Roman" panose="02020603050405020304" pitchFamily="18" charset="0"/>
              </a:rPr>
              <a:t>Vastunagar</a:t>
            </a:r>
            <a:r>
              <a:rPr lang="en-IN" sz="2000" dirty="0">
                <a:latin typeface="Times New Roman" panose="02020603050405020304" pitchFamily="18" charset="0"/>
                <a:cs typeface="Times New Roman" panose="02020603050405020304" pitchFamily="18" charset="0"/>
              </a:rPr>
              <a:t>, </a:t>
            </a:r>
            <a:r>
              <a:rPr lang="en-IN" sz="2000" dirty="0" err="1">
                <a:latin typeface="Times New Roman" panose="02020603050405020304" pitchFamily="18" charset="0"/>
                <a:cs typeface="Times New Roman" panose="02020603050405020304" pitchFamily="18" charset="0"/>
              </a:rPr>
              <a:t>Mangalpalli</a:t>
            </a:r>
            <a:r>
              <a:rPr lang="en-IN" sz="2000" dirty="0">
                <a:latin typeface="Times New Roman" panose="02020603050405020304" pitchFamily="18" charset="0"/>
                <a:cs typeface="Times New Roman" panose="02020603050405020304" pitchFamily="18" charset="0"/>
              </a:rPr>
              <a:t>(V), </a:t>
            </a:r>
            <a:r>
              <a:rPr lang="en-IN" sz="2000" dirty="0" err="1">
                <a:latin typeface="Times New Roman" panose="02020603050405020304" pitchFamily="18" charset="0"/>
                <a:cs typeface="Times New Roman" panose="02020603050405020304" pitchFamily="18" charset="0"/>
              </a:rPr>
              <a:t>Ibrahimpatnam</a:t>
            </a:r>
            <a:r>
              <a:rPr lang="en-IN" sz="2000" dirty="0">
                <a:latin typeface="Times New Roman" panose="02020603050405020304" pitchFamily="18" charset="0"/>
                <a:cs typeface="Times New Roman" panose="02020603050405020304" pitchFamily="18" charset="0"/>
              </a:rPr>
              <a:t>(M), </a:t>
            </a:r>
            <a:r>
              <a:rPr lang="en-IN" sz="2000" dirty="0" err="1">
                <a:latin typeface="Times New Roman" panose="02020603050405020304" pitchFamily="18" charset="0"/>
                <a:cs typeface="Times New Roman" panose="02020603050405020304" pitchFamily="18" charset="0"/>
              </a:rPr>
              <a:t>Rangareddy</a:t>
            </a:r>
            <a:r>
              <a:rPr lang="en-IN" sz="2000" dirty="0">
                <a:latin typeface="Times New Roman" panose="02020603050405020304" pitchFamily="18" charset="0"/>
                <a:cs typeface="Times New Roman" panose="02020603050405020304" pitchFamily="18" charset="0"/>
              </a:rPr>
              <a:t>(D), Telangana 501510</a:t>
            </a:r>
          </a:p>
        </p:txBody>
      </p:sp>
      <p:sp>
        <p:nvSpPr>
          <p:cNvPr id="17" name="Rectangle 4">
            <a:extLst>
              <a:ext uri="{FF2B5EF4-FFF2-40B4-BE49-F238E27FC236}">
                <a16:creationId xmlns:a16="http://schemas.microsoft.com/office/drawing/2014/main" id="{9F87681C-8597-58AD-608B-E1F205A30C10}"/>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Tree>
    <p:extLst>
      <p:ext uri="{BB962C8B-B14F-4D97-AF65-F5344CB8AC3E}">
        <p14:creationId xmlns:p14="http://schemas.microsoft.com/office/powerpoint/2010/main" val="11879594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00F3C8A-5700-4193-DA8B-D765C2506B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15613" y="173676"/>
            <a:ext cx="8516836" cy="6510648"/>
          </a:xfrm>
          <a:prstGeom prst="rect">
            <a:avLst/>
          </a:prstGeom>
        </p:spPr>
      </p:pic>
    </p:spTree>
    <p:extLst>
      <p:ext uri="{BB962C8B-B14F-4D97-AF65-F5344CB8AC3E}">
        <p14:creationId xmlns:p14="http://schemas.microsoft.com/office/powerpoint/2010/main" val="26504498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916916-0D97-C91C-9758-17B18E5843AF}"/>
              </a:ext>
            </a:extLst>
          </p:cNvPr>
          <p:cNvSpPr>
            <a:spLocks noGrp="1"/>
          </p:cNvSpPr>
          <p:nvPr>
            <p:ph idx="1"/>
          </p:nvPr>
        </p:nvSpPr>
        <p:spPr>
          <a:xfrm>
            <a:off x="679994" y="153352"/>
            <a:ext cx="10515600" cy="6551295"/>
          </a:xfrm>
        </p:spPr>
        <p:txBody>
          <a:bodyPr>
            <a:noAutofit/>
          </a:bodyPr>
          <a:lstStyle/>
          <a:p>
            <a:r>
              <a:rPr lang="en-US" sz="2200" dirty="0"/>
              <a:t>The database design follows a relational model, with key tables such as Users, Recipes, Ingredients, Instructions, Feedback, </a:t>
            </a:r>
            <a:r>
              <a:rPr lang="en-US" sz="2200" dirty="0" err="1"/>
              <a:t>AI_Model</a:t>
            </a:r>
            <a:r>
              <a:rPr lang="en-US" sz="2200" dirty="0"/>
              <a:t>, </a:t>
            </a:r>
            <a:r>
              <a:rPr lang="en-US" sz="2200" dirty="0" err="1"/>
              <a:t>AI_Recipe_Suggestions</a:t>
            </a:r>
            <a:r>
              <a:rPr lang="en-US" sz="2200" dirty="0"/>
              <a:t>, and ImageRecognition.</a:t>
            </a:r>
          </a:p>
          <a:p>
            <a:r>
              <a:rPr lang="en-US" sz="2200" dirty="0"/>
              <a:t>The Users table stores user details, login credentials, and preferences.</a:t>
            </a:r>
          </a:p>
          <a:p>
            <a:r>
              <a:rPr lang="en-US" sz="2200" dirty="0"/>
              <a:t>The Recipes table manages recipe information, including name, cuisine, cooking time, and difficulty level.</a:t>
            </a:r>
          </a:p>
          <a:p>
            <a:r>
              <a:rPr lang="en-US" sz="2200" dirty="0"/>
              <a:t>The Ingredients table stores ingredient names, categories, and nutritional information.</a:t>
            </a:r>
          </a:p>
          <a:p>
            <a:r>
              <a:rPr lang="en-US" sz="2200" dirty="0"/>
              <a:t>The </a:t>
            </a:r>
            <a:r>
              <a:rPr lang="en-US" sz="2200" dirty="0" err="1"/>
              <a:t>Recipe_Ingredients</a:t>
            </a:r>
            <a:r>
              <a:rPr lang="en-US" sz="2200" dirty="0"/>
              <a:t> table establishes a many-to-many relationship between recipes and ingredients, specifying the required quantity for each.</a:t>
            </a:r>
          </a:p>
          <a:p>
            <a:r>
              <a:rPr lang="en-US" sz="2200" dirty="0"/>
              <a:t>The Instructions table provides step-by-step guidance for preparing a recipe.</a:t>
            </a:r>
          </a:p>
          <a:p>
            <a:r>
              <a:rPr lang="en-US" sz="2200" dirty="0"/>
              <a:t>The Feedback table collects user ratings and comments to enhance recipe quality.</a:t>
            </a:r>
          </a:p>
          <a:p>
            <a:r>
              <a:rPr lang="en-US" sz="2200" dirty="0"/>
              <a:t>The </a:t>
            </a:r>
            <a:r>
              <a:rPr lang="en-US" sz="2200" dirty="0" err="1"/>
              <a:t>AI_Model</a:t>
            </a:r>
            <a:r>
              <a:rPr lang="en-US" sz="2200" dirty="0"/>
              <a:t> table stores details about the trained AI model, including accuracy, version, and dataset information.</a:t>
            </a:r>
          </a:p>
          <a:p>
            <a:r>
              <a:rPr lang="en-US" sz="2200" dirty="0"/>
              <a:t>The </a:t>
            </a:r>
            <a:r>
              <a:rPr lang="en-US" sz="2200" dirty="0" err="1"/>
              <a:t>AI_Recipe_Suggestions</a:t>
            </a:r>
            <a:r>
              <a:rPr lang="en-US" sz="2200" dirty="0"/>
              <a:t> table keeps track of AI-generated personalized recipe recommendations for users.</a:t>
            </a:r>
          </a:p>
          <a:p>
            <a:r>
              <a:rPr lang="en-US" sz="2200" dirty="0"/>
              <a:t>The ImageRecognition table records detected ingredients from user-uploaded images to improve ingredient-based recipe suggestions.</a:t>
            </a:r>
          </a:p>
          <a:p>
            <a:endParaRPr lang="en-IN" sz="2200" dirty="0"/>
          </a:p>
        </p:txBody>
      </p:sp>
    </p:spTree>
    <p:extLst>
      <p:ext uri="{BB962C8B-B14F-4D97-AF65-F5344CB8AC3E}">
        <p14:creationId xmlns:p14="http://schemas.microsoft.com/office/powerpoint/2010/main" val="21425111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7C6F-7AD8-F449-FE41-5E44B0D9BE9A}"/>
              </a:ext>
            </a:extLst>
          </p:cNvPr>
          <p:cNvSpPr>
            <a:spLocks noGrp="1"/>
          </p:cNvSpPr>
          <p:nvPr>
            <p:ph type="title"/>
          </p:nvPr>
        </p:nvSpPr>
        <p:spPr>
          <a:xfrm>
            <a:off x="838200" y="365125"/>
            <a:ext cx="10515600" cy="843915"/>
          </a:xfrm>
        </p:spPr>
        <p:txBody>
          <a:bodyPr>
            <a:normAutofit/>
          </a:bodyPr>
          <a:lstStyle/>
          <a:p>
            <a:r>
              <a:rPr lang="en-US" sz="4400" dirty="0">
                <a:solidFill>
                  <a:srgbClr val="201B18"/>
                </a:solidFill>
                <a:latin typeface="+mn-lt"/>
                <a:ea typeface="Platypi Medium" pitchFamily="34" charset="-122"/>
                <a:cs typeface="Platypi Medium" pitchFamily="34" charset="-120"/>
              </a:rPr>
              <a:t>User Interface (UI) Design</a:t>
            </a:r>
            <a:endParaRPr lang="en-IN" dirty="0">
              <a:latin typeface="+mn-lt"/>
            </a:endParaRPr>
          </a:p>
        </p:txBody>
      </p:sp>
      <p:sp>
        <p:nvSpPr>
          <p:cNvPr id="3" name="Content Placeholder 2">
            <a:extLst>
              <a:ext uri="{FF2B5EF4-FFF2-40B4-BE49-F238E27FC236}">
                <a16:creationId xmlns:a16="http://schemas.microsoft.com/office/drawing/2014/main" id="{1AE2B371-F54A-B17E-1CA6-EA13A85A1C99}"/>
              </a:ext>
            </a:extLst>
          </p:cNvPr>
          <p:cNvSpPr>
            <a:spLocks noGrp="1"/>
          </p:cNvSpPr>
          <p:nvPr>
            <p:ph idx="1"/>
          </p:nvPr>
        </p:nvSpPr>
        <p:spPr>
          <a:xfrm>
            <a:off x="838200" y="1253331"/>
            <a:ext cx="10515600" cy="4351338"/>
          </a:xfrm>
        </p:spPr>
        <p:txBody>
          <a:bodyPr>
            <a:noAutofit/>
          </a:bodyPr>
          <a:lstStyle/>
          <a:p>
            <a:r>
              <a:rPr lang="en-US" sz="2200" dirty="0"/>
              <a:t>The UI design prioritizes user-friendliness and an engaging experience. </a:t>
            </a:r>
          </a:p>
          <a:p>
            <a:r>
              <a:rPr lang="en-US" sz="2200" dirty="0"/>
              <a:t>Users can easily search for recipes, filter by dietary restrictions, and customize recipes to their preferences. </a:t>
            </a:r>
          </a:p>
          <a:p>
            <a:r>
              <a:rPr lang="en-US" sz="2200" dirty="0"/>
              <a:t>The provides step-by-step instructions, visual cues, and helpful tips for cooking success. </a:t>
            </a:r>
          </a:p>
          <a:p>
            <a:r>
              <a:rPr lang="en-US" sz="2200" dirty="0"/>
              <a:t>A smart ingredient selection feature allows users to input available ingredients, and the system suggests relevant recipes.</a:t>
            </a:r>
          </a:p>
          <a:p>
            <a:r>
              <a:rPr lang="en-US" sz="2200" dirty="0"/>
              <a:t>A personalized dashboard enables users to save favorite recipes, track cooking history, and set meal plans.</a:t>
            </a:r>
          </a:p>
          <a:p>
            <a:r>
              <a:rPr lang="en-US" sz="2200" dirty="0"/>
              <a:t>Real-time nutritional analysis provides calorie and macronutrient breakdowns for each recipe.</a:t>
            </a:r>
          </a:p>
          <a:p>
            <a:r>
              <a:rPr lang="en-US" sz="2200" dirty="0"/>
              <a:t>A feedback and review section allows users to rate recipes, share modifications, and interact with the cooking community.</a:t>
            </a:r>
          </a:p>
          <a:p>
            <a:r>
              <a:rPr lang="en-US" sz="2200" dirty="0"/>
              <a:t>A shopping list generator allows users to add missing ingredients from a recipe directly to their list.</a:t>
            </a:r>
          </a:p>
          <a:p>
            <a:endParaRPr lang="en-US" sz="2200" dirty="0"/>
          </a:p>
          <a:p>
            <a:endParaRPr lang="en-IN" sz="2200" dirty="0"/>
          </a:p>
        </p:txBody>
      </p:sp>
    </p:spTree>
    <p:extLst>
      <p:ext uri="{BB962C8B-B14F-4D97-AF65-F5344CB8AC3E}">
        <p14:creationId xmlns:p14="http://schemas.microsoft.com/office/powerpoint/2010/main" val="17313143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47DF65B-A203-F7EA-51B6-F56E1F5D58B4}"/>
              </a:ext>
            </a:extLst>
          </p:cNvPr>
          <p:cNvSpPr>
            <a:spLocks noGrp="1"/>
          </p:cNvSpPr>
          <p:nvPr>
            <p:ph type="title"/>
          </p:nvPr>
        </p:nvSpPr>
        <p:spPr>
          <a:xfrm>
            <a:off x="548640" y="18256"/>
            <a:ext cx="10805160" cy="649130"/>
          </a:xfrm>
        </p:spPr>
        <p:txBody>
          <a:bodyPr>
            <a:normAutofit fontScale="90000"/>
          </a:bodyPr>
          <a:lstStyle/>
          <a:p>
            <a:r>
              <a:rPr lang="en-IN" sz="4400" dirty="0">
                <a:latin typeface="Calibri" panose="020F0502020204030204" pitchFamily="34" charset="0"/>
                <a:ea typeface="Calibri" panose="020F0502020204030204" pitchFamily="34" charset="0"/>
                <a:cs typeface="Calibri" panose="020F0502020204030204" pitchFamily="34" charset="0"/>
              </a:rPr>
              <a:t>Software Requirements Specification</a:t>
            </a:r>
            <a:endParaRPr lang="en-IN" dirty="0">
              <a:latin typeface="Calibri" panose="020F0502020204030204" pitchFamily="34" charset="0"/>
              <a:ea typeface="Calibri" panose="020F0502020204030204" pitchFamily="34" charset="0"/>
              <a:cs typeface="Calibri" panose="020F0502020204030204" pitchFamily="34" charset="0"/>
            </a:endParaRPr>
          </a:p>
        </p:txBody>
      </p:sp>
      <p:sp>
        <p:nvSpPr>
          <p:cNvPr id="10" name="Content Placeholder 9">
            <a:extLst>
              <a:ext uri="{FF2B5EF4-FFF2-40B4-BE49-F238E27FC236}">
                <a16:creationId xmlns:a16="http://schemas.microsoft.com/office/drawing/2014/main" id="{07F2052A-BB63-60F8-4D51-9B0153FFD5DC}"/>
              </a:ext>
            </a:extLst>
          </p:cNvPr>
          <p:cNvSpPr>
            <a:spLocks noGrp="1"/>
          </p:cNvSpPr>
          <p:nvPr>
            <p:ph idx="1"/>
          </p:nvPr>
        </p:nvSpPr>
        <p:spPr>
          <a:xfrm>
            <a:off x="838200" y="667385"/>
            <a:ext cx="10515600" cy="6172360"/>
          </a:xfrm>
        </p:spPr>
        <p:txBody>
          <a:bodyPr>
            <a:noAutofit/>
          </a:bodyPr>
          <a:lstStyle/>
          <a:p>
            <a:pPr>
              <a:buFont typeface="Arial" panose="020B0604020202020204" pitchFamily="34" charset="0"/>
              <a:buChar char="•"/>
            </a:pPr>
            <a:r>
              <a:rPr lang="en-IN" sz="2000" b="1" dirty="0"/>
              <a:t>Programming Languages</a:t>
            </a:r>
            <a:r>
              <a:rPr lang="en-IN" sz="2000" dirty="0"/>
              <a:t>:</a:t>
            </a:r>
          </a:p>
          <a:p>
            <a:pPr marL="742950" lvl="1" indent="-285750">
              <a:buFont typeface="Arial" panose="020B0604020202020204" pitchFamily="34" charset="0"/>
              <a:buChar char="•"/>
            </a:pPr>
            <a:r>
              <a:rPr lang="en-IN" sz="2000" dirty="0"/>
              <a:t>Frontend: HTML5, CSS3, JavaScript (React.js or Vue.js).</a:t>
            </a:r>
          </a:p>
          <a:p>
            <a:pPr marL="742950" lvl="1" indent="-285750">
              <a:buFont typeface="Arial" panose="020B0604020202020204" pitchFamily="34" charset="0"/>
              <a:buChar char="•"/>
            </a:pPr>
            <a:r>
              <a:rPr lang="en-IN" sz="2000" dirty="0"/>
              <a:t>Backend: Python (Flask/</a:t>
            </a:r>
            <a:r>
              <a:rPr lang="en-IN" sz="2000" dirty="0" err="1"/>
              <a:t>FastAPI</a:t>
            </a:r>
            <a:r>
              <a:rPr lang="en-IN" sz="2000" dirty="0"/>
              <a:t>) or Node.js.</a:t>
            </a:r>
          </a:p>
          <a:p>
            <a:pPr>
              <a:buFont typeface="Arial" panose="020B0604020202020204" pitchFamily="34" charset="0"/>
              <a:buChar char="•"/>
            </a:pPr>
            <a:r>
              <a:rPr lang="en-IN" sz="2000" b="1" dirty="0"/>
              <a:t>Frameworks and Libraries</a:t>
            </a:r>
            <a:r>
              <a:rPr lang="en-IN" sz="2000" dirty="0"/>
              <a:t>:</a:t>
            </a:r>
          </a:p>
          <a:p>
            <a:pPr marL="742950" lvl="1" indent="-285750">
              <a:buFont typeface="Arial" panose="020B0604020202020204" pitchFamily="34" charset="0"/>
              <a:buChar char="•"/>
            </a:pPr>
            <a:r>
              <a:rPr lang="en-IN" sz="2000" dirty="0"/>
              <a:t>Frontend: Tailwind CSS, Material-UI, or Bootstrap for responsive design.</a:t>
            </a:r>
          </a:p>
          <a:p>
            <a:pPr marL="742950" lvl="1" indent="-285750">
              <a:buFont typeface="Arial" panose="020B0604020202020204" pitchFamily="34" charset="0"/>
              <a:buChar char="•"/>
            </a:pPr>
            <a:r>
              <a:rPr lang="en-IN" sz="2000" dirty="0"/>
              <a:t>Backend: Flask/</a:t>
            </a:r>
            <a:r>
              <a:rPr lang="en-IN" sz="2000" dirty="0" err="1"/>
              <a:t>FastAPI</a:t>
            </a:r>
            <a:r>
              <a:rPr lang="en-IN" sz="2000" dirty="0"/>
              <a:t> for APIs, TensorFlow/</a:t>
            </a:r>
            <a:r>
              <a:rPr lang="en-IN" sz="2000" dirty="0" err="1"/>
              <a:t>PyTorch</a:t>
            </a:r>
            <a:r>
              <a:rPr lang="en-IN" sz="2000" dirty="0"/>
              <a:t> for AI models.</a:t>
            </a:r>
          </a:p>
          <a:p>
            <a:pPr>
              <a:buFont typeface="Arial" panose="020B0604020202020204" pitchFamily="34" charset="0"/>
              <a:buChar char="•"/>
            </a:pPr>
            <a:r>
              <a:rPr lang="en-IN" sz="2000" b="1" dirty="0"/>
              <a:t>Tools and IDEs</a:t>
            </a:r>
            <a:r>
              <a:rPr lang="en-IN" sz="2000" dirty="0"/>
              <a:t>:</a:t>
            </a:r>
          </a:p>
          <a:p>
            <a:pPr marL="742950" lvl="1" indent="-285750">
              <a:buFont typeface="Arial" panose="020B0604020202020204" pitchFamily="34" charset="0"/>
              <a:buChar char="•"/>
            </a:pPr>
            <a:r>
              <a:rPr lang="en-IN" sz="2000" dirty="0"/>
              <a:t>Visual Studio Code, PyCharm, or IntelliJ IDEA.</a:t>
            </a:r>
          </a:p>
          <a:p>
            <a:pPr marL="742950" lvl="1" indent="-285750">
              <a:buFont typeface="Arial" panose="020B0604020202020204" pitchFamily="34" charset="0"/>
              <a:buChar char="•"/>
            </a:pPr>
            <a:r>
              <a:rPr lang="en-IN" sz="2000" dirty="0"/>
              <a:t>Git for version control.</a:t>
            </a:r>
          </a:p>
          <a:p>
            <a:pPr>
              <a:buFont typeface="Arial" panose="020B0604020202020204" pitchFamily="34" charset="0"/>
              <a:buChar char="•"/>
            </a:pPr>
            <a:r>
              <a:rPr lang="en-IN" sz="2000" b="1" dirty="0"/>
              <a:t>Database</a:t>
            </a:r>
            <a:r>
              <a:rPr lang="en-IN" sz="2000" dirty="0"/>
              <a:t>:</a:t>
            </a:r>
          </a:p>
          <a:p>
            <a:pPr marL="742950" lvl="1" indent="-285750">
              <a:buFont typeface="Arial" panose="020B0604020202020204" pitchFamily="34" charset="0"/>
              <a:buChar char="•"/>
            </a:pPr>
            <a:r>
              <a:rPr lang="en-IN" sz="2000" dirty="0"/>
              <a:t>Relational: PostgreSQL or MySQL.</a:t>
            </a:r>
          </a:p>
          <a:p>
            <a:pPr marL="742950" lvl="1" indent="-285750">
              <a:buFont typeface="Arial" panose="020B0604020202020204" pitchFamily="34" charset="0"/>
              <a:buChar char="•"/>
            </a:pPr>
            <a:r>
              <a:rPr lang="en-IN" sz="2000" dirty="0"/>
              <a:t>Non-relational: MongoDB for unstructured data.</a:t>
            </a:r>
          </a:p>
          <a:p>
            <a:pPr>
              <a:buFont typeface="Arial" panose="020B0604020202020204" pitchFamily="34" charset="0"/>
              <a:buChar char="•"/>
            </a:pPr>
            <a:r>
              <a:rPr lang="en-IN" sz="2000" b="1" dirty="0"/>
              <a:t>AI and ML Libraries</a:t>
            </a:r>
            <a:r>
              <a:rPr lang="en-IN" sz="2000" dirty="0"/>
              <a:t>:</a:t>
            </a:r>
          </a:p>
          <a:p>
            <a:pPr marL="742950" lvl="1" indent="-285750">
              <a:buFont typeface="Arial" panose="020B0604020202020204" pitchFamily="34" charset="0"/>
              <a:buChar char="•"/>
            </a:pPr>
            <a:r>
              <a:rPr lang="en-IN" sz="2000" dirty="0"/>
              <a:t>TensorFlow, </a:t>
            </a:r>
            <a:r>
              <a:rPr lang="en-IN" sz="2000" dirty="0" err="1"/>
              <a:t>PyTorch</a:t>
            </a:r>
            <a:r>
              <a:rPr lang="en-IN" sz="2000" dirty="0"/>
              <a:t>, or Scikit-learn for model development.</a:t>
            </a:r>
          </a:p>
          <a:p>
            <a:pPr marL="742950" lvl="1" indent="-285750">
              <a:buFont typeface="Arial" panose="020B0604020202020204" pitchFamily="34" charset="0"/>
              <a:buChar char="•"/>
            </a:pPr>
            <a:r>
              <a:rPr lang="en-IN" sz="2000" dirty="0"/>
              <a:t>Natural Language Toolkit (NLTK) or Hugging Face Transformers for NLP.</a:t>
            </a:r>
          </a:p>
          <a:p>
            <a:pPr>
              <a:buFont typeface="Arial" panose="020B0604020202020204" pitchFamily="34" charset="0"/>
              <a:buChar char="•"/>
            </a:pPr>
            <a:r>
              <a:rPr lang="en-IN" sz="2000" b="1" dirty="0"/>
              <a:t>API Integration</a:t>
            </a:r>
            <a:r>
              <a:rPr lang="en-IN" sz="2000" dirty="0"/>
              <a:t>:</a:t>
            </a:r>
          </a:p>
          <a:p>
            <a:pPr marL="742950" lvl="1" indent="-285750">
              <a:buFont typeface="Arial" panose="020B0604020202020204" pitchFamily="34" charset="0"/>
              <a:buChar char="•"/>
            </a:pPr>
            <a:r>
              <a:rPr lang="en-IN" sz="2000" dirty="0" err="1"/>
              <a:t>Spoonacular</a:t>
            </a:r>
            <a:r>
              <a:rPr lang="en-IN" sz="2000" dirty="0"/>
              <a:t> or </a:t>
            </a:r>
            <a:r>
              <a:rPr lang="en-IN" sz="2000" dirty="0" err="1"/>
              <a:t>Edamam</a:t>
            </a:r>
            <a:r>
              <a:rPr lang="en-IN" sz="2000" dirty="0"/>
              <a:t> APIs for recipe datasets and nutritional information.</a:t>
            </a:r>
          </a:p>
        </p:txBody>
      </p:sp>
    </p:spTree>
    <p:extLst>
      <p:ext uri="{BB962C8B-B14F-4D97-AF65-F5344CB8AC3E}">
        <p14:creationId xmlns:p14="http://schemas.microsoft.com/office/powerpoint/2010/main" val="3259635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F47DAC6-CFB1-5AF9-582D-F1188E58C72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10" y="223519"/>
            <a:ext cx="12163890" cy="5998101"/>
          </a:xfrm>
          <a:prstGeom prst="rect">
            <a:avLst/>
          </a:prstGeom>
        </p:spPr>
      </p:pic>
    </p:spTree>
    <p:extLst>
      <p:ext uri="{BB962C8B-B14F-4D97-AF65-F5344CB8AC3E}">
        <p14:creationId xmlns:p14="http://schemas.microsoft.com/office/powerpoint/2010/main" val="12415969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AC860A4-F845-C914-758C-63F4376BA0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6" y="121920"/>
            <a:ext cx="12099027" cy="6065612"/>
          </a:xfrm>
          <a:prstGeom prst="rect">
            <a:avLst/>
          </a:prstGeom>
        </p:spPr>
      </p:pic>
    </p:spTree>
    <p:extLst>
      <p:ext uri="{BB962C8B-B14F-4D97-AF65-F5344CB8AC3E}">
        <p14:creationId xmlns:p14="http://schemas.microsoft.com/office/powerpoint/2010/main" val="662677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E47C304-CAF9-C49F-0CDE-BCC48496F5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501" y="182880"/>
            <a:ext cx="12086998" cy="6075680"/>
          </a:xfrm>
          <a:prstGeom prst="rect">
            <a:avLst/>
          </a:prstGeom>
        </p:spPr>
      </p:pic>
    </p:spTree>
    <p:extLst>
      <p:ext uri="{BB962C8B-B14F-4D97-AF65-F5344CB8AC3E}">
        <p14:creationId xmlns:p14="http://schemas.microsoft.com/office/powerpoint/2010/main" val="35931042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361F1FB-9FAC-7367-EECA-C7D64B441F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360" y="253691"/>
            <a:ext cx="12019280" cy="5802631"/>
          </a:xfrm>
          <a:prstGeom prst="rect">
            <a:avLst/>
          </a:prstGeom>
        </p:spPr>
      </p:pic>
    </p:spTree>
    <p:extLst>
      <p:ext uri="{BB962C8B-B14F-4D97-AF65-F5344CB8AC3E}">
        <p14:creationId xmlns:p14="http://schemas.microsoft.com/office/powerpoint/2010/main" val="3230815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2AEA75A-C4C3-2C93-21C9-311A594DED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6680" y="231762"/>
            <a:ext cx="11978640" cy="5910472"/>
          </a:xfrm>
          <a:prstGeom prst="rect">
            <a:avLst/>
          </a:prstGeom>
        </p:spPr>
      </p:pic>
    </p:spTree>
    <p:extLst>
      <p:ext uri="{BB962C8B-B14F-4D97-AF65-F5344CB8AC3E}">
        <p14:creationId xmlns:p14="http://schemas.microsoft.com/office/powerpoint/2010/main" val="3209097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F139F93-CB0D-D14E-1A68-8F1AB3E24D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88" y="179991"/>
            <a:ext cx="12065024" cy="5909976"/>
          </a:xfrm>
          <a:prstGeom prst="rect">
            <a:avLst/>
          </a:prstGeom>
        </p:spPr>
      </p:pic>
    </p:spTree>
    <p:extLst>
      <p:ext uri="{BB962C8B-B14F-4D97-AF65-F5344CB8AC3E}">
        <p14:creationId xmlns:p14="http://schemas.microsoft.com/office/powerpoint/2010/main" val="9365474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B48E1-8527-648C-D9C9-2570C653088B}"/>
              </a:ext>
            </a:extLst>
          </p:cNvPr>
          <p:cNvSpPr>
            <a:spLocks noGrp="1"/>
          </p:cNvSpPr>
          <p:nvPr>
            <p:ph type="ctrTitle"/>
          </p:nvPr>
        </p:nvSpPr>
        <p:spPr>
          <a:xfrm>
            <a:off x="711200" y="360364"/>
            <a:ext cx="10602684" cy="652008"/>
          </a:xfrm>
        </p:spPr>
        <p:txBody>
          <a:bodyPr>
            <a:noAutofit/>
          </a:bodyPr>
          <a:lstStyle/>
          <a:p>
            <a:pPr algn="l"/>
            <a:r>
              <a:rPr lang="en-IN" sz="4400" dirty="0">
                <a:latin typeface="Calibri" panose="020F0502020204030204" pitchFamily="34" charset="0"/>
                <a:ea typeface="Calibri" panose="020F0502020204030204" pitchFamily="34" charset="0"/>
                <a:cs typeface="Calibri" panose="020F0502020204030204" pitchFamily="34" charset="0"/>
              </a:rPr>
              <a:t>Abstract</a:t>
            </a:r>
          </a:p>
        </p:txBody>
      </p:sp>
      <p:sp>
        <p:nvSpPr>
          <p:cNvPr id="4" name="Rectangle 2">
            <a:extLst>
              <a:ext uri="{FF2B5EF4-FFF2-40B4-BE49-F238E27FC236}">
                <a16:creationId xmlns:a16="http://schemas.microsoft.com/office/drawing/2014/main" id="{3C1D0430-F5B5-D644-69AA-A1B1CA6F8E88}"/>
              </a:ext>
            </a:extLst>
          </p:cNvPr>
          <p:cNvSpPr>
            <a:spLocks noChangeArrowheads="1"/>
          </p:cNvSpPr>
          <p:nvPr/>
        </p:nvSpPr>
        <p:spPr bwMode="auto">
          <a:xfrm>
            <a:off x="711200" y="1181649"/>
            <a:ext cx="10602684"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t>The AI Automated Recipe Generator is a smart system that suggests recipes based on available ingredients. It leverages AI to provide personalized and dynamic meal recommendations. The system enhances user experience by simplifying meal planning with minimal effort.</a:t>
            </a:r>
            <a:endParaRPr kumimoji="0" lang="en-US" altLang="en-US" sz="220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t>The system allows users to select ingredients and generates recipes accordingly. It includes a user-friendly interface with search and filtering options. Users can also provide feedback and ratings for recipe improvements.</a:t>
            </a:r>
            <a:endParaRPr kumimoji="0" lang="en-US" altLang="en-US" sz="2200" i="0" u="none" strike="noStrike" cap="none" normalizeH="0" baseline="0" dirty="0">
              <a:ln>
                <a:noFill/>
              </a:ln>
              <a:solidFill>
                <a:schemeClr val="tx1"/>
              </a:solidFill>
              <a:effectLst/>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US" sz="2200" dirty="0"/>
              <a:t>We are integrating AI-based meal planning to suggest recipes based on dietary preferences. A voice-enabled assistant will allow hands-free ingredient selection. Additionally, we are improving the recipe recommendation engine using ML models.</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lang="en-IN" sz="2200" dirty="0"/>
              <a:t>We use Natural Language Processing (NLP) for ingredient recognition and Collaborative Filtering for personalized recommendations. Machine Learning models (e.g., Random Forest, Neural Networks) improve recipe suggestions. Optimized database queries enhance search efficiency.</a:t>
            </a:r>
            <a:endParaRPr kumimoji="0" lang="en-US" altLang="en-US" sz="2200" i="0" u="none" strike="noStrike" cap="none" normalizeH="0" baseline="0" dirty="0">
              <a:ln>
                <a:noFill/>
              </a:ln>
              <a:solidFill>
                <a:schemeClr val="tx1"/>
              </a:solidFill>
              <a:effectLst/>
            </a:endParaRPr>
          </a:p>
        </p:txBody>
      </p:sp>
      <p:sp>
        <p:nvSpPr>
          <p:cNvPr id="5" name="TextBox 4">
            <a:extLst>
              <a:ext uri="{FF2B5EF4-FFF2-40B4-BE49-F238E27FC236}">
                <a16:creationId xmlns:a16="http://schemas.microsoft.com/office/drawing/2014/main" id="{06781F86-B941-F3E5-3985-6873C25D751D}"/>
              </a:ext>
            </a:extLst>
          </p:cNvPr>
          <p:cNvSpPr txBox="1"/>
          <p:nvPr/>
        </p:nvSpPr>
        <p:spPr>
          <a:xfrm>
            <a:off x="11691258" y="6225493"/>
            <a:ext cx="184731" cy="369332"/>
          </a:xfrm>
          <a:prstGeom prst="rect">
            <a:avLst/>
          </a:prstGeom>
          <a:noFill/>
        </p:spPr>
        <p:txBody>
          <a:bodyPr wrap="none" rtlCol="0">
            <a:spAutoFit/>
          </a:bodyPr>
          <a:lstStyle/>
          <a:p>
            <a:endParaRPr lang="en-IN" dirty="0"/>
          </a:p>
        </p:txBody>
      </p:sp>
    </p:spTree>
    <p:extLst>
      <p:ext uri="{BB962C8B-B14F-4D97-AF65-F5344CB8AC3E}">
        <p14:creationId xmlns:p14="http://schemas.microsoft.com/office/powerpoint/2010/main" val="14737536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A17FF-1E42-767B-D820-F86F5110EFDC}"/>
              </a:ext>
            </a:extLst>
          </p:cNvPr>
          <p:cNvSpPr>
            <a:spLocks noGrp="1"/>
          </p:cNvSpPr>
          <p:nvPr>
            <p:ph type="title"/>
          </p:nvPr>
        </p:nvSpPr>
        <p:spPr>
          <a:xfrm>
            <a:off x="838200" y="365125"/>
            <a:ext cx="10515600" cy="766989"/>
          </a:xfrm>
        </p:spPr>
        <p:txBody>
          <a:bodyPr/>
          <a:lstStyle/>
          <a:p>
            <a:r>
              <a:rPr lang="en-IN" u="sng" dirty="0">
                <a:latin typeface="+mn-lt"/>
              </a:rPr>
              <a:t>Front End:</a:t>
            </a:r>
          </a:p>
        </p:txBody>
      </p:sp>
      <p:sp>
        <p:nvSpPr>
          <p:cNvPr id="3" name="Content Placeholder 2">
            <a:extLst>
              <a:ext uri="{FF2B5EF4-FFF2-40B4-BE49-F238E27FC236}">
                <a16:creationId xmlns:a16="http://schemas.microsoft.com/office/drawing/2014/main" id="{0CFCE803-83A9-DA0A-A895-CADFF4B1E628}"/>
              </a:ext>
            </a:extLst>
          </p:cNvPr>
          <p:cNvSpPr>
            <a:spLocks noGrp="1"/>
          </p:cNvSpPr>
          <p:nvPr>
            <p:ph idx="1"/>
          </p:nvPr>
        </p:nvSpPr>
        <p:spPr>
          <a:xfrm>
            <a:off x="838200" y="1132114"/>
            <a:ext cx="10515600" cy="5044849"/>
          </a:xfrm>
        </p:spPr>
        <p:txBody>
          <a:bodyPr>
            <a:noAutofit/>
          </a:bodyPr>
          <a:lstStyle/>
          <a:p>
            <a:pPr marL="0" indent="0">
              <a:buNone/>
            </a:pPr>
            <a:r>
              <a:rPr lang="en-IN" sz="2200" b="1" dirty="0"/>
              <a:t>Technologies:</a:t>
            </a:r>
          </a:p>
          <a:p>
            <a:r>
              <a:rPr lang="en-IN" sz="2200" dirty="0"/>
              <a:t>HTML, CSS, JavaScript – Core web technologies for structuring, styling, and interactivity.</a:t>
            </a:r>
          </a:p>
          <a:p>
            <a:r>
              <a:rPr lang="en-IN" sz="2200" dirty="0"/>
              <a:t>React.js or Vue.js – For building a dynamic and responsive user interface.</a:t>
            </a:r>
          </a:p>
          <a:p>
            <a:r>
              <a:rPr lang="en-IN" sz="2200" dirty="0"/>
              <a:t>Tailwind CSS or Bootstrap – For styling and ensuring a mobile-friendly UI.</a:t>
            </a:r>
          </a:p>
          <a:p>
            <a:pPr marL="0" indent="0">
              <a:buNone/>
            </a:pPr>
            <a:endParaRPr lang="en-IN" sz="2200" dirty="0"/>
          </a:p>
          <a:p>
            <a:pPr marL="0" indent="0">
              <a:buNone/>
            </a:pPr>
            <a:r>
              <a:rPr lang="en-IN" sz="2200" b="1" dirty="0"/>
              <a:t>Key Features:</a:t>
            </a:r>
          </a:p>
          <a:p>
            <a:r>
              <a:rPr lang="en-US" sz="2200" dirty="0"/>
              <a:t>User-Friendly Interface – A clean, intuitive design allowing users to easily navigate through recipe recommendations, ingredient searches, and meal planning features.</a:t>
            </a:r>
          </a:p>
          <a:p>
            <a:r>
              <a:rPr lang="en-US" sz="2200" dirty="0"/>
              <a:t>Search and Filter Options – Users can search for recipes based on ingredients, cuisine type, dietary preferences, cooking time, and difficulty level.</a:t>
            </a:r>
          </a:p>
          <a:p>
            <a:r>
              <a:rPr lang="en-US" sz="2200" dirty="0"/>
              <a:t>Ingredient Selection with Image-Based Input – Users can select ingredients through images instead of text, making the process more interactive and visually appealing.</a:t>
            </a:r>
          </a:p>
          <a:p>
            <a:r>
              <a:rPr lang="en-US" sz="2200" dirty="0"/>
              <a:t>Personalized Recipe Suggestions – AI-driven recommendations tailored to user preferences, past interactions, and dietary restrictions.</a:t>
            </a:r>
          </a:p>
          <a:p>
            <a:pPr marL="0" indent="0">
              <a:buNone/>
            </a:pPr>
            <a:endParaRPr lang="en-US" sz="2200" dirty="0"/>
          </a:p>
        </p:txBody>
      </p:sp>
    </p:spTree>
    <p:extLst>
      <p:ext uri="{BB962C8B-B14F-4D97-AF65-F5344CB8AC3E}">
        <p14:creationId xmlns:p14="http://schemas.microsoft.com/office/powerpoint/2010/main" val="3369476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BF2A2A-4F45-B469-DD23-95C7C42BD381}"/>
              </a:ext>
            </a:extLst>
          </p:cNvPr>
          <p:cNvSpPr>
            <a:spLocks noGrp="1"/>
          </p:cNvSpPr>
          <p:nvPr>
            <p:ph idx="1"/>
          </p:nvPr>
        </p:nvSpPr>
        <p:spPr>
          <a:xfrm>
            <a:off x="838200" y="365125"/>
            <a:ext cx="10515600" cy="5811838"/>
          </a:xfrm>
        </p:spPr>
        <p:txBody>
          <a:bodyPr>
            <a:noAutofit/>
          </a:bodyPr>
          <a:lstStyle/>
          <a:p>
            <a:r>
              <a:rPr lang="en-US" sz="2200" dirty="0"/>
              <a:t>Step-by-Step Cooking Instructions – Detailed, interactive guides with images, timers, and video tutorials for easy cooking.</a:t>
            </a:r>
          </a:p>
          <a:p>
            <a:r>
              <a:rPr lang="en-US" sz="2200" dirty="0"/>
              <a:t>Nutritional Information Display – Each recipe includes calorie counts, macronutrient breakdowns, and other dietary information.</a:t>
            </a:r>
          </a:p>
          <a:p>
            <a:r>
              <a:rPr lang="en-US" sz="2200" dirty="0"/>
              <a:t>Ingredient Substitution Recommendations – If an ingredient is unavailable, the system suggests alternative options.</a:t>
            </a:r>
          </a:p>
          <a:p>
            <a:r>
              <a:rPr lang="en-US" sz="2200" dirty="0"/>
              <a:t>Dynamic Recipe Scaling – Users can adjust serving sizes, and the ingredient quantities automatically update.</a:t>
            </a:r>
          </a:p>
          <a:p>
            <a:r>
              <a:rPr lang="en-US" sz="2200" dirty="0"/>
              <a:t>User Reviews and Ratings – Users can leave feedback, rate recipes, and share cooking experiences. </a:t>
            </a:r>
          </a:p>
          <a:p>
            <a:r>
              <a:rPr lang="en-US" sz="2200" dirty="0"/>
              <a:t>Login and Profile Management – Users can create accounts to track their cooking history, preferences, and saved recipes.</a:t>
            </a:r>
          </a:p>
          <a:p>
            <a:r>
              <a:rPr lang="en-US" sz="2200" dirty="0"/>
              <a:t>Interactive Meal Planner – Allows users to plan weekly meals and generate shopping lists based on selected recipes.</a:t>
            </a:r>
          </a:p>
          <a:p>
            <a:r>
              <a:rPr lang="en-US" sz="2200" dirty="0"/>
              <a:t>Real-Time Feedback and Chat Support – Users can ask questions and get AI-generated cooking tips instantly.</a:t>
            </a:r>
            <a:endParaRPr lang="en-IN" sz="2200" dirty="0"/>
          </a:p>
        </p:txBody>
      </p:sp>
    </p:spTree>
    <p:extLst>
      <p:ext uri="{BB962C8B-B14F-4D97-AF65-F5344CB8AC3E}">
        <p14:creationId xmlns:p14="http://schemas.microsoft.com/office/powerpoint/2010/main" val="18928596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2BB24-F74D-216B-42F0-89DA6C4FDBD0}"/>
              </a:ext>
            </a:extLst>
          </p:cNvPr>
          <p:cNvSpPr>
            <a:spLocks noGrp="1"/>
          </p:cNvSpPr>
          <p:nvPr>
            <p:ph type="title"/>
          </p:nvPr>
        </p:nvSpPr>
        <p:spPr>
          <a:xfrm>
            <a:off x="838200" y="365125"/>
            <a:ext cx="10515600" cy="854075"/>
          </a:xfrm>
        </p:spPr>
        <p:txBody>
          <a:bodyPr/>
          <a:lstStyle/>
          <a:p>
            <a:r>
              <a:rPr lang="en-IN" u="sng" dirty="0">
                <a:latin typeface="+mn-lt"/>
              </a:rPr>
              <a:t>Back End:</a:t>
            </a:r>
          </a:p>
        </p:txBody>
      </p:sp>
      <p:sp>
        <p:nvSpPr>
          <p:cNvPr id="3" name="Content Placeholder 2">
            <a:extLst>
              <a:ext uri="{FF2B5EF4-FFF2-40B4-BE49-F238E27FC236}">
                <a16:creationId xmlns:a16="http://schemas.microsoft.com/office/drawing/2014/main" id="{7C0CF127-3BEA-CB19-85F1-21570455867B}"/>
              </a:ext>
            </a:extLst>
          </p:cNvPr>
          <p:cNvSpPr>
            <a:spLocks noGrp="1"/>
          </p:cNvSpPr>
          <p:nvPr>
            <p:ph idx="1"/>
          </p:nvPr>
        </p:nvSpPr>
        <p:spPr>
          <a:xfrm>
            <a:off x="838200" y="1219200"/>
            <a:ext cx="10515600" cy="4957763"/>
          </a:xfrm>
        </p:spPr>
        <p:txBody>
          <a:bodyPr>
            <a:noAutofit/>
          </a:bodyPr>
          <a:lstStyle/>
          <a:p>
            <a:pPr marL="0" indent="0">
              <a:buNone/>
            </a:pPr>
            <a:r>
              <a:rPr lang="en-IN" sz="2200" b="1" dirty="0"/>
              <a:t>Technologies:</a:t>
            </a:r>
          </a:p>
          <a:p>
            <a:r>
              <a:rPr lang="en-IN" sz="2200" dirty="0"/>
              <a:t>Node.js with Express.js – For handling API requests, user authentication, and server-side logic.</a:t>
            </a:r>
          </a:p>
          <a:p>
            <a:r>
              <a:rPr lang="en-IN" sz="2200" dirty="0"/>
              <a:t>Django or Flask (Python Alternative) – If using Python for AI model integration.</a:t>
            </a:r>
          </a:p>
          <a:p>
            <a:r>
              <a:rPr lang="en-US" sz="2200" dirty="0"/>
              <a:t>Database &amp; Storage : MongoDB – For storing user data, recipes, and feedback.</a:t>
            </a:r>
          </a:p>
          <a:p>
            <a:endParaRPr lang="en-IN" sz="2200" dirty="0"/>
          </a:p>
          <a:p>
            <a:pPr marL="0" indent="0">
              <a:buNone/>
            </a:pPr>
            <a:r>
              <a:rPr lang="en-IN" sz="2200" b="1" dirty="0"/>
              <a:t>Key features:</a:t>
            </a:r>
          </a:p>
          <a:p>
            <a:r>
              <a:rPr lang="en-US" sz="2200" dirty="0"/>
              <a:t>User Authentication &amp; Authorization – Secure login and sign-up system using JWT, OAuth, or Firebase Authentication.</a:t>
            </a:r>
          </a:p>
          <a:p>
            <a:r>
              <a:rPr lang="en-US" sz="2200" dirty="0"/>
              <a:t>Recipe Storage &amp; Management – A structured database to store, retrieve, and manage user-created and AI-generated recipes.</a:t>
            </a:r>
          </a:p>
          <a:p>
            <a:r>
              <a:rPr lang="en-US" sz="2200" dirty="0"/>
              <a:t>AI-Powered Recipe Recommendation – Machine learning models analyze user preferences and suggest recipes based on dietary needs, ingredient availability, and past interactions.</a:t>
            </a:r>
          </a:p>
        </p:txBody>
      </p:sp>
    </p:spTree>
    <p:extLst>
      <p:ext uri="{BB962C8B-B14F-4D97-AF65-F5344CB8AC3E}">
        <p14:creationId xmlns:p14="http://schemas.microsoft.com/office/powerpoint/2010/main" val="23043081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CEFF0D-1C99-6B28-E740-F9E76E5FC55B}"/>
              </a:ext>
            </a:extLst>
          </p:cNvPr>
          <p:cNvSpPr>
            <a:spLocks noGrp="1"/>
          </p:cNvSpPr>
          <p:nvPr>
            <p:ph idx="1"/>
          </p:nvPr>
        </p:nvSpPr>
        <p:spPr>
          <a:xfrm>
            <a:off x="838200" y="696686"/>
            <a:ext cx="10515600" cy="5480277"/>
          </a:xfrm>
        </p:spPr>
        <p:txBody>
          <a:bodyPr>
            <a:normAutofit/>
          </a:bodyPr>
          <a:lstStyle/>
          <a:p>
            <a:r>
              <a:rPr lang="en-US" sz="2200" dirty="0"/>
              <a:t>Ingredient Recognition &amp; Substitution – Computer vision and NLP models allow users to upload images of ingredients, detect them, and suggest alternatives if necessary.</a:t>
            </a:r>
          </a:p>
          <a:p>
            <a:r>
              <a:rPr lang="en-US" sz="2200" dirty="0"/>
              <a:t>Dynamic Meal Planning &amp; Nutritional Analysis – AI calculates nutritional values and provides meal plans based on health goals, allergies, and preferences.</a:t>
            </a:r>
          </a:p>
          <a:p>
            <a:r>
              <a:rPr lang="en-US" sz="2200" dirty="0"/>
              <a:t>Real-Time Search &amp; Filtering – Efficient algorithms to quickly filter recipes based on ingredients, cuisine, cooking time, and dietary restrictions.</a:t>
            </a:r>
          </a:p>
          <a:p>
            <a:r>
              <a:rPr lang="en-US" sz="2200" dirty="0"/>
              <a:t>User Feedback &amp; Personalization – Backend stores user interactions, ratings, and comments to refine recommendations over time.</a:t>
            </a:r>
          </a:p>
          <a:p>
            <a:r>
              <a:rPr lang="en-US" sz="2200" dirty="0"/>
              <a:t>API Integrations – Connects with external recipe APIs (e.g., </a:t>
            </a:r>
            <a:r>
              <a:rPr lang="en-US" sz="2200" dirty="0" err="1"/>
              <a:t>Spoonacular</a:t>
            </a:r>
            <a:r>
              <a:rPr lang="en-US" sz="2200" dirty="0"/>
              <a:t>, </a:t>
            </a:r>
            <a:r>
              <a:rPr lang="en-US" sz="2200" dirty="0" err="1"/>
              <a:t>Edamam</a:t>
            </a:r>
            <a:r>
              <a:rPr lang="en-US" sz="2200" dirty="0"/>
              <a:t>) and food databases for enriched data.</a:t>
            </a:r>
          </a:p>
          <a:p>
            <a:r>
              <a:rPr lang="en-US" sz="2200" dirty="0"/>
              <a:t>Scalability &amp; Performance Optimization – Load balancing, caching (Redis), and microservices ensure high performance and fast response times.</a:t>
            </a:r>
          </a:p>
          <a:p>
            <a:r>
              <a:rPr lang="en-US" sz="2200" dirty="0"/>
              <a:t>Secure Data Handling – Encryption and best security practices protect user data, including recipes, preferences, and personal information.</a:t>
            </a:r>
          </a:p>
          <a:p>
            <a:pPr marL="0" indent="0">
              <a:buNone/>
            </a:pPr>
            <a:endParaRPr lang="en-IN" sz="2200" dirty="0"/>
          </a:p>
        </p:txBody>
      </p:sp>
    </p:spTree>
    <p:extLst>
      <p:ext uri="{BB962C8B-B14F-4D97-AF65-F5344CB8AC3E}">
        <p14:creationId xmlns:p14="http://schemas.microsoft.com/office/powerpoint/2010/main" val="3074879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E2F12E81-2556-ABFF-056D-58AC7ACE7728}"/>
              </a:ext>
            </a:extLst>
          </p:cNvPr>
          <p:cNvSpPr>
            <a:spLocks noGrp="1"/>
          </p:cNvSpPr>
          <p:nvPr>
            <p:ph type="title"/>
          </p:nvPr>
        </p:nvSpPr>
        <p:spPr>
          <a:xfrm>
            <a:off x="913775" y="618517"/>
            <a:ext cx="10364451" cy="1046997"/>
          </a:xfrm>
        </p:spPr>
        <p:txBody>
          <a:bodyPr>
            <a:normAutofit/>
          </a:bodyPr>
          <a:lstStyle/>
          <a:p>
            <a:r>
              <a:rPr lang="en-IN" sz="4400" b="1" dirty="0">
                <a:latin typeface="Calibri" panose="020F0502020204030204" pitchFamily="34" charset="0"/>
                <a:ea typeface="Calibri" panose="020F0502020204030204" pitchFamily="34" charset="0"/>
                <a:cs typeface="Calibri" panose="020F0502020204030204" pitchFamily="34" charset="0"/>
              </a:rPr>
              <a:t>Conclusion</a:t>
            </a:r>
          </a:p>
        </p:txBody>
      </p:sp>
      <p:sp>
        <p:nvSpPr>
          <p:cNvPr id="17" name="Content Placeholder 16">
            <a:extLst>
              <a:ext uri="{FF2B5EF4-FFF2-40B4-BE49-F238E27FC236}">
                <a16:creationId xmlns:a16="http://schemas.microsoft.com/office/drawing/2014/main" id="{0DFFA365-73DE-D59A-31B3-4394953D82A5}"/>
              </a:ext>
            </a:extLst>
          </p:cNvPr>
          <p:cNvSpPr>
            <a:spLocks noGrp="1"/>
          </p:cNvSpPr>
          <p:nvPr>
            <p:ph idx="1"/>
          </p:nvPr>
        </p:nvSpPr>
        <p:spPr>
          <a:xfrm>
            <a:off x="913774" y="1716946"/>
            <a:ext cx="10364452" cy="3424107"/>
          </a:xfrm>
        </p:spPr>
        <p:txBody>
          <a:bodyPr>
            <a:noAutofit/>
          </a:bodyPr>
          <a:lstStyle/>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	In summary, an AI automated recipe generator, a subset of machine learning applications, leverages big data to suggest recipes based on user preferences, ingredients, and dietary restrictions. Using techniques like collaborative filtering, content-based filtering, hybrid approaches, and natural language processing, these systems provide tailored and dynamic recipe suggestions. </a:t>
            </a:r>
          </a:p>
          <a:p>
            <a:pPr marL="0" indent="0" algn="just">
              <a:buNone/>
            </a:pPr>
            <a:r>
              <a:rPr lang="en-US" sz="2200" dirty="0">
                <a:latin typeface="Calibri" panose="020F0502020204030204" pitchFamily="34" charset="0"/>
                <a:ea typeface="Calibri" panose="020F0502020204030204" pitchFamily="34" charset="0"/>
                <a:cs typeface="Calibri" panose="020F0502020204030204" pitchFamily="34" charset="0"/>
              </a:rPr>
              <a:t>	In today's fast-paced world, AI recipe generators surpass traditional cookbooks and manual searches by offering personalized, efficient, and creative solutions for meal preparation. These tools enhance the cooking experience by promoting sustainability, reducing food waste, and meeting diverse dietary needs. For students and ML enthusiasts, building an AI recipe generator is a challenging yet rewarding project that bridges theoretical concepts with real-world applications, preparing them for industry demands in AI-driven innovation.</a:t>
            </a:r>
            <a:endParaRPr lang="en-IN" sz="2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750374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AB125D-423D-E91B-16A4-616FFC106EA0}"/>
              </a:ext>
            </a:extLst>
          </p:cNvPr>
          <p:cNvSpPr>
            <a:spLocks noGrp="1"/>
          </p:cNvSpPr>
          <p:nvPr>
            <p:ph type="title"/>
          </p:nvPr>
        </p:nvSpPr>
        <p:spPr>
          <a:xfrm>
            <a:off x="2965450" y="2783840"/>
            <a:ext cx="7407910" cy="1514475"/>
          </a:xfrm>
        </p:spPr>
        <p:txBody>
          <a:bodyPr>
            <a:noAutofit/>
          </a:bodyPr>
          <a:lstStyle/>
          <a:p>
            <a:r>
              <a:rPr lang="en-IN" sz="8000" dirty="0">
                <a:latin typeface="+mn-lt"/>
              </a:rPr>
              <a:t>THANK YOU…..</a:t>
            </a:r>
          </a:p>
        </p:txBody>
      </p:sp>
    </p:spTree>
    <p:extLst>
      <p:ext uri="{BB962C8B-B14F-4D97-AF65-F5344CB8AC3E}">
        <p14:creationId xmlns:p14="http://schemas.microsoft.com/office/powerpoint/2010/main" val="3078552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B12AC837-C2F3-F00A-C9BC-08BAEE41AA99}"/>
              </a:ext>
            </a:extLst>
          </p:cNvPr>
          <p:cNvSpPr/>
          <p:nvPr/>
        </p:nvSpPr>
        <p:spPr>
          <a:xfrm>
            <a:off x="500267" y="102560"/>
            <a:ext cx="9201031" cy="704017"/>
          </a:xfrm>
          <a:prstGeom prst="rect">
            <a:avLst/>
          </a:prstGeom>
          <a:noFill/>
          <a:ln/>
        </p:spPr>
        <p:txBody>
          <a:bodyPr wrap="none" lIns="0" tIns="0" rIns="0" bIns="0" rtlCol="0" anchor="t"/>
          <a:lstStyle/>
          <a:p>
            <a:pPr marL="0" indent="0" algn="just">
              <a:lnSpc>
                <a:spcPts val="5500"/>
              </a:lnSpc>
              <a:buNone/>
            </a:pPr>
            <a:r>
              <a:rPr lang="en-US" sz="4400" dirty="0">
                <a:solidFill>
                  <a:srgbClr val="1F1E1E"/>
                </a:solidFill>
                <a:latin typeface="Calibri" panose="020F0502020204030204" pitchFamily="34" charset="0"/>
                <a:ea typeface="Calibri" panose="020F0502020204030204" pitchFamily="34" charset="0"/>
                <a:cs typeface="Calibri" panose="020F0502020204030204" pitchFamily="34" charset="0"/>
              </a:rPr>
              <a:t>Introduction to AI Recipe Generation</a:t>
            </a:r>
            <a:endParaRPr lang="en-US" sz="4400" dirty="0">
              <a:latin typeface="Calibri" panose="020F0502020204030204" pitchFamily="34" charset="0"/>
              <a:ea typeface="Calibri" panose="020F0502020204030204" pitchFamily="34" charset="0"/>
              <a:cs typeface="Calibri" panose="020F0502020204030204" pitchFamily="34" charset="0"/>
            </a:endParaRPr>
          </a:p>
        </p:txBody>
      </p:sp>
      <p:sp>
        <p:nvSpPr>
          <p:cNvPr id="3" name="Text 1">
            <a:extLst>
              <a:ext uri="{FF2B5EF4-FFF2-40B4-BE49-F238E27FC236}">
                <a16:creationId xmlns:a16="http://schemas.microsoft.com/office/drawing/2014/main" id="{F1B44093-6E4B-3FE5-14F8-43F6727CD956}"/>
              </a:ext>
            </a:extLst>
          </p:cNvPr>
          <p:cNvSpPr/>
          <p:nvPr/>
        </p:nvSpPr>
        <p:spPr>
          <a:xfrm>
            <a:off x="500267" y="925414"/>
            <a:ext cx="3404949" cy="351949"/>
          </a:xfrm>
          <a:prstGeom prst="rect">
            <a:avLst/>
          </a:prstGeom>
          <a:noFill/>
          <a:ln/>
        </p:spPr>
        <p:txBody>
          <a:bodyPr wrap="none" lIns="0" tIns="0" rIns="0" bIns="0" rtlCol="0" anchor="t"/>
          <a:lstStyle/>
          <a:p>
            <a:pPr marL="342900" indent="-342900" algn="just">
              <a:lnSpc>
                <a:spcPts val="2750"/>
              </a:lnSpc>
              <a:buFont typeface="Wingdings" panose="05000000000000000000" pitchFamily="2" charset="2"/>
              <a:buChar char="§"/>
            </a:pPr>
            <a:r>
              <a:rPr lang="en-US" sz="2200" b="1" dirty="0">
                <a:solidFill>
                  <a:srgbClr val="1F1E1E"/>
                </a:solidFill>
                <a:latin typeface="Calibri" panose="020F0502020204030204" pitchFamily="34" charset="0"/>
                <a:ea typeface="Calibri" panose="020F0502020204030204" pitchFamily="34" charset="0"/>
                <a:cs typeface="Calibri" panose="020F0502020204030204" pitchFamily="34" charset="0"/>
              </a:rPr>
              <a:t>Revolutionizing the Kitchen</a:t>
            </a:r>
            <a:endParaRPr lang="en-US" sz="2200" b="1" dirty="0">
              <a:latin typeface="Calibri" panose="020F0502020204030204" pitchFamily="34" charset="0"/>
              <a:ea typeface="Calibri" panose="020F0502020204030204" pitchFamily="34" charset="0"/>
              <a:cs typeface="Calibri" panose="020F0502020204030204" pitchFamily="34" charset="0"/>
            </a:endParaRPr>
          </a:p>
        </p:txBody>
      </p:sp>
      <p:sp>
        <p:nvSpPr>
          <p:cNvPr id="4" name="Text 2">
            <a:extLst>
              <a:ext uri="{FF2B5EF4-FFF2-40B4-BE49-F238E27FC236}">
                <a16:creationId xmlns:a16="http://schemas.microsoft.com/office/drawing/2014/main" id="{C6501122-452A-6962-FCC9-B9A1119F406E}"/>
              </a:ext>
            </a:extLst>
          </p:cNvPr>
          <p:cNvSpPr/>
          <p:nvPr/>
        </p:nvSpPr>
        <p:spPr>
          <a:xfrm>
            <a:off x="849085" y="1380821"/>
            <a:ext cx="10744200" cy="1532096"/>
          </a:xfrm>
          <a:prstGeom prst="rect">
            <a:avLst/>
          </a:prstGeom>
          <a:noFill/>
          <a:ln/>
        </p:spPr>
        <p:txBody>
          <a:bodyPr wrap="square" lIns="0" tIns="0" rIns="0" bIns="0" rtlCol="0" anchor="t"/>
          <a:lstStyle/>
          <a:p>
            <a:pPr marL="342900" indent="-342900" algn="just">
              <a:lnSpc>
                <a:spcPts val="3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AI-powered recipe generators are transforming how we cook by offering personalized, dynamic meal solutions based on user preferences and available ingredients. </a:t>
            </a:r>
          </a:p>
          <a:p>
            <a:pPr marL="342900" indent="-342900" algn="just">
              <a:lnSpc>
                <a:spcPts val="3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They simplify meal planning, encourage creativity in the kitchen, and save time by eliminating the need for manual recipe searches. </a:t>
            </a:r>
          </a:p>
          <a:p>
            <a:pPr marL="342900" indent="-342900" algn="just">
              <a:lnSpc>
                <a:spcPts val="3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From beginners to expert chefs, this technology inspires confidence and makes cooking more efficient and enjoyable.</a:t>
            </a:r>
            <a:endParaRPr lang="en-US" sz="2200" dirty="0">
              <a:solidFill>
                <a:srgbClr val="3B3535"/>
              </a:solidFill>
              <a:latin typeface="Calibri" panose="020F0502020204030204" pitchFamily="34" charset="0"/>
              <a:ea typeface="Calibri" panose="020F0502020204030204" pitchFamily="34" charset="0"/>
              <a:cs typeface="Calibri" panose="020F0502020204030204" pitchFamily="34" charset="0"/>
            </a:endParaRPr>
          </a:p>
          <a:p>
            <a:pPr marL="0" indent="0" algn="just">
              <a:lnSpc>
                <a:spcPts val="3000"/>
              </a:lnSpc>
              <a:buNone/>
            </a:pPr>
            <a:endParaRPr lang="en-US" sz="2200" dirty="0">
              <a:solidFill>
                <a:srgbClr val="3B3535"/>
              </a:solidFill>
              <a:latin typeface="Calibri" panose="020F0502020204030204" pitchFamily="34" charset="0"/>
              <a:ea typeface="Calibri" panose="020F0502020204030204" pitchFamily="34" charset="0"/>
              <a:cs typeface="Calibri" panose="020F0502020204030204" pitchFamily="34" charset="0"/>
            </a:endParaRPr>
          </a:p>
          <a:p>
            <a:pPr marL="0" indent="0" algn="just">
              <a:lnSpc>
                <a:spcPts val="3000"/>
              </a:lnSpc>
              <a:buNone/>
            </a:pPr>
            <a:endParaRPr lang="en-US" sz="2200" dirty="0">
              <a:solidFill>
                <a:srgbClr val="3B3535"/>
              </a:solidFill>
              <a:latin typeface="Calibri" panose="020F0502020204030204" pitchFamily="34" charset="0"/>
              <a:ea typeface="Calibri" panose="020F0502020204030204" pitchFamily="34" charset="0"/>
              <a:cs typeface="Calibri" panose="020F0502020204030204" pitchFamily="34" charset="0"/>
            </a:endParaRPr>
          </a:p>
        </p:txBody>
      </p:sp>
      <p:sp>
        <p:nvSpPr>
          <p:cNvPr id="5" name="Text 3">
            <a:extLst>
              <a:ext uri="{FF2B5EF4-FFF2-40B4-BE49-F238E27FC236}">
                <a16:creationId xmlns:a16="http://schemas.microsoft.com/office/drawing/2014/main" id="{221A390A-4C09-7EC6-9B04-C0D9EBDE8DBB}"/>
              </a:ext>
            </a:extLst>
          </p:cNvPr>
          <p:cNvSpPr/>
          <p:nvPr/>
        </p:nvSpPr>
        <p:spPr>
          <a:xfrm>
            <a:off x="500267" y="3659384"/>
            <a:ext cx="2816185" cy="351949"/>
          </a:xfrm>
          <a:prstGeom prst="rect">
            <a:avLst/>
          </a:prstGeom>
          <a:noFill/>
          <a:ln/>
        </p:spPr>
        <p:txBody>
          <a:bodyPr wrap="none" lIns="0" tIns="0" rIns="0" bIns="0" rtlCol="0" anchor="t"/>
          <a:lstStyle/>
          <a:p>
            <a:pPr marL="342900" indent="-342900" algn="just">
              <a:lnSpc>
                <a:spcPts val="2750"/>
              </a:lnSpc>
              <a:buFont typeface="Wingdings" panose="05000000000000000000" pitchFamily="2" charset="2"/>
              <a:buChar char="§"/>
            </a:pPr>
            <a:r>
              <a:rPr lang="en-US" sz="2200" b="1" dirty="0">
                <a:solidFill>
                  <a:srgbClr val="1F1E1E"/>
                </a:solidFill>
                <a:latin typeface="Calibri" panose="020F0502020204030204" pitchFamily="34" charset="0"/>
                <a:ea typeface="Calibri" panose="020F0502020204030204" pitchFamily="34" charset="0"/>
                <a:cs typeface="Calibri" panose="020F0502020204030204" pitchFamily="34" charset="0"/>
              </a:rPr>
              <a:t>Key Advantages</a:t>
            </a:r>
            <a:endParaRPr lang="en-US" sz="2200" b="1" dirty="0">
              <a:latin typeface="Calibri" panose="020F0502020204030204" pitchFamily="34" charset="0"/>
              <a:ea typeface="Calibri" panose="020F0502020204030204" pitchFamily="34" charset="0"/>
              <a:cs typeface="Calibri" panose="020F0502020204030204" pitchFamily="34" charset="0"/>
            </a:endParaRPr>
          </a:p>
        </p:txBody>
      </p:sp>
      <p:sp>
        <p:nvSpPr>
          <p:cNvPr id="6" name="Text 4">
            <a:extLst>
              <a:ext uri="{FF2B5EF4-FFF2-40B4-BE49-F238E27FC236}">
                <a16:creationId xmlns:a16="http://schemas.microsoft.com/office/drawing/2014/main" id="{4E81168B-D7C0-1B48-E36A-30F1724F024D}"/>
              </a:ext>
            </a:extLst>
          </p:cNvPr>
          <p:cNvSpPr/>
          <p:nvPr/>
        </p:nvSpPr>
        <p:spPr>
          <a:xfrm>
            <a:off x="849085" y="4060891"/>
            <a:ext cx="10744201" cy="1149072"/>
          </a:xfrm>
          <a:prstGeom prst="rect">
            <a:avLst/>
          </a:prstGeom>
          <a:noFill/>
          <a:ln/>
        </p:spPr>
        <p:txBody>
          <a:bodyPr wrap="square" lIns="0" tIns="0" rIns="0" bIns="0" rtlCol="0" anchor="t"/>
          <a:lstStyle/>
          <a:p>
            <a:pPr marL="342900" indent="-342900" algn="just">
              <a:lnSpc>
                <a:spcPts val="3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AI recipe generators reduce food waste by utilizing leftover ingredients, cater to diverse dietary needs, and save time with instant recipe suggestions. </a:t>
            </a:r>
          </a:p>
          <a:p>
            <a:pPr marL="342900" indent="-342900" algn="just">
              <a:lnSpc>
                <a:spcPts val="3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They ensure meals are both nutritious and delicious, while their ability to learn from user feedback makes them increasingly effective over time. </a:t>
            </a:r>
          </a:p>
          <a:p>
            <a:pPr marL="342900" indent="-342900" algn="just">
              <a:lnSpc>
                <a:spcPts val="3000"/>
              </a:lnSpc>
              <a:buFont typeface="Arial" panose="020B0604020202020204" pitchFamily="34" charset="0"/>
              <a:buChar char="•"/>
            </a:pPr>
            <a:r>
              <a:rPr lang="en-US" sz="2200" dirty="0">
                <a:latin typeface="Calibri" panose="020F0502020204030204" pitchFamily="34" charset="0"/>
                <a:ea typeface="Calibri" panose="020F0502020204030204" pitchFamily="34" charset="0"/>
                <a:cs typeface="Calibri" panose="020F0502020204030204" pitchFamily="34" charset="0"/>
              </a:rPr>
              <a:t>These tools are a game-changer for modern cooking, combining convenience, sustainability, and personalization.</a:t>
            </a:r>
          </a:p>
        </p:txBody>
      </p:sp>
    </p:spTree>
    <p:extLst>
      <p:ext uri="{BB962C8B-B14F-4D97-AF65-F5344CB8AC3E}">
        <p14:creationId xmlns:p14="http://schemas.microsoft.com/office/powerpoint/2010/main" val="1989112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8F002-C625-5BF0-5A16-A1A488E8E63B}"/>
              </a:ext>
            </a:extLst>
          </p:cNvPr>
          <p:cNvSpPr>
            <a:spLocks noGrp="1"/>
          </p:cNvSpPr>
          <p:nvPr>
            <p:ph type="title"/>
          </p:nvPr>
        </p:nvSpPr>
        <p:spPr>
          <a:xfrm>
            <a:off x="838200" y="312736"/>
            <a:ext cx="10515600" cy="1006475"/>
          </a:xfrm>
        </p:spPr>
        <p:txBody>
          <a:bodyPr>
            <a:normAutofit/>
          </a:bodyPr>
          <a:lstStyle/>
          <a:p>
            <a:r>
              <a:rPr lang="en-US" sz="4400" dirty="0">
                <a:solidFill>
                  <a:srgbClr val="201B18"/>
                </a:solidFill>
                <a:latin typeface="+mn-lt"/>
                <a:ea typeface="Platypi Medium" pitchFamily="34" charset="-122"/>
                <a:cs typeface="Platypi Medium" pitchFamily="34" charset="-120"/>
              </a:rPr>
              <a:t>Existing Recipe Generation Approaches </a:t>
            </a:r>
            <a:endParaRPr lang="en-IN" dirty="0">
              <a:latin typeface="+mn-lt"/>
            </a:endParaRPr>
          </a:p>
        </p:txBody>
      </p:sp>
      <p:sp>
        <p:nvSpPr>
          <p:cNvPr id="3" name="Content Placeholder 2">
            <a:extLst>
              <a:ext uri="{FF2B5EF4-FFF2-40B4-BE49-F238E27FC236}">
                <a16:creationId xmlns:a16="http://schemas.microsoft.com/office/drawing/2014/main" id="{8283C630-4C8B-8174-E6E1-849FE3A5ECF8}"/>
              </a:ext>
            </a:extLst>
          </p:cNvPr>
          <p:cNvSpPr>
            <a:spLocks noGrp="1"/>
          </p:cNvSpPr>
          <p:nvPr>
            <p:ph idx="1"/>
          </p:nvPr>
        </p:nvSpPr>
        <p:spPr>
          <a:xfrm>
            <a:off x="838200" y="1429430"/>
            <a:ext cx="10515600" cy="4351338"/>
          </a:xfrm>
        </p:spPr>
        <p:txBody>
          <a:bodyPr>
            <a:noAutofit/>
          </a:bodyPr>
          <a:lstStyle/>
          <a:p>
            <a:pPr>
              <a:lnSpc>
                <a:spcPct val="100000"/>
              </a:lnSpc>
            </a:pPr>
            <a:r>
              <a:rPr lang="en-US" sz="2200" dirty="0"/>
              <a:t>Existing recipe generation approaches include rule-based systems, machine learning models, and natural language processing techniques. </a:t>
            </a:r>
          </a:p>
          <a:p>
            <a:pPr>
              <a:lnSpc>
                <a:spcPct val="100000"/>
              </a:lnSpc>
            </a:pPr>
            <a:r>
              <a:rPr lang="en-US" sz="2200" dirty="0"/>
              <a:t>These approaches have limitations, including the difficulty of capturing the nuances of human creativity, the need for extensive datasets, and the challenge of ensuring recipe feasibility and safety. </a:t>
            </a:r>
            <a:endParaRPr kumimoji="0" lang="en-US" altLang="en-US" sz="22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2200" b="0" i="0" u="none" strike="noStrike" cap="none" normalizeH="0" baseline="0" dirty="0">
                <a:ln>
                  <a:noFill/>
                </a:ln>
                <a:solidFill>
                  <a:schemeClr val="tx1"/>
                </a:solidFill>
                <a:effectLst/>
              </a:rPr>
              <a:t>AI-based recommendation systems personalize recipe suggestions by analyzing </a:t>
            </a:r>
            <a:r>
              <a:rPr kumimoji="0" lang="en-US" altLang="en-US" sz="2200" i="0" u="none" strike="noStrike" cap="none" normalizeH="0" baseline="0" dirty="0">
                <a:ln>
                  <a:noFill/>
                </a:ln>
                <a:solidFill>
                  <a:schemeClr val="tx1"/>
                </a:solidFill>
                <a:effectLst/>
              </a:rPr>
              <a:t>user</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preferences</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dietary</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restrictions</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and</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past</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behavior</a:t>
            </a:r>
            <a:r>
              <a:rPr kumimoji="0" lang="en-US" altLang="en-US" sz="2200" b="0" i="0" u="none" strike="noStrike" cap="none" normalizeH="0" baseline="0" dirty="0">
                <a:ln>
                  <a:noFill/>
                </a:ln>
                <a:solidFill>
                  <a:schemeClr val="tx1"/>
                </a:solidFill>
                <a:effectLst/>
              </a:rPr>
              <a:t>.</a:t>
            </a:r>
          </a:p>
          <a:p>
            <a:pPr eaLnBrk="0" fontAlgn="base" hangingPunct="0">
              <a:lnSpc>
                <a:spcPct val="100000"/>
              </a:lnSpc>
              <a:spcBef>
                <a:spcPct val="0"/>
              </a:spcBef>
              <a:spcAft>
                <a:spcPct val="0"/>
              </a:spcAft>
            </a:pPr>
            <a:r>
              <a:rPr kumimoji="0" lang="en-US" altLang="en-US" sz="2200" i="0" u="none" strike="noStrike" cap="none" normalizeH="0" baseline="0" dirty="0">
                <a:ln>
                  <a:noFill/>
                </a:ln>
                <a:solidFill>
                  <a:schemeClr val="tx1"/>
                </a:solidFill>
                <a:effectLst/>
              </a:rPr>
              <a:t>Collaborative</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filtering</a:t>
            </a:r>
            <a:r>
              <a:rPr kumimoji="0" lang="en-US" altLang="en-US" sz="2200" b="0" i="0" u="none" strike="noStrike" cap="none" normalizeH="0" baseline="0" dirty="0">
                <a:ln>
                  <a:noFill/>
                </a:ln>
                <a:solidFill>
                  <a:schemeClr val="tx1"/>
                </a:solidFill>
                <a:effectLst/>
              </a:rPr>
              <a:t> and </a:t>
            </a:r>
            <a:r>
              <a:rPr kumimoji="0" lang="en-US" altLang="en-US" sz="2200" i="0" u="none" strike="noStrike" cap="none" normalizeH="0" baseline="0" dirty="0">
                <a:ln>
                  <a:noFill/>
                </a:ln>
                <a:solidFill>
                  <a:schemeClr val="tx1"/>
                </a:solidFill>
                <a:effectLst/>
              </a:rPr>
              <a:t>content-based</a:t>
            </a:r>
            <a:r>
              <a:rPr kumimoji="0" lang="en-US" altLang="en-US" sz="2200" b="1" i="0" u="none" strike="noStrike" cap="none" normalizeH="0" baseline="0" dirty="0">
                <a:ln>
                  <a:noFill/>
                </a:ln>
                <a:solidFill>
                  <a:schemeClr val="tx1"/>
                </a:solidFill>
                <a:effectLst/>
              </a:rPr>
              <a:t> </a:t>
            </a:r>
            <a:r>
              <a:rPr kumimoji="0" lang="en-US" altLang="en-US" sz="2200" i="0" u="none" strike="noStrike" cap="none" normalizeH="0" baseline="0" dirty="0">
                <a:ln>
                  <a:noFill/>
                </a:ln>
                <a:solidFill>
                  <a:schemeClr val="tx1"/>
                </a:solidFill>
                <a:effectLst/>
              </a:rPr>
              <a:t>filtering</a:t>
            </a:r>
            <a:r>
              <a:rPr kumimoji="0" lang="en-US" altLang="en-US" sz="2200" b="0" i="0" u="none" strike="noStrike" cap="none" normalizeH="0" baseline="0" dirty="0">
                <a:ln>
                  <a:noFill/>
                </a:ln>
                <a:solidFill>
                  <a:schemeClr val="tx1"/>
                </a:solidFill>
                <a:effectLst/>
              </a:rPr>
              <a:t> techniques have been widely used in food recommendation engines. </a:t>
            </a:r>
          </a:p>
          <a:p>
            <a:pPr>
              <a:lnSpc>
                <a:spcPct val="100000"/>
              </a:lnSpc>
            </a:pPr>
            <a:r>
              <a:rPr lang="en-US" sz="2200" dirty="0"/>
              <a:t>Deep learning models (CNNs) are used for image-based ingredient recognition, improving automated recipe generation.</a:t>
            </a:r>
          </a:p>
          <a:p>
            <a:pPr>
              <a:lnSpc>
                <a:spcPct val="100000"/>
              </a:lnSpc>
            </a:pPr>
            <a:r>
              <a:rPr lang="en-US" sz="2200" dirty="0"/>
              <a:t>NLP techniques are applied to generate human-like cooking instructions from structured recipe data.</a:t>
            </a:r>
          </a:p>
          <a:p>
            <a:pPr>
              <a:lnSpc>
                <a:spcPct val="100000"/>
              </a:lnSpc>
            </a:pPr>
            <a:endParaRPr lang="en-IN" sz="2200" dirty="0"/>
          </a:p>
        </p:txBody>
      </p:sp>
    </p:spTree>
    <p:extLst>
      <p:ext uri="{BB962C8B-B14F-4D97-AF65-F5344CB8AC3E}">
        <p14:creationId xmlns:p14="http://schemas.microsoft.com/office/powerpoint/2010/main" val="16033399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51C40-1503-69A1-AC9B-D1C0AFB16DE5}"/>
              </a:ext>
            </a:extLst>
          </p:cNvPr>
          <p:cNvSpPr>
            <a:spLocks noGrp="1"/>
          </p:cNvSpPr>
          <p:nvPr>
            <p:ph type="title"/>
          </p:nvPr>
        </p:nvSpPr>
        <p:spPr>
          <a:xfrm>
            <a:off x="838200" y="365126"/>
            <a:ext cx="10515600" cy="875846"/>
          </a:xfrm>
        </p:spPr>
        <p:txBody>
          <a:bodyPr/>
          <a:lstStyle/>
          <a:p>
            <a:r>
              <a:rPr lang="en-IN" dirty="0">
                <a:latin typeface="+mn-lt"/>
              </a:rPr>
              <a:t>Problem Statement</a:t>
            </a:r>
          </a:p>
        </p:txBody>
      </p:sp>
      <p:sp>
        <p:nvSpPr>
          <p:cNvPr id="3" name="Content Placeholder 2">
            <a:extLst>
              <a:ext uri="{FF2B5EF4-FFF2-40B4-BE49-F238E27FC236}">
                <a16:creationId xmlns:a16="http://schemas.microsoft.com/office/drawing/2014/main" id="{8618E7AD-33B9-2D6F-3789-33D4FEB81A8A}"/>
              </a:ext>
            </a:extLst>
          </p:cNvPr>
          <p:cNvSpPr>
            <a:spLocks noGrp="1"/>
          </p:cNvSpPr>
          <p:nvPr>
            <p:ph idx="1"/>
          </p:nvPr>
        </p:nvSpPr>
        <p:spPr>
          <a:xfrm>
            <a:off x="838200" y="1240972"/>
            <a:ext cx="10515600" cy="4935991"/>
          </a:xfrm>
        </p:spPr>
        <p:txBody>
          <a:bodyPr>
            <a:noAutofit/>
          </a:bodyPr>
          <a:lstStyle/>
          <a:p>
            <a:pPr marL="0" indent="0">
              <a:buNone/>
            </a:pPr>
            <a:r>
              <a:rPr lang="en-US" sz="2200" dirty="0"/>
              <a:t>Cooking can be a challenge for individuals who struggle with recipe selection, ingredient availability, or dietary restrictions. People often waste ingredients due to a lack of suitable recipes, while others find it difficult to plan meals that meet their nutritional needs.</a:t>
            </a:r>
          </a:p>
          <a:p>
            <a:pPr>
              <a:lnSpc>
                <a:spcPct val="100000"/>
              </a:lnSpc>
            </a:pPr>
            <a:r>
              <a:rPr lang="en-US" sz="2200" b="1" dirty="0"/>
              <a:t>Time-Consuming Recipe Search </a:t>
            </a:r>
            <a:r>
              <a:rPr lang="en-US" sz="2200" dirty="0"/>
              <a:t>– Manually browsing through multiple sources to find a suitable recipe is inefficient and frustrating.</a:t>
            </a:r>
          </a:p>
          <a:p>
            <a:pPr>
              <a:lnSpc>
                <a:spcPct val="100000"/>
              </a:lnSpc>
            </a:pPr>
            <a:r>
              <a:rPr lang="en-US" sz="2200" b="1" dirty="0"/>
              <a:t>Ingredient Waste </a:t>
            </a:r>
            <a:r>
              <a:rPr lang="en-US" sz="2200" dirty="0"/>
              <a:t>– Without AI-driven suggestions, people often fail to use available ingredients effectively, leading to unnecessary food wastage.</a:t>
            </a:r>
          </a:p>
          <a:p>
            <a:pPr>
              <a:lnSpc>
                <a:spcPct val="100000"/>
              </a:lnSpc>
            </a:pPr>
            <a:r>
              <a:rPr lang="en-US" sz="2200" b="1" dirty="0"/>
              <a:t>Lack of Personalization </a:t>
            </a:r>
            <a:r>
              <a:rPr lang="en-US" sz="2200" dirty="0"/>
              <a:t>– Traditional recipe searches do not cater to individual preferences, dietary restrictions, or allergies, making it difficult to find appropriate meal options.</a:t>
            </a:r>
          </a:p>
          <a:p>
            <a:pPr>
              <a:lnSpc>
                <a:spcPct val="100000"/>
              </a:lnSpc>
            </a:pPr>
            <a:r>
              <a:rPr lang="en-US" sz="2200" b="1" dirty="0"/>
              <a:t>Difficulty in Meal Planning </a:t>
            </a:r>
            <a:r>
              <a:rPr lang="en-US" sz="2200" dirty="0"/>
              <a:t>– Planning balanced, nutritious meals requires effort and research, especially for those with specific dietary needs or busy schedules.</a:t>
            </a:r>
          </a:p>
          <a:p>
            <a:pPr marL="0" indent="0">
              <a:lnSpc>
                <a:spcPct val="100000"/>
              </a:lnSpc>
              <a:buNone/>
            </a:pPr>
            <a:r>
              <a:rPr lang="en-US" sz="2200" dirty="0"/>
              <a:t>AI-powered solutions help overcome these challenges by streamlining recipe discovery, improving personalization, reducing waste, and enhancing the overall cooking experience.</a:t>
            </a:r>
          </a:p>
          <a:p>
            <a:pPr marL="0" indent="0">
              <a:lnSpc>
                <a:spcPct val="100000"/>
              </a:lnSpc>
              <a:buNone/>
            </a:pPr>
            <a:endParaRPr lang="en-IN" sz="2200" dirty="0"/>
          </a:p>
        </p:txBody>
      </p:sp>
    </p:spTree>
    <p:extLst>
      <p:ext uri="{BB962C8B-B14F-4D97-AF65-F5344CB8AC3E}">
        <p14:creationId xmlns:p14="http://schemas.microsoft.com/office/powerpoint/2010/main" val="769399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3878A-A4C6-6D3B-93B4-F721529CEF0E}"/>
              </a:ext>
            </a:extLst>
          </p:cNvPr>
          <p:cNvSpPr>
            <a:spLocks noGrp="1"/>
          </p:cNvSpPr>
          <p:nvPr>
            <p:ph type="title"/>
          </p:nvPr>
        </p:nvSpPr>
        <p:spPr/>
        <p:txBody>
          <a:bodyPr>
            <a:normAutofit/>
          </a:bodyPr>
          <a:lstStyle/>
          <a:p>
            <a:r>
              <a:rPr lang="en-US" b="1" dirty="0"/>
              <a:t>Objectives of the AI-Automated Recipe Generator</a:t>
            </a:r>
            <a:endParaRPr lang="en-IN" b="1" dirty="0"/>
          </a:p>
        </p:txBody>
      </p:sp>
      <p:sp>
        <p:nvSpPr>
          <p:cNvPr id="3" name="Content Placeholder 2">
            <a:extLst>
              <a:ext uri="{FF2B5EF4-FFF2-40B4-BE49-F238E27FC236}">
                <a16:creationId xmlns:a16="http://schemas.microsoft.com/office/drawing/2014/main" id="{E85A1DB7-22F4-8C24-858A-9D4681ED01CB}"/>
              </a:ext>
            </a:extLst>
          </p:cNvPr>
          <p:cNvSpPr>
            <a:spLocks noGrp="1"/>
          </p:cNvSpPr>
          <p:nvPr>
            <p:ph idx="1"/>
          </p:nvPr>
        </p:nvSpPr>
        <p:spPr/>
        <p:txBody>
          <a:bodyPr/>
          <a:lstStyle/>
          <a:p>
            <a:r>
              <a:rPr lang="en-IN" dirty="0"/>
              <a:t>AI-Driven Recipe Discovery</a:t>
            </a:r>
          </a:p>
          <a:p>
            <a:r>
              <a:rPr lang="en-IN" dirty="0"/>
              <a:t>Smart Ingredient Utilization</a:t>
            </a:r>
          </a:p>
          <a:p>
            <a:r>
              <a:rPr lang="en-IN" dirty="0"/>
              <a:t>Personalized Meal Recommendations</a:t>
            </a:r>
          </a:p>
          <a:p>
            <a:r>
              <a:rPr lang="en-IN" dirty="0"/>
              <a:t>Support for Dietary Restrictions and Nutrition</a:t>
            </a:r>
          </a:p>
          <a:p>
            <a:r>
              <a:rPr lang="en-IN" dirty="0"/>
              <a:t>Automated Meal Planning</a:t>
            </a:r>
          </a:p>
          <a:p>
            <a:r>
              <a:rPr lang="en-IN" dirty="0"/>
              <a:t>User-Friendly Smart Interface</a:t>
            </a:r>
          </a:p>
          <a:p>
            <a:r>
              <a:rPr lang="en-IN" dirty="0"/>
              <a:t>Enhanced Cooking Experience</a:t>
            </a:r>
          </a:p>
          <a:p>
            <a:pPr marL="0" indent="0">
              <a:buNone/>
            </a:pPr>
            <a:endParaRPr lang="en-IN" dirty="0"/>
          </a:p>
        </p:txBody>
      </p:sp>
    </p:spTree>
    <p:extLst>
      <p:ext uri="{BB962C8B-B14F-4D97-AF65-F5344CB8AC3E}">
        <p14:creationId xmlns:p14="http://schemas.microsoft.com/office/powerpoint/2010/main" val="3051409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C6712347-A571-4159-2D28-C0561ED44FB4}"/>
              </a:ext>
            </a:extLst>
          </p:cNvPr>
          <p:cNvSpPr>
            <a:spLocks noGrp="1" noChangeArrowheads="1"/>
          </p:cNvSpPr>
          <p:nvPr>
            <p:ph type="title"/>
          </p:nvPr>
        </p:nvSpPr>
        <p:spPr bwMode="auto">
          <a:xfrm>
            <a:off x="838200" y="497693"/>
            <a:ext cx="8749695"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Techniques</a:t>
            </a:r>
            <a:r>
              <a:rPr kumimoji="0" lang="en-US" altLang="en-US" sz="44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440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for AI Recipe Generators</a:t>
            </a:r>
            <a:endParaRPr kumimoji="0" lang="en-US" altLang="en-US" sz="44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7" name="Content Placeholder 6">
            <a:extLst>
              <a:ext uri="{FF2B5EF4-FFF2-40B4-BE49-F238E27FC236}">
                <a16:creationId xmlns:a16="http://schemas.microsoft.com/office/drawing/2014/main" id="{08DDC2F5-8E42-E8B9-AC8B-1B9F07BA0655}"/>
              </a:ext>
            </a:extLst>
          </p:cNvPr>
          <p:cNvSpPr>
            <a:spLocks noGrp="1"/>
          </p:cNvSpPr>
          <p:nvPr>
            <p:ph idx="1"/>
          </p:nvPr>
        </p:nvSpPr>
        <p:spPr>
          <a:xfrm>
            <a:off x="838200" y="1453092"/>
            <a:ext cx="10515600" cy="4351338"/>
          </a:xfrm>
        </p:spPr>
        <p:txBody>
          <a:bodyPr>
            <a:noAutofit/>
          </a:bodyPr>
          <a:lstStyle/>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Content-Based Filtering</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Suggests recipes based on user preferences like ingredients, cuisine, or calorie count. Focuses on similar recipe features.</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Collaborative Filtering</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Recommends recipes liked by users with similar tastes. Relies on collective behavior.</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Hybrid Systems</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Combines content-based and collaborative filtering for better accuracy and diversity.</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Ingredient-Based Matching</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Suggests recipes based on the ingredients users have, reducing food waste.</a:t>
            </a:r>
          </a:p>
          <a:p>
            <a:pPr marL="0" marR="0" lvl="0" indent="0" algn="just" defTabSz="914400" rtl="0" eaLnBrk="0" fontAlgn="base" latinLnBrk="0" hangingPunct="0">
              <a:lnSpc>
                <a:spcPct val="100000"/>
              </a:lnSpc>
              <a:spcBef>
                <a:spcPct val="0"/>
              </a:spcBef>
              <a:spcAft>
                <a:spcPct val="0"/>
              </a:spcAft>
              <a:buClrTx/>
              <a:buSzTx/>
              <a:buFontTx/>
              <a:buAutoNum type="arabicPeriod" startAt="5"/>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Rule-Based Filtering</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Filters recipes based on dietary restrictions, allergies, or calorie limits using predefined rules.</a:t>
            </a:r>
          </a:p>
          <a:p>
            <a:pPr marL="0" marR="0" lvl="0" indent="0" algn="just" defTabSz="914400" rtl="0" eaLnBrk="0" fontAlgn="base" latinLnBrk="0" hangingPunct="0">
              <a:lnSpc>
                <a:spcPct val="100000"/>
              </a:lnSpc>
              <a:spcBef>
                <a:spcPct val="0"/>
              </a:spcBef>
              <a:spcAft>
                <a:spcPct val="0"/>
              </a:spcAft>
              <a:buClrTx/>
              <a:buSzTx/>
              <a:buFontTx/>
              <a:buAutoNum type="arabicPeriod" startAt="6"/>
              <a:tabLst/>
            </a:pPr>
            <a:r>
              <a:rPr kumimoji="0" lang="en-US" altLang="en-US" sz="22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AI-Driven Personalization</a:t>
            </a:r>
            <a:r>
              <a:rPr kumimoji="0" lang="en-US" altLang="en-US" sz="22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Uses machine learning to predict preferences based on past interactions, continuously improving recommendations.</a:t>
            </a:r>
            <a:endParaRPr lang="en-IN" sz="2200" dirty="0"/>
          </a:p>
        </p:txBody>
      </p:sp>
    </p:spTree>
    <p:extLst>
      <p:ext uri="{BB962C8B-B14F-4D97-AF65-F5344CB8AC3E}">
        <p14:creationId xmlns:p14="http://schemas.microsoft.com/office/powerpoint/2010/main" val="2757645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69192-DF33-3D00-AE5F-27F0767A4FCD}"/>
              </a:ext>
            </a:extLst>
          </p:cNvPr>
          <p:cNvSpPr>
            <a:spLocks noGrp="1"/>
          </p:cNvSpPr>
          <p:nvPr>
            <p:ph type="title"/>
          </p:nvPr>
        </p:nvSpPr>
        <p:spPr/>
        <p:txBody>
          <a:bodyPr>
            <a:normAutofit/>
          </a:bodyPr>
          <a:lstStyle/>
          <a:p>
            <a:r>
              <a:rPr lang="en-US" sz="4400" dirty="0">
                <a:solidFill>
                  <a:srgbClr val="201B18"/>
                </a:solidFill>
                <a:latin typeface="+mn-lt"/>
                <a:ea typeface="Platypi Medium" pitchFamily="34" charset="-122"/>
                <a:cs typeface="Platypi Medium" pitchFamily="34" charset="-120"/>
              </a:rPr>
              <a:t>System Design: Classes, Interfaces, and Class Diagrams</a:t>
            </a:r>
            <a:endParaRPr lang="en-IN" dirty="0">
              <a:latin typeface="+mn-lt"/>
            </a:endParaRPr>
          </a:p>
        </p:txBody>
      </p:sp>
      <p:sp>
        <p:nvSpPr>
          <p:cNvPr id="3" name="Content Placeholder 2">
            <a:extLst>
              <a:ext uri="{FF2B5EF4-FFF2-40B4-BE49-F238E27FC236}">
                <a16:creationId xmlns:a16="http://schemas.microsoft.com/office/drawing/2014/main" id="{E401B0A6-7808-50AA-DB13-68940BFD3921}"/>
              </a:ext>
            </a:extLst>
          </p:cNvPr>
          <p:cNvSpPr>
            <a:spLocks noGrp="1"/>
          </p:cNvSpPr>
          <p:nvPr>
            <p:ph idx="1"/>
          </p:nvPr>
        </p:nvSpPr>
        <p:spPr/>
        <p:txBody>
          <a:bodyPr>
            <a:noAutofit/>
          </a:bodyPr>
          <a:lstStyle/>
          <a:p>
            <a:r>
              <a:rPr lang="en-US" sz="2200" dirty="0"/>
              <a:t>The system is designed using object-oriented principles with well-defined classes and interfaces to ensure modularity and scalability.</a:t>
            </a:r>
          </a:p>
          <a:p>
            <a:r>
              <a:rPr lang="en-US" sz="2200" dirty="0"/>
              <a:t>Key classes include Recipe, Ingredient, Instruction, User, Feedback, </a:t>
            </a:r>
            <a:r>
              <a:rPr lang="en-US" sz="2200" dirty="0" err="1"/>
              <a:t>RecipeGenerator</a:t>
            </a:r>
            <a:r>
              <a:rPr lang="en-US" sz="2200" dirty="0"/>
              <a:t> (AI Model), and ImageRecognition, each managing specific functionalities.</a:t>
            </a:r>
          </a:p>
          <a:p>
            <a:r>
              <a:rPr lang="en-US" sz="2200" dirty="0"/>
              <a:t>Interfaces define core methods for recipe generation, data storage, feedback processing, and user interactions, ensuring flexibility and seamless integration.</a:t>
            </a:r>
          </a:p>
          <a:p>
            <a:r>
              <a:rPr lang="en-IN" sz="2200" dirty="0"/>
              <a:t>The class</a:t>
            </a:r>
            <a:r>
              <a:rPr lang="en-IN" sz="2200" b="1" dirty="0"/>
              <a:t> </a:t>
            </a:r>
            <a:r>
              <a:rPr lang="en-IN" sz="2200" dirty="0"/>
              <a:t>diagram consists of multiple classes and their relationships. The key relationships include:</a:t>
            </a:r>
            <a:br>
              <a:rPr lang="en-IN" sz="2200" dirty="0"/>
            </a:br>
            <a:r>
              <a:rPr lang="en-IN" sz="2200" dirty="0"/>
              <a:t>User → Saves Recipes → Recipe</a:t>
            </a:r>
            <a:br>
              <a:rPr lang="en-IN" sz="2200" dirty="0"/>
            </a:br>
            <a:r>
              <a:rPr lang="en-IN" sz="2200" dirty="0"/>
              <a:t>User → Provides Feedback → Recipe</a:t>
            </a:r>
            <a:br>
              <a:rPr lang="en-IN" sz="2200" dirty="0"/>
            </a:br>
            <a:r>
              <a:rPr lang="en-IN" sz="2200" dirty="0"/>
              <a:t>Recipe → Contains → Ingredients</a:t>
            </a:r>
            <a:br>
              <a:rPr lang="en-IN" sz="2200" dirty="0"/>
            </a:br>
            <a:r>
              <a:rPr lang="en-IN" sz="2200" dirty="0"/>
              <a:t>AI Model → Generates → Recipe</a:t>
            </a:r>
            <a:br>
              <a:rPr lang="en-IN" sz="2200" dirty="0"/>
            </a:br>
            <a:r>
              <a:rPr lang="en-IN" sz="2200" dirty="0"/>
              <a:t>Image Recognition → Detects → Ingredients</a:t>
            </a:r>
          </a:p>
        </p:txBody>
      </p:sp>
    </p:spTree>
    <p:extLst>
      <p:ext uri="{BB962C8B-B14F-4D97-AF65-F5344CB8AC3E}">
        <p14:creationId xmlns:p14="http://schemas.microsoft.com/office/powerpoint/2010/main" val="29481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D4D2BDC-D2E5-B548-E21A-4426D59EB5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89760" y="276076"/>
            <a:ext cx="8074670" cy="6305848"/>
          </a:xfrm>
          <a:prstGeom prst="rect">
            <a:avLst/>
          </a:prstGeom>
        </p:spPr>
      </p:pic>
    </p:spTree>
    <p:extLst>
      <p:ext uri="{BB962C8B-B14F-4D97-AF65-F5344CB8AC3E}">
        <p14:creationId xmlns:p14="http://schemas.microsoft.com/office/powerpoint/2010/main" val="24594263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170FA1D0-A121-432A-9D07-A4D05F0F823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362</TotalTime>
  <Words>2140</Words>
  <Application>Microsoft Office PowerPoint</Application>
  <PresentationFormat>Widescreen</PresentationFormat>
  <Paragraphs>137</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Arial</vt:lpstr>
      <vt:lpstr>Calibri</vt:lpstr>
      <vt:lpstr>Calibri Light</vt:lpstr>
      <vt:lpstr>Times New Roman</vt:lpstr>
      <vt:lpstr>Wingdings</vt:lpstr>
      <vt:lpstr>Office Theme</vt:lpstr>
      <vt:lpstr>PowerPoint Presentation</vt:lpstr>
      <vt:lpstr>Abstract</vt:lpstr>
      <vt:lpstr>PowerPoint Presentation</vt:lpstr>
      <vt:lpstr>Existing Recipe Generation Approaches </vt:lpstr>
      <vt:lpstr>Problem Statement</vt:lpstr>
      <vt:lpstr>Objectives of the AI-Automated Recipe Generator</vt:lpstr>
      <vt:lpstr>Techniques for AI Recipe Generators</vt:lpstr>
      <vt:lpstr>System Design: Classes, Interfaces, and Class Diagrams</vt:lpstr>
      <vt:lpstr>PowerPoint Presentation</vt:lpstr>
      <vt:lpstr>PowerPoint Presentation</vt:lpstr>
      <vt:lpstr>PowerPoint Presentation</vt:lpstr>
      <vt:lpstr>User Interface (UI) Design</vt:lpstr>
      <vt:lpstr>Software Requirements Specification</vt:lpstr>
      <vt:lpstr>PowerPoint Presentation</vt:lpstr>
      <vt:lpstr>PowerPoint Presentation</vt:lpstr>
      <vt:lpstr>PowerPoint Presentation</vt:lpstr>
      <vt:lpstr>PowerPoint Presentation</vt:lpstr>
      <vt:lpstr>PowerPoint Presentation</vt:lpstr>
      <vt:lpstr>PowerPoint Presentation</vt:lpstr>
      <vt:lpstr>Front End:</vt:lpstr>
      <vt:lpstr>PowerPoint Presentation</vt:lpstr>
      <vt:lpstr>Back End:</vt:lpstr>
      <vt:lpstr>PowerPoint Presentation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dhanapelli laxmiprasanna</dc:creator>
  <cp:lastModifiedBy>THOPARAM SRIVARSHA</cp:lastModifiedBy>
  <cp:revision>2</cp:revision>
  <dcterms:created xsi:type="dcterms:W3CDTF">2025-01-08T18:11:47Z</dcterms:created>
  <dcterms:modified xsi:type="dcterms:W3CDTF">2025-04-26T05:11:04Z</dcterms:modified>
</cp:coreProperties>
</file>