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8" r:id="rId4"/>
    <p:sldId id="258" r:id="rId5"/>
    <p:sldId id="270" r:id="rId6"/>
    <p:sldId id="271" r:id="rId7"/>
    <p:sldId id="259" r:id="rId8"/>
    <p:sldId id="260" r:id="rId9"/>
    <p:sldId id="269" r:id="rId10"/>
    <p:sldId id="272" r:id="rId11"/>
    <p:sldId id="274" r:id="rId12"/>
    <p:sldId id="275" r:id="rId13"/>
    <p:sldId id="273"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1966468"/>
            <a:ext cx="8520600" cy="10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900" b="1" dirty="0">
                <a:solidFill>
                  <a:schemeClr val="dk1"/>
                </a:solidFill>
              </a:rPr>
              <a:t>BLOOD DONATION MANAGEMENT SYSTEM</a:t>
            </a:r>
            <a:endParaRPr sz="3900" b="1" dirty="0">
              <a:solidFill>
                <a:schemeClr val="dk1"/>
              </a:solidFill>
            </a:endParaRPr>
          </a:p>
        </p:txBody>
      </p:sp>
      <p:pic>
        <p:nvPicPr>
          <p:cNvPr id="55" name="Google Shape;55;p13"/>
          <p:cNvPicPr preferRelativeResize="0"/>
          <p:nvPr/>
        </p:nvPicPr>
        <p:blipFill>
          <a:blip r:embed="rId3">
            <a:alphaModFix/>
          </a:blip>
          <a:stretch>
            <a:fillRect/>
          </a:stretch>
        </p:blipFill>
        <p:spPr>
          <a:xfrm>
            <a:off x="0" y="0"/>
            <a:ext cx="4634924" cy="1449600"/>
          </a:xfrm>
          <a:prstGeom prst="rect">
            <a:avLst/>
          </a:prstGeom>
          <a:noFill/>
          <a:ln>
            <a:noFill/>
          </a:ln>
        </p:spPr>
      </p:pic>
      <p:sp>
        <p:nvSpPr>
          <p:cNvPr id="56" name="Google Shape;56;p13"/>
          <p:cNvSpPr txBox="1"/>
          <p:nvPr/>
        </p:nvSpPr>
        <p:spPr>
          <a:xfrm>
            <a:off x="0" y="3899338"/>
            <a:ext cx="4327500" cy="7771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b="1" dirty="0">
                <a:solidFill>
                  <a:schemeClr val="tx1">
                    <a:lumMod val="95000"/>
                    <a:lumOff val="5000"/>
                  </a:schemeClr>
                </a:solidFill>
              </a:rPr>
              <a:t>PRESENTED BY</a:t>
            </a:r>
            <a:endParaRPr sz="1800" dirty="0">
              <a:solidFill>
                <a:schemeClr val="tx1">
                  <a:lumMod val="95000"/>
                  <a:lumOff val="5000"/>
                </a:schemeClr>
              </a:solidFill>
              <a:latin typeface="Calibri"/>
              <a:ea typeface="Calibri"/>
              <a:cs typeface="Calibri"/>
              <a:sym typeface="Calibri"/>
            </a:endParaRPr>
          </a:p>
          <a:p>
            <a:pPr marL="0" lvl="0" indent="0" algn="ctr" rtl="0">
              <a:lnSpc>
                <a:spcPct val="100000"/>
              </a:lnSpc>
              <a:spcBef>
                <a:spcPts val="300"/>
              </a:spcBef>
              <a:spcAft>
                <a:spcPts val="0"/>
              </a:spcAft>
              <a:buNone/>
            </a:pPr>
            <a:r>
              <a:rPr lang="en" sz="1800" b="1" dirty="0">
                <a:solidFill>
                  <a:schemeClr val="tx1">
                    <a:lumMod val="95000"/>
                    <a:lumOff val="5000"/>
                  </a:schemeClr>
                </a:solidFill>
              </a:rPr>
              <a:t>2303811710422159 – SRIVARSHINI S</a:t>
            </a:r>
            <a:endParaRPr sz="1800" b="1" dirty="0">
              <a:solidFill>
                <a:schemeClr val="tx1">
                  <a:lumMod val="95000"/>
                  <a:lumOff val="5000"/>
                </a:schemeClr>
              </a:solidFill>
            </a:endParaRPr>
          </a:p>
        </p:txBody>
      </p:sp>
      <p:sp>
        <p:nvSpPr>
          <p:cNvPr id="57" name="Google Shape;57;p13"/>
          <p:cNvSpPr txBox="1"/>
          <p:nvPr/>
        </p:nvSpPr>
        <p:spPr>
          <a:xfrm>
            <a:off x="4816500" y="3584028"/>
            <a:ext cx="4327500" cy="1292631"/>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SUPERVISOR                                                                                		   </a:t>
            </a:r>
            <a:r>
              <a:rPr lang="en-US" altLang="en-US" sz="1800" b="1" dirty="0" err="1">
                <a:solidFill>
                  <a:schemeClr val="tx1"/>
                </a:solidFill>
                <a:latin typeface="Arial Narrow" pitchFamily="34" charset="0"/>
                <a:cs typeface="Arial" pitchFamily="34" charset="0"/>
              </a:rPr>
              <a:t>Mr.A.Malarmannan,M.E</a:t>
            </a:r>
            <a:r>
              <a:rPr lang="en-US" altLang="en-US" sz="1800" b="1" dirty="0">
                <a:solidFill>
                  <a:schemeClr val="tx1"/>
                </a:solidFill>
                <a:latin typeface="Arial Narrow" pitchFamily="34" charset="0"/>
                <a:cs typeface="Arial" pitchFamily="34" charset="0"/>
              </a:rPr>
              <a:t>.,                                                                                                      				AP/CSE.</a:t>
            </a:r>
          </a:p>
        </p:txBody>
      </p:sp>
      <p:pic>
        <p:nvPicPr>
          <p:cNvPr id="58" name="Google Shape;58;p13"/>
          <p:cNvPicPr preferRelativeResize="0"/>
          <p:nvPr/>
        </p:nvPicPr>
        <p:blipFill rotWithShape="1">
          <a:blip r:embed="rId4">
            <a:alphaModFix/>
          </a:blip>
          <a:srcRect/>
          <a:stretch/>
        </p:blipFill>
        <p:spPr>
          <a:xfrm>
            <a:off x="8344250" y="3"/>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8775" y="444500"/>
            <a:ext cx="7515225" cy="573088"/>
          </a:xfrm>
        </p:spPr>
        <p:txBody>
          <a:bodyPr>
            <a:normAutofit fontScale="90000"/>
          </a:bodyPr>
          <a:lstStyle/>
          <a:p>
            <a:r>
              <a:rPr lang="en-US" dirty="0"/>
              <a:t>		</a:t>
            </a:r>
            <a:r>
              <a:rPr lang="en-US" b="1" dirty="0"/>
              <a:t>RESULT AND DISCUSSION</a:t>
            </a:r>
            <a:endParaRPr lang="en-IN" b="1" dirty="0"/>
          </a:p>
        </p:txBody>
      </p:sp>
      <p:pic>
        <p:nvPicPr>
          <p:cNvPr id="4"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11" name="Picture 10">
            <a:extLst>
              <a:ext uri="{FF2B5EF4-FFF2-40B4-BE49-F238E27FC236}">
                <a16:creationId xmlns:a16="http://schemas.microsoft.com/office/drawing/2014/main" id="{DBD796AB-CDBD-E3AD-D32B-E4FAAF5F509A}"/>
              </a:ext>
            </a:extLst>
          </p:cNvPr>
          <p:cNvPicPr>
            <a:picLocks noChangeAspect="1"/>
          </p:cNvPicPr>
          <p:nvPr/>
        </p:nvPicPr>
        <p:blipFill>
          <a:blip r:embed="rId4"/>
          <a:srcRect b="53917"/>
          <a:stretch/>
        </p:blipFill>
        <p:spPr>
          <a:xfrm>
            <a:off x="520931" y="1462082"/>
            <a:ext cx="4191777" cy="2609385"/>
          </a:xfrm>
          <a:prstGeom prst="rect">
            <a:avLst/>
          </a:prstGeom>
        </p:spPr>
      </p:pic>
      <p:pic>
        <p:nvPicPr>
          <p:cNvPr id="13" name="Picture 12">
            <a:extLst>
              <a:ext uri="{FF2B5EF4-FFF2-40B4-BE49-F238E27FC236}">
                <a16:creationId xmlns:a16="http://schemas.microsoft.com/office/drawing/2014/main" id="{85D75E12-8429-8F34-7B38-380169C34FA4}"/>
              </a:ext>
            </a:extLst>
          </p:cNvPr>
          <p:cNvPicPr>
            <a:picLocks noChangeAspect="1"/>
          </p:cNvPicPr>
          <p:nvPr/>
        </p:nvPicPr>
        <p:blipFill>
          <a:blip r:embed="rId5"/>
          <a:srcRect b="47389"/>
          <a:stretch/>
        </p:blipFill>
        <p:spPr>
          <a:xfrm>
            <a:off x="4839629" y="1462082"/>
            <a:ext cx="3783440" cy="25499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5;p17">
            <a:extLst>
              <a:ext uri="{FF2B5EF4-FFF2-40B4-BE49-F238E27FC236}">
                <a16:creationId xmlns:a16="http://schemas.microsoft.com/office/drawing/2014/main" id="{BBA2C386-B89A-CABC-011C-0BB737C94F8A}"/>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3" name="Google Shape;86;p17">
            <a:extLst>
              <a:ext uri="{FF2B5EF4-FFF2-40B4-BE49-F238E27FC236}">
                <a16:creationId xmlns:a16="http://schemas.microsoft.com/office/drawing/2014/main" id="{93B65123-2188-7EB5-9D1E-47C15547352B}"/>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9" name="Picture 8">
            <a:extLst>
              <a:ext uri="{FF2B5EF4-FFF2-40B4-BE49-F238E27FC236}">
                <a16:creationId xmlns:a16="http://schemas.microsoft.com/office/drawing/2014/main" id="{EAF51528-0F7E-6753-D5BF-34B7DECC1BB2}"/>
              </a:ext>
            </a:extLst>
          </p:cNvPr>
          <p:cNvPicPr>
            <a:picLocks noChangeAspect="1"/>
          </p:cNvPicPr>
          <p:nvPr/>
        </p:nvPicPr>
        <p:blipFill>
          <a:blip r:embed="rId4"/>
          <a:srcRect b="51292"/>
          <a:stretch/>
        </p:blipFill>
        <p:spPr>
          <a:xfrm>
            <a:off x="163549" y="1464527"/>
            <a:ext cx="4252335" cy="2505307"/>
          </a:xfrm>
          <a:prstGeom prst="rect">
            <a:avLst/>
          </a:prstGeom>
        </p:spPr>
      </p:pic>
      <p:pic>
        <p:nvPicPr>
          <p:cNvPr id="11" name="Picture 10">
            <a:extLst>
              <a:ext uri="{FF2B5EF4-FFF2-40B4-BE49-F238E27FC236}">
                <a16:creationId xmlns:a16="http://schemas.microsoft.com/office/drawing/2014/main" id="{D09DBEFA-F7CC-7A85-49C6-B10E7372C226}"/>
              </a:ext>
            </a:extLst>
          </p:cNvPr>
          <p:cNvPicPr>
            <a:picLocks noChangeAspect="1"/>
          </p:cNvPicPr>
          <p:nvPr/>
        </p:nvPicPr>
        <p:blipFill>
          <a:blip r:embed="rId5"/>
          <a:srcRect b="53026"/>
          <a:stretch/>
        </p:blipFill>
        <p:spPr>
          <a:xfrm>
            <a:off x="4572000" y="1464527"/>
            <a:ext cx="4223010" cy="2416098"/>
          </a:xfrm>
          <a:prstGeom prst="rect">
            <a:avLst/>
          </a:prstGeom>
        </p:spPr>
      </p:pic>
    </p:spTree>
    <p:extLst>
      <p:ext uri="{BB962C8B-B14F-4D97-AF65-F5344CB8AC3E}">
        <p14:creationId xmlns:p14="http://schemas.microsoft.com/office/powerpoint/2010/main" val="235659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5;p17">
            <a:extLst>
              <a:ext uri="{FF2B5EF4-FFF2-40B4-BE49-F238E27FC236}">
                <a16:creationId xmlns:a16="http://schemas.microsoft.com/office/drawing/2014/main" id="{E84783E6-998B-D0D6-E389-34D74FE44450}"/>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DA4658D1-0EAF-6461-1589-736A40232C96}"/>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7" name="Picture 6">
            <a:extLst>
              <a:ext uri="{FF2B5EF4-FFF2-40B4-BE49-F238E27FC236}">
                <a16:creationId xmlns:a16="http://schemas.microsoft.com/office/drawing/2014/main" id="{C62DAFB5-3952-6ADA-27B5-12CD5A7B9C08}"/>
              </a:ext>
            </a:extLst>
          </p:cNvPr>
          <p:cNvPicPr>
            <a:picLocks noChangeAspect="1"/>
          </p:cNvPicPr>
          <p:nvPr/>
        </p:nvPicPr>
        <p:blipFill>
          <a:blip r:embed="rId4"/>
          <a:srcRect b="45366"/>
          <a:stretch/>
        </p:blipFill>
        <p:spPr>
          <a:xfrm>
            <a:off x="2130504" y="1260486"/>
            <a:ext cx="4228787" cy="2810107"/>
          </a:xfrm>
          <a:prstGeom prst="rect">
            <a:avLst/>
          </a:prstGeom>
        </p:spPr>
      </p:pic>
    </p:spTree>
    <p:extLst>
      <p:ext uri="{BB962C8B-B14F-4D97-AF65-F5344CB8AC3E}">
        <p14:creationId xmlns:p14="http://schemas.microsoft.com/office/powerpoint/2010/main" val="373671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2400" b="1" dirty="0">
                <a:solidFill>
                  <a:schemeClr val="tx1">
                    <a:lumMod val="95000"/>
                    <a:lumOff val="5000"/>
                  </a:schemeClr>
                </a:solidFill>
              </a:rPr>
              <a:t>ANY QUERIES ?</a:t>
            </a:r>
            <a:endParaRPr lang="en-IN" sz="2400" b="1" dirty="0">
              <a:solidFill>
                <a:schemeClr val="tx1">
                  <a:lumMod val="95000"/>
                  <a:lumOff val="5000"/>
                </a:schemeClr>
              </a:solidFill>
            </a:endParaRP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a:solidFill>
                  <a:schemeClr val="dk1"/>
                </a:solidFill>
              </a:rPr>
              <a:t>THANK YOU</a:t>
            </a:r>
            <a:endParaRPr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a:solidFill>
                <a:schemeClr val="tx1">
                  <a:lumMod val="85000"/>
                  <a:lumOff val="15000"/>
                </a:schemeClr>
              </a:solidFill>
              <a:latin typeface="Calibri"/>
              <a:ea typeface="Calibri"/>
              <a:cs typeface="Calibri"/>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30317" y="870857"/>
            <a:ext cx="7758137" cy="4272643"/>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115887" lvl="1" indent="-457200" eaLnBrk="1" hangingPunct="1">
              <a:lnSpc>
                <a:spcPct val="150000"/>
              </a:lnSpc>
              <a:spcBef>
                <a:spcPts val="325"/>
              </a:spcBef>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Objective</a:t>
            </a:r>
          </a:p>
          <a:p>
            <a:pPr marL="458787" indent="-457200"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Project Introduction</a:t>
            </a:r>
          </a:p>
          <a:p>
            <a:pPr marL="458787" indent="-457200"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Problem Statement</a:t>
            </a:r>
          </a:p>
          <a:p>
            <a:pPr marL="458787" indent="-457200"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anose="02020603050405020304" pitchFamily="18" charset="0"/>
                <a:cs typeface="Times New Roman" panose="02020603050405020304" pitchFamily="18" charset="0"/>
              </a:rPr>
              <a:t>Methodologies (Programming concepts relevant to problem statement)</a:t>
            </a:r>
          </a:p>
          <a:p>
            <a:pPr marL="344487" indent="-342900" eaLnBrk="1" hangingPunct="1">
              <a:lnSpc>
                <a:spcPct val="150000"/>
              </a:lnSpc>
              <a:spcBef>
                <a:spcPts val="325"/>
              </a:spcBef>
              <a:buClr>
                <a:srgbClr val="000000"/>
              </a:buClr>
              <a:buSzPct val="100000"/>
              <a:buFontTx/>
              <a:buAutoNum type="arabicPeriod" startAt="5"/>
              <a:defRPr/>
            </a:pPr>
            <a:r>
              <a:rPr lang="en-US" dirty="0">
                <a:latin typeface="Times New Roman" panose="02020603050405020304" pitchFamily="18" charset="0"/>
                <a:cs typeface="Times New Roman" panose="02020603050405020304" pitchFamily="18" charset="0"/>
              </a:rPr>
              <a:t>   Architecture of the proposed system </a:t>
            </a:r>
          </a:p>
          <a:p>
            <a:pPr marL="344487" indent="-342900" eaLnBrk="1" hangingPunct="1">
              <a:lnSpc>
                <a:spcPct val="150000"/>
              </a:lnSpc>
              <a:spcBef>
                <a:spcPts val="325"/>
              </a:spcBef>
              <a:buClr>
                <a:srgbClr val="000000"/>
              </a:buClr>
              <a:buSzPct val="100000"/>
              <a:buFontTx/>
              <a:buAutoNum type="arabicPeriod" startAt="5"/>
              <a:defRPr/>
            </a:pPr>
            <a:r>
              <a:rPr lang="en-US" altLang="en-US" dirty="0">
                <a:solidFill>
                  <a:srgbClr val="000000"/>
                </a:solidFill>
                <a:latin typeface="Times New Roman" panose="02020603050405020304" pitchFamily="18" charset="0"/>
                <a:cs typeface="Times New Roman" panose="02020603050405020304" pitchFamily="18" charset="0"/>
              </a:rPr>
              <a:t>   List of Modules</a:t>
            </a:r>
            <a:endParaRPr lang="en-US" dirty="0">
              <a:latin typeface="Times New Roman" panose="02020603050405020304" pitchFamily="18" charset="0"/>
              <a:cs typeface="Times New Roman" panose="02020603050405020304" pitchFamily="18" charset="0"/>
            </a:endParaRPr>
          </a:p>
          <a:p>
            <a:pPr marL="1587" indent="0" eaLnBrk="1" hangingPunct="1">
              <a:lnSpc>
                <a:spcPct val="150000"/>
              </a:lnSpc>
              <a:spcBef>
                <a:spcPts val="325"/>
              </a:spcBef>
              <a:buClr>
                <a:srgbClr val="000000"/>
              </a:buClr>
              <a:buSzPct val="100000"/>
              <a:defRPr/>
            </a:pPr>
            <a:r>
              <a:rPr lang="en-US" dirty="0">
                <a:latin typeface="Times New Roman" panose="02020603050405020304" pitchFamily="18" charset="0"/>
                <a:cs typeface="Times New Roman" panose="02020603050405020304" pitchFamily="18" charset="0"/>
              </a:rPr>
              <a:t>7.       Merits </a:t>
            </a:r>
          </a:p>
          <a:p>
            <a:pPr marL="458787" indent="-457200" eaLnBrk="1" hangingPunct="1">
              <a:lnSpc>
                <a:spcPct val="150000"/>
              </a:lnSpc>
              <a:spcBef>
                <a:spcPts val="325"/>
              </a:spcBef>
              <a:buClr>
                <a:srgbClr val="000000"/>
              </a:buClr>
              <a:buSzPct val="100000"/>
              <a:defRPr/>
            </a:pPr>
            <a:r>
              <a:rPr lang="en-US" dirty="0">
                <a:latin typeface="Times New Roman" panose="02020603050405020304" pitchFamily="18" charset="0"/>
                <a:cs typeface="Times New Roman" panose="02020603050405020304" pitchFamily="18" charset="0"/>
              </a:rPr>
              <a:t>8.       Results and Discussion</a:t>
            </a:r>
          </a:p>
          <a:p>
            <a:pPr marL="458787" indent="-457200" eaLnBrk="1" hangingPunct="1">
              <a:lnSpc>
                <a:spcPct val="150000"/>
              </a:lnSpc>
              <a:spcBef>
                <a:spcPts val="325"/>
              </a:spcBef>
              <a:buClr>
                <a:srgbClr val="000000"/>
              </a:buClr>
              <a:buSzPct val="100000"/>
              <a:defRPr/>
            </a:pPr>
            <a:r>
              <a:rPr lang="en-US" dirty="0">
                <a:latin typeface="Times New Roman" panose="02020603050405020304" pitchFamily="18" charset="0"/>
                <a:cs typeface="Times New Roman" panose="02020603050405020304" pitchFamily="18" charset="0"/>
              </a:rPr>
              <a:t>9.       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82" y="147145"/>
            <a:ext cx="8520600" cy="651642"/>
          </a:xfrm>
        </p:spPr>
        <p:txBody>
          <a:bodyPr>
            <a:normAutofit/>
          </a:bodyPr>
          <a:lstStyle/>
          <a:p>
            <a:pPr algn="ctr">
              <a:buClr>
                <a:srgbClr val="000000"/>
              </a:buClr>
            </a:pPr>
            <a:r>
              <a:rPr lang="en-US" sz="2400" b="1" dirty="0">
                <a:solidFill>
                  <a:schemeClr val="tx1">
                    <a:lumMod val="85000"/>
                    <a:lumOff val="15000"/>
                  </a:schemeClr>
                </a:solidFill>
              </a:rPr>
              <a:t>OBJECTIVE</a:t>
            </a:r>
          </a:p>
        </p:txBody>
      </p:sp>
      <p:sp>
        <p:nvSpPr>
          <p:cNvPr id="3" name="Text Placeholder 2"/>
          <p:cNvSpPr>
            <a:spLocks noGrp="1"/>
          </p:cNvSpPr>
          <p:nvPr>
            <p:ph type="body" idx="1"/>
          </p:nvPr>
        </p:nvSpPr>
        <p:spPr/>
        <p:txBody>
          <a:bodyPr>
            <a:normAutofit/>
          </a:bodyPr>
          <a:lstStyle/>
          <a:p>
            <a:pPr algn="just">
              <a:lnSpc>
                <a:spcPct val="150000"/>
              </a:lnSpc>
              <a:buSzPct val="100000"/>
            </a:pPr>
            <a:r>
              <a:rPr lang="en-US" sz="1400" dirty="0">
                <a:latin typeface="Times New Roman" panose="02020603050405020304" pitchFamily="18" charset="0"/>
                <a:cs typeface="Times New Roman" panose="02020603050405020304" pitchFamily="18" charset="0"/>
              </a:rPr>
              <a:t>The Blood Donation Management System simplifies the blood donation process for both donors and blood banks. It allows donors to register, schedule donations, and track their donation history. Blood banks can manage donor records, monitor inventory levels, and organize donation drives. The system reduces manual tasks, increases efficiency, and sends automated reminders to donors. It ensures secure data storage and protects donor information. Additionally, the system is scalable to handle multiple locations and large volumes of data.</a:t>
            </a: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a:p>
            <a:pPr algn="just">
              <a:lnSpc>
                <a:spcPct val="150000"/>
              </a:lnSpc>
              <a:buSzPct val="100000"/>
            </a:pPr>
            <a:endParaRPr lang="en-US"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73" name="Google Shape;73;p15"/>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a:solidFill>
                <a:schemeClr val="tx1">
                  <a:lumMod val="85000"/>
                  <a:lumOff val="15000"/>
                </a:schemeClr>
              </a:solidFill>
              <a:latin typeface="Calibri"/>
              <a:ea typeface="Calibri"/>
              <a:cs typeface="Calibri"/>
              <a:sym typeface="Calibri"/>
            </a:endParaRPr>
          </a:p>
        </p:txBody>
      </p:sp>
      <p:sp>
        <p:nvSpPr>
          <p:cNvPr id="3" name="TextBox 2"/>
          <p:cNvSpPr txBox="1"/>
          <p:nvPr/>
        </p:nvSpPr>
        <p:spPr>
          <a:xfrm>
            <a:off x="762556" y="1284269"/>
            <a:ext cx="7556473" cy="1669496"/>
          </a:xfrm>
          <a:prstGeom prst="rect">
            <a:avLst/>
          </a:prstGeom>
          <a:noFill/>
        </p:spPr>
        <p:txBody>
          <a:bodyPr wrap="square" rtlCol="0">
            <a:spAutoFit/>
          </a:bodyPr>
          <a:lstStyle/>
          <a:p>
            <a:pPr marL="285750" indent="-285750" algn="just">
              <a:lnSpc>
                <a:spcPct val="150000"/>
              </a:lnSpc>
              <a:buSzPct val="120000"/>
              <a:buFont typeface="Arial" panose="020B0604020202020204" pitchFamily="34" charset="0"/>
              <a:buChar char="•"/>
            </a:pPr>
            <a:r>
              <a:rPr lang="en-US" dirty="0">
                <a:latin typeface="Times New Roman" pitchFamily="18" charset="0"/>
                <a:cs typeface="Times New Roman" pitchFamily="18" charset="0"/>
              </a:rPr>
              <a:t>This system aims to create an integrated solution that serves both blood donors and blood banks. Donors can register, schedule donation appointments, and track their donation history. Blood banks can manage their donor database, keep track of blood inventory, and organize donation drives more effectively. The system should be user-friendly, accessible to both healthcare organizations and donors, and capable of handling large volumes of data securely.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sp>
        <p:nvSpPr>
          <p:cNvPr id="9" name="Text Placeholder 8"/>
          <p:cNvSpPr>
            <a:spLocks noGrp="1"/>
          </p:cNvSpPr>
          <p:nvPr>
            <p:ph type="body" idx="1"/>
          </p:nvPr>
        </p:nvSpPr>
        <p:spPr/>
        <p:txBody>
          <a:bodyPr>
            <a:normAutofit/>
          </a:bodyPr>
          <a:lstStyle/>
          <a:p>
            <a:pPr algn="just">
              <a:lnSpc>
                <a:spcPct val="150000"/>
              </a:lnSpc>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Managing blood donations and donor data manually or with outdated systems leads to inefficiency, errors, and delays. Blood banks often struggle to maintain accurate records of donors and blood inventory, and there is a lack of centralized platforms for scheduling donations. The absence of an automated solution results in missed opportunities for organizing donation drives, inadequate tracking of inventory, and poor communication with donors.</a:t>
            </a:r>
            <a:endParaRPr lang="en-IN"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378" y="178676"/>
            <a:ext cx="7938921" cy="839049"/>
          </a:xfrm>
        </p:spPr>
        <p:txBody>
          <a:bodyPr>
            <a:normAutofit fontScale="90000"/>
          </a:bodyPr>
          <a:lstStyle/>
          <a:p>
            <a:r>
              <a:rPr lang="en-US" altLang="en-US" dirty="0">
                <a:solidFill>
                  <a:schemeClr val="tx1">
                    <a:lumMod val="85000"/>
                    <a:lumOff val="15000"/>
                  </a:schemeClr>
                </a:solidFill>
                <a:cs typeface="Arial" panose="020B0604020202020204" pitchFamily="34" charset="0"/>
              </a:rPr>
              <a:t>Methodologies (Programming concepts relevant to problem statement)</a:t>
            </a:r>
            <a:br>
              <a:rPr lang="en-US" altLang="en-US" b="1" dirty="0">
                <a:solidFill>
                  <a:srgbClr val="000000"/>
                </a:solidFill>
                <a:cs typeface="Arial" panose="020B0604020202020204" pitchFamily="34" charset="0"/>
              </a:rPr>
            </a:br>
            <a:endParaRPr lang="en-IN" dirty="0"/>
          </a:p>
        </p:txBody>
      </p:sp>
      <p:sp>
        <p:nvSpPr>
          <p:cNvPr id="3" name="Text Placeholder 2"/>
          <p:cNvSpPr>
            <a:spLocks noGrp="1"/>
          </p:cNvSpPr>
          <p:nvPr>
            <p:ph type="body" idx="1"/>
          </p:nvPr>
        </p:nvSpPr>
        <p:spPr>
          <a:xfrm>
            <a:off x="311700" y="1152474"/>
            <a:ext cx="8520600" cy="3812349"/>
          </a:xfrm>
        </p:spPr>
        <p:txBody>
          <a:bodyPr>
            <a:normAutofit/>
          </a:bodyPr>
          <a:lstStyle/>
          <a:p>
            <a:pPr algn="l">
              <a:lnSpc>
                <a:spcPct val="150000"/>
              </a:lnSpc>
              <a:buFont typeface="Arial" panose="020B0604020202020204" pitchFamily="34" charset="0"/>
              <a:buChar char="•"/>
            </a:pPr>
            <a:r>
              <a:rPr lang="en-US" sz="1400" dirty="0">
                <a:solidFill>
                  <a:srgbClr val="0D0D0D"/>
                </a:solidFill>
                <a:effectLst/>
                <a:latin typeface="Times New Roman" panose="02020603050405020304" pitchFamily="18" charset="0"/>
                <a:cs typeface="Times New Roman" panose="02020603050405020304" pitchFamily="18" charset="0"/>
              </a:rPr>
              <a:t>Object-Oriented Programming (OOP): Encapsulation, inheritance, and polymorphism to manage entities like donors, donations, and inventory.</a:t>
            </a:r>
          </a:p>
          <a:p>
            <a:pPr algn="l">
              <a:lnSpc>
                <a:spcPct val="150000"/>
              </a:lnSpc>
              <a:buFont typeface="Arial" panose="020B0604020202020204" pitchFamily="34" charset="0"/>
              <a:buChar char="•"/>
            </a:pPr>
            <a:r>
              <a:rPr lang="en-US" sz="1400" dirty="0">
                <a:solidFill>
                  <a:srgbClr val="0D0D0D"/>
                </a:solidFill>
                <a:effectLst/>
                <a:latin typeface="Times New Roman" panose="02020603050405020304" pitchFamily="18" charset="0"/>
                <a:cs typeface="Times New Roman" panose="02020603050405020304" pitchFamily="18" charset="0"/>
              </a:rPr>
              <a:t>Event-Driven Programming: Utilizing event listeners and handlers to respond to user interactions, such as button clicks for registration, scheduling, and inventory updates.</a:t>
            </a:r>
          </a:p>
          <a:p>
            <a:pPr algn="l">
              <a:lnSpc>
                <a:spcPct val="150000"/>
              </a:lnSpc>
              <a:buFont typeface="Arial" panose="020B0604020202020204" pitchFamily="34" charset="0"/>
              <a:buChar char="•"/>
            </a:pPr>
            <a:r>
              <a:rPr lang="en-US" sz="1400" dirty="0">
                <a:solidFill>
                  <a:srgbClr val="0D0D0D"/>
                </a:solidFill>
                <a:effectLst/>
                <a:latin typeface="Times New Roman" panose="02020603050405020304" pitchFamily="18" charset="0"/>
                <a:cs typeface="Times New Roman" panose="02020603050405020304" pitchFamily="18" charset="0"/>
              </a:rPr>
              <a:t>File I/O or Database Integration: To persistently store and retrieve donor information, donation history, and inventory levels.</a:t>
            </a:r>
          </a:p>
          <a:p>
            <a:pPr algn="l">
              <a:lnSpc>
                <a:spcPct val="150000"/>
              </a:lnSpc>
              <a:buClrTx/>
              <a:buFont typeface="Arial" panose="020B0604020202020204" pitchFamily="34" charset="0"/>
              <a:buChar char="•"/>
            </a:pPr>
            <a:r>
              <a:rPr lang="en-US" sz="1400" dirty="0">
                <a:solidFill>
                  <a:srgbClr val="0D0D0D"/>
                </a:solidFill>
                <a:effectLst/>
                <a:latin typeface="Times New Roman" panose="02020603050405020304" pitchFamily="18" charset="0"/>
                <a:cs typeface="Times New Roman" panose="02020603050405020304" pitchFamily="18" charset="0"/>
              </a:rPr>
              <a:t>GUI Development: Using Java Swing or AWT for building the graphical user interface to interact with users.</a:t>
            </a:r>
          </a:p>
          <a:p>
            <a:pPr algn="l">
              <a:lnSpc>
                <a:spcPct val="150000"/>
              </a:lnSpc>
              <a:buFont typeface="Arial" panose="020B0604020202020204" pitchFamily="34" charset="0"/>
              <a:buChar char="•"/>
            </a:pPr>
            <a:r>
              <a:rPr lang="en-US" sz="1400" dirty="0">
                <a:solidFill>
                  <a:schemeClr val="tx1">
                    <a:lumMod val="95000"/>
                    <a:lumOff val="5000"/>
                  </a:schemeClr>
                </a:solidFill>
                <a:latin typeface="Times New Roman" pitchFamily="18" charset="0"/>
                <a:cs typeface="Times New Roman" pitchFamily="18" charset="0"/>
              </a:rPr>
              <a:t>Validation: Input validation for fields like donor name, age, blood type, and scheduled donation dates.</a:t>
            </a:r>
            <a:endParaRPr lang="en-IN" sz="1400" dirty="0">
              <a:solidFill>
                <a:schemeClr val="tx1">
                  <a:lumMod val="95000"/>
                  <a:lumOff val="5000"/>
                </a:schemeClr>
              </a:solidFill>
              <a:latin typeface="Times New Roman" pitchFamily="18" charset="0"/>
              <a:cs typeface="Times New Roman" pitchFamily="18" charset="0"/>
            </a:endParaRPr>
          </a:p>
        </p:txBody>
      </p:sp>
      <p:pic>
        <p:nvPicPr>
          <p:cNvPr id="4" name="Google Shape;72;p15"/>
          <p:cNvPicPr preferRelativeResize="0"/>
          <p:nvPr/>
        </p:nvPicPr>
        <p:blipFill rotWithShape="1">
          <a:blip r:embed="rId2">
            <a:alphaModFix/>
          </a:blip>
          <a:srcRect/>
          <a:stretch/>
        </p:blipFill>
        <p:spPr>
          <a:xfrm>
            <a:off x="8319030" y="6"/>
            <a:ext cx="824970" cy="795591"/>
          </a:xfrm>
          <a:prstGeom prst="rect">
            <a:avLst/>
          </a:prstGeom>
          <a:noFill/>
          <a:ln>
            <a:noFill/>
          </a:ln>
        </p:spPr>
      </p:pic>
      <p:pic>
        <p:nvPicPr>
          <p:cNvPr id="5" name="Google Shape;71;p15"/>
          <p:cNvPicPr preferRelativeResize="0"/>
          <p:nvPr/>
        </p:nvPicPr>
        <p:blipFill rotWithShape="1">
          <a:blip r:embed="rId3">
            <a:alphaModFix/>
          </a:blip>
          <a:srcRect/>
          <a:stretch/>
        </p:blipFill>
        <p:spPr>
          <a:xfrm>
            <a:off x="0" y="0"/>
            <a:ext cx="762558" cy="762395"/>
          </a:xfrm>
          <a:prstGeom prst="rect">
            <a:avLst/>
          </a:prstGeom>
          <a:noFill/>
          <a:ln>
            <a:noFill/>
          </a:ln>
        </p:spPr>
      </p:pic>
      <p:sp>
        <p:nvSpPr>
          <p:cNvPr id="12" name="Rectangle 7">
            <a:extLst>
              <a:ext uri="{FF2B5EF4-FFF2-40B4-BE49-F238E27FC236}">
                <a16:creationId xmlns:a16="http://schemas.microsoft.com/office/drawing/2014/main" id="{DAEF26E2-D264-DE65-A357-65AB2BABAD2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FA7448AD-5F10-6640-9B9C-B893252BF535}"/>
              </a:ext>
            </a:extLst>
          </p:cNvPr>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0" name="Google Shape;80;p16"/>
          <p:cNvSpPr txBox="1"/>
          <p:nvPr/>
        </p:nvSpPr>
        <p:spPr>
          <a:xfrm>
            <a:off x="-59657" y="120751"/>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pic>
        <p:nvPicPr>
          <p:cNvPr id="32" name="Picture 31">
            <a:extLst>
              <a:ext uri="{FF2B5EF4-FFF2-40B4-BE49-F238E27FC236}">
                <a16:creationId xmlns:a16="http://schemas.microsoft.com/office/drawing/2014/main" id="{5C1EE02A-D011-FBF2-95AC-251B557AB6C7}"/>
              </a:ext>
            </a:extLst>
          </p:cNvPr>
          <p:cNvPicPr>
            <a:picLocks noChangeAspect="1"/>
          </p:cNvPicPr>
          <p:nvPr/>
        </p:nvPicPr>
        <p:blipFill>
          <a:blip r:embed="rId5"/>
          <a:srcRect l="1131" t="3718"/>
          <a:stretch/>
        </p:blipFill>
        <p:spPr>
          <a:xfrm>
            <a:off x="548749" y="1007725"/>
            <a:ext cx="7850988" cy="37640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7" name="Google Shape;87;p17"/>
          <p:cNvSpPr txBox="1"/>
          <p:nvPr/>
        </p:nvSpPr>
        <p:spPr>
          <a:xfrm>
            <a:off x="38100" y="120750"/>
            <a:ext cx="90678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p:cNvSpPr txBox="1"/>
          <p:nvPr/>
        </p:nvSpPr>
        <p:spPr>
          <a:xfrm>
            <a:off x="635480" y="795462"/>
            <a:ext cx="8096035" cy="3862596"/>
          </a:xfrm>
          <a:prstGeom prst="rect">
            <a:avLst/>
          </a:prstGeom>
          <a:noFill/>
        </p:spPr>
        <p:txBody>
          <a:bodyPr wrap="square" rtlCol="0">
            <a:spAutoFit/>
          </a:bodyPr>
          <a:lstStyle/>
          <a:p>
            <a:pPr algn="just">
              <a:lnSpc>
                <a:spcPct val="150000"/>
              </a:lnSpc>
            </a:pPr>
            <a:endParaRPr lang="en-US"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1.Donor Registration Module: Allows donors to register with their personal details (name, age, blood type) and provides an option to update their information.</a:t>
            </a:r>
          </a:p>
          <a:p>
            <a:pPr algn="just">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2.Donation Scheduling Module: Enables donors to schedule their donations by specifying a convenient date and time.</a:t>
            </a:r>
          </a:p>
          <a:p>
            <a:pPr algn="just">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3.Donation History Module: Tracks and displays all past donations made by a donor, including donation dates and quantities.</a:t>
            </a:r>
          </a:p>
          <a:p>
            <a:pPr algn="just">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4.Inventory Management Module: Manages the blood bank’s inventory, updating the quantity of each blood type as donations are made or used.</a:t>
            </a:r>
          </a:p>
          <a:p>
            <a:pPr algn="just">
              <a:lnSpc>
                <a:spcPct val="150000"/>
              </a:lnSpc>
            </a:pPr>
            <a:r>
              <a:rPr lang="en-US" i="0" dirty="0">
                <a:solidFill>
                  <a:srgbClr val="0D0D0D"/>
                </a:solidFill>
                <a:effectLst/>
                <a:latin typeface="Times New Roman" panose="02020603050405020304" pitchFamily="18" charset="0"/>
                <a:cs typeface="Times New Roman" panose="02020603050405020304" pitchFamily="18" charset="0"/>
              </a:rPr>
              <a:t>5.Donation Drive Organization Module: Allows blood banks to organize and schedule blood donation drives, track participation, and manage appointments.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MERITS</a:t>
            </a:r>
            <a:br>
              <a:rPr lang="en-US" b="1" dirty="0"/>
            </a:br>
            <a:endParaRPr lang="en-US" dirty="0"/>
          </a:p>
        </p:txBody>
      </p:sp>
      <p:sp>
        <p:nvSpPr>
          <p:cNvPr id="8" name="Text Placeholder 7"/>
          <p:cNvSpPr>
            <a:spLocks noGrp="1"/>
          </p:cNvSpPr>
          <p:nvPr>
            <p:ph type="body" idx="1"/>
          </p:nvPr>
        </p:nvSpPr>
        <p:spPr>
          <a:ln>
            <a:solidFill>
              <a:schemeClr val="bg1"/>
            </a:solidFill>
          </a:ln>
        </p:spPr>
        <p:txBody>
          <a:bodyPr/>
          <a:lstStyle/>
          <a:p>
            <a:pPr algn="just">
              <a:lnSpc>
                <a:spcPct val="150000"/>
              </a:lnSpc>
              <a:buSzPct val="100000"/>
            </a:pPr>
            <a:r>
              <a:rPr lang="en-US" sz="1400" i="0" dirty="0">
                <a:solidFill>
                  <a:srgbClr val="0D0D0D"/>
                </a:solidFill>
                <a:effectLst/>
                <a:latin typeface="Times New Roman" panose="02020603050405020304" pitchFamily="18" charset="0"/>
                <a:cs typeface="Times New Roman" panose="02020603050405020304" pitchFamily="18" charset="0"/>
              </a:rPr>
              <a:t>Efficiency: Simplifies and speeds up the blood donation process for both donors and healthcare organizations.</a:t>
            </a:r>
          </a:p>
          <a:p>
            <a:pPr algn="just">
              <a:lnSpc>
                <a:spcPct val="150000"/>
              </a:lnSpc>
              <a:buSzPct val="100000"/>
            </a:pPr>
            <a:r>
              <a:rPr lang="en-US" sz="1400" i="0" dirty="0">
                <a:solidFill>
                  <a:srgbClr val="0D0D0D"/>
                </a:solidFill>
                <a:effectLst/>
                <a:latin typeface="Times New Roman" panose="02020603050405020304" pitchFamily="18" charset="0"/>
                <a:cs typeface="Times New Roman" panose="02020603050405020304" pitchFamily="18" charset="0"/>
              </a:rPr>
              <a:t>Automation: Reduces manual work by automating donor registrations, scheduling, and inventory management.</a:t>
            </a:r>
          </a:p>
          <a:p>
            <a:pPr algn="just">
              <a:lnSpc>
                <a:spcPct val="150000"/>
              </a:lnSpc>
              <a:buSzPct val="100000"/>
            </a:pPr>
            <a:r>
              <a:rPr lang="en-US" sz="1400" i="0" dirty="0">
                <a:solidFill>
                  <a:srgbClr val="0D0D0D"/>
                </a:solidFill>
                <a:effectLst/>
                <a:latin typeface="Times New Roman" panose="02020603050405020304" pitchFamily="18" charset="0"/>
                <a:cs typeface="Times New Roman" panose="02020603050405020304" pitchFamily="18" charset="0"/>
              </a:rPr>
              <a:t>Improved Tracking: Donors and healthcare organizations can track donations, inventory levels, and schedules in real-time.</a:t>
            </a:r>
          </a:p>
          <a:p>
            <a:pPr algn="just">
              <a:lnSpc>
                <a:spcPct val="150000"/>
              </a:lnSpc>
              <a:buSzPct val="100000"/>
            </a:pPr>
            <a:r>
              <a:rPr lang="en-US" sz="1400" i="0" dirty="0">
                <a:solidFill>
                  <a:srgbClr val="0D0D0D"/>
                </a:solidFill>
                <a:effectLst/>
                <a:latin typeface="Times New Roman" panose="02020603050405020304" pitchFamily="18" charset="0"/>
                <a:cs typeface="Times New Roman" panose="02020603050405020304" pitchFamily="18" charset="0"/>
              </a:rPr>
              <a:t>Enhanced Communication: Automated notifications can be implemented to remind donors of upcoming donations or schedule changes.</a:t>
            </a:r>
          </a:p>
          <a:p>
            <a:pPr>
              <a:lnSpc>
                <a:spcPct val="150000"/>
              </a:lnSpc>
              <a:buFont typeface="Arial" panose="020B0604020202020204" pitchFamily="34" charset="0"/>
              <a:buChar char="•"/>
            </a:pPr>
            <a:endParaRPr lang="en-IN" sz="1200" dirty="0">
              <a:solidFill>
                <a:schemeClr val="tx1">
                  <a:lumMod val="95000"/>
                  <a:lumOff val="5000"/>
                </a:schemeClr>
              </a:solidFill>
              <a:latin typeface="Times New Roman" pitchFamily="18" charset="0"/>
              <a:cs typeface="Times New Roman" pitchFamily="18" charset="0"/>
            </a:endParaRPr>
          </a:p>
        </p:txBody>
      </p:sp>
      <p:pic>
        <p:nvPicPr>
          <p:cNvPr id="4" name="Google Shape;85;p17"/>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201</TotalTime>
  <Words>658</Words>
  <Application>Microsoft Office PowerPoint</Application>
  <PresentationFormat>On-screen Show (16:9)</PresentationFormat>
  <Paragraphs>54</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Narrow</vt:lpstr>
      <vt:lpstr>Calibri</vt:lpstr>
      <vt:lpstr>Times New Roman</vt: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MERITS </vt:lpstr>
      <vt:lpstr>  RESULT AND DISCUSSION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SRI VARSHINI</cp:lastModifiedBy>
  <cp:revision>25</cp:revision>
  <dcterms:modified xsi:type="dcterms:W3CDTF">2024-12-03T14:22:02Z</dcterms:modified>
</cp:coreProperties>
</file>