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74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60"/>
  </p:normalViewPr>
  <p:slideViewPr>
    <p:cSldViewPr>
      <p:cViewPr>
        <p:scale>
          <a:sx n="125" d="100"/>
          <a:sy n="125" d="100"/>
        </p:scale>
        <p:origin x="5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5D3B6-6A64-438A-937D-E593DEC0D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5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15EAE-C22B-4F15-8411-1ECCC1B50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1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72DD-4FD5-49E0-92C4-342A848D7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53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42941-53D3-4390-97F4-3DA1006330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4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6C6A8-18C5-4A9E-9CE8-C038FEF26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7C547-834E-4FBB-BC62-15219A7313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7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2C11A-12CB-4E0F-819A-AA0F09E37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B06B1-679A-499D-9273-35243A980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3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92711-9C44-41CF-903B-0F1E65548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EF12B-6B27-4530-A806-2247B3E7A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A9E0A-3E2A-4B03-9F15-DD04667A1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80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1C6CB-97C5-4F29-BCC8-DA879B9A6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5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337C-C300-4B7E-B2ED-1AFFEF242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209675"/>
          </a:xfrm>
        </p:spPr>
        <p:txBody>
          <a:bodyPr/>
          <a:lstStyle/>
          <a:p>
            <a:pPr eaLnBrk="1" hangingPunct="1"/>
            <a:r>
              <a:rPr lang="en-GB" altLang="en-US" b="1" i="1" smtClean="0"/>
              <a:t>8 Linear Regression</a:t>
            </a:r>
            <a:br>
              <a:rPr lang="en-GB" altLang="en-US" b="1" i="1" smtClean="0"/>
            </a:br>
            <a:endParaRPr lang="en-GB" altLang="en-US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2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In many business research situations the path to decision making lies in understanding the relationship between two or more variables.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For example, can the price of airline stock be predicted using a variable like the cost of oil? or how strong a relationship is there between a company’s sales figures and their advertising budget?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b="1" i="1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b="1" i="1" smtClean="0"/>
              <a:t>Regression Analysis</a:t>
            </a:r>
            <a:r>
              <a:rPr lang="en-GB" altLang="en-US" sz="2400" i="1" smtClean="0"/>
              <a:t> is the process of constructing a mathematical model or function that can be used to predict one variable using another variable (simple linear regression) or variables (multiple linear regression).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u="sng" smtClean="0"/>
              <a:t>How good is Regression Model?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>
                <a:cs typeface="Times New Roman" panose="02020603050405020304" pitchFamily="18" charset="0"/>
              </a:rPr>
              <a:t>So, all Regression models are not necessarily good predictors of the dependent variable Y. This means we need a set of statistical tools to help assess the validity of any model.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3600" b="1" smtClean="0">
                <a:cs typeface="Times New Roman" panose="02020603050405020304" pitchFamily="18" charset="0"/>
              </a:rPr>
              <a:t>(i)</a:t>
            </a:r>
            <a:r>
              <a:rPr lang="en-GB" altLang="en-US" sz="3600" smtClean="0">
                <a:cs typeface="Times New Roman" panose="02020603050405020304" pitchFamily="18" charset="0"/>
              </a:rPr>
              <a:t> </a:t>
            </a:r>
            <a:r>
              <a:rPr lang="en-GB" altLang="en-US" sz="3600" b="1" smtClean="0">
                <a:cs typeface="Times New Roman" panose="02020603050405020304" pitchFamily="18" charset="0"/>
              </a:rPr>
              <a:t>Coefficient of determination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b="1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3600" b="1" smtClean="0">
                <a:cs typeface="Times New Roman" panose="02020603050405020304" pitchFamily="18" charset="0"/>
              </a:rPr>
              <a:t>(ii) T-test 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b="1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36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en-IE" altLang="en-US" sz="2400" b="1" smtClean="0"/>
              <a:t>Battery Example</a:t>
            </a:r>
            <a:r>
              <a:rPr lang="en-IE" altLang="en-US" sz="2000" smtClean="0"/>
              <a:t> </a:t>
            </a:r>
            <a:endParaRPr lang="en-GB" altLang="en-US" sz="2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800" smtClean="0"/>
              <a:t>	</a:t>
            </a:r>
            <a:r>
              <a:rPr lang="en-IE" altLang="en-US" sz="2400" smtClean="0"/>
              <a:t>					   B		Sig 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E" altLang="en-US" sz="2400" smtClean="0"/>
              <a:t>							        (P-Value)</a:t>
            </a:r>
            <a:endParaRPr lang="en-GB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smtClean="0"/>
              <a:t>(Registered Vehicles)		  .17  		.157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smtClean="0"/>
              <a:t>(Advertising Expend.)		  .87		.000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400" smtClean="0"/>
              <a:t>(Weekly Earnings			 -.03		.000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Weekly Earnings and Advertising Expenditure are the significant independent variables (both p-values are below .05).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400" smtClean="0"/>
              <a:t>However the test shows that the number of Registered Vehicles is not a significant variable (p-value equal to .15, which is greater than .05)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IE" altLang="en-US" sz="2400" smtClean="0"/>
              <a:t>Rerun model without Number of Registered Vehicles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b="1" u="sng" smtClean="0">
                <a:cs typeface="Times New Roman" panose="02020603050405020304" pitchFamily="18" charset="0"/>
              </a:rPr>
              <a:t>2.2.2 Measurements in Regression</a:t>
            </a:r>
            <a:r>
              <a:rPr lang="en-GB" altLang="en-US" u="sng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>
                <a:cs typeface="Times New Roman" panose="02020603050405020304" pitchFamily="18" charset="0"/>
              </a:rPr>
              <a:t>The dependent variable must </a:t>
            </a:r>
            <a:r>
              <a:rPr lang="en-GB" altLang="en-US" sz="2800" b="1" smtClean="0">
                <a:cs typeface="Times New Roman" panose="02020603050405020304" pitchFamily="18" charset="0"/>
              </a:rPr>
              <a:t>always</a:t>
            </a:r>
            <a:r>
              <a:rPr lang="en-GB" altLang="en-US" sz="2800" smtClean="0">
                <a:cs typeface="Times New Roman" panose="02020603050405020304" pitchFamily="18" charset="0"/>
              </a:rPr>
              <a:t> be a </a:t>
            </a:r>
            <a:r>
              <a:rPr lang="en-GB" altLang="en-US" sz="2800" b="1" smtClean="0">
                <a:cs typeface="Times New Roman" panose="02020603050405020304" pitchFamily="18" charset="0"/>
              </a:rPr>
              <a:t>ratio/interval</a:t>
            </a:r>
            <a:r>
              <a:rPr lang="en-GB" altLang="en-US" sz="2800" smtClean="0">
                <a:cs typeface="Times New Roman" panose="02020603050405020304" pitchFamily="18" charset="0"/>
              </a:rPr>
              <a:t> variable. 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>
                <a:cs typeface="Times New Roman" panose="02020603050405020304" pitchFamily="18" charset="0"/>
              </a:rPr>
              <a:t>Independent variables should also be ratio. Many business analysts however tend to relax these assumptions slightly to include ordinal measurements.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>
                <a:cs typeface="Times New Roman" panose="02020603050405020304" pitchFamily="18" charset="0"/>
              </a:rPr>
              <a:t>Nominal data can also be used as independent variables in a Regression Analysis using a technique called dummy variables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u="sng" smtClean="0">
                <a:solidFill>
                  <a:schemeClr val="tx1"/>
                </a:solidFill>
              </a:rPr>
              <a:t>2.2.3 Analysis of Residuals</a:t>
            </a:r>
            <a:endParaRPr lang="en-IE" altLang="en-US" sz="320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4697413"/>
          </a:xfrm>
        </p:spPr>
        <p:txBody>
          <a:bodyPr/>
          <a:lstStyle/>
          <a:p>
            <a:r>
              <a:rPr lang="en-IE" altLang="en-US" sz="2000" dirty="0" smtClean="0"/>
              <a:t>The difference between the an observed value and the value predicted by a regression equation is called a residual.</a:t>
            </a:r>
          </a:p>
          <a:p>
            <a:endParaRPr lang="en-IE" altLang="en-US" sz="2000" dirty="0" smtClean="0"/>
          </a:p>
          <a:p>
            <a:r>
              <a:rPr lang="en-GB" altLang="en-US" sz="2000" dirty="0" smtClean="0"/>
              <a:t>Regression Analysis is based on a number of assumptions</a:t>
            </a:r>
          </a:p>
          <a:p>
            <a:pPr>
              <a:buFontTx/>
              <a:buNone/>
            </a:pPr>
            <a:r>
              <a:rPr lang="en-GB" altLang="en-US" sz="2000" dirty="0" smtClean="0"/>
              <a:t>	- If any of these assumptions are violated model may be incorrectly estimated.</a:t>
            </a:r>
          </a:p>
          <a:p>
            <a:pPr>
              <a:buFontTx/>
              <a:buNone/>
            </a:pPr>
            <a:r>
              <a:rPr lang="en-GB" altLang="en-US" sz="2000" dirty="0" smtClean="0"/>
              <a:t>	- Important therefore to test that the assumptions have not been violated. </a:t>
            </a:r>
          </a:p>
          <a:p>
            <a:pPr>
              <a:buFontTx/>
              <a:buNone/>
            </a:pPr>
            <a:endParaRPr lang="en-IE" altLang="en-US" sz="2000" dirty="0" smtClean="0"/>
          </a:p>
          <a:p>
            <a:r>
              <a:rPr lang="en-GB" altLang="en-US" sz="2000" dirty="0" smtClean="0"/>
              <a:t>Most important tool for testing assumptions is called residual analysis.</a:t>
            </a:r>
          </a:p>
          <a:p>
            <a:pPr>
              <a:buFontTx/>
              <a:buNone/>
            </a:pPr>
            <a:r>
              <a:rPr lang="en-GB" altLang="en-US" sz="2000" dirty="0" smtClean="0"/>
              <a:t>	- Plotting the residuals and looking for patterns in these plots.</a:t>
            </a:r>
          </a:p>
          <a:p>
            <a:pPr>
              <a:buFontTx/>
              <a:buNone/>
            </a:pPr>
            <a:r>
              <a:rPr lang="en-GB" altLang="en-US" sz="2000" dirty="0" smtClean="0"/>
              <a:t>	- If there are any patterns in the residuals  -  one or more of the assumptions may have been violated</a:t>
            </a:r>
            <a:endParaRPr lang="en-IE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850"/>
          </a:xfrm>
        </p:spPr>
        <p:txBody>
          <a:bodyPr/>
          <a:lstStyle/>
          <a:p>
            <a:pPr eaLnBrk="1" hangingPunct="1"/>
            <a:endParaRPr lang="en-GB" altLang="en-US" sz="40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3394075" cy="4681537"/>
          </a:xfrm>
        </p:spPr>
        <p:txBody>
          <a:bodyPr/>
          <a:lstStyle/>
          <a:p>
            <a:pPr eaLnBrk="1" hangingPunct="1"/>
            <a:r>
              <a:rPr lang="en-GB" altLang="en-US" sz="2800" b="1" i="1" smtClean="0"/>
              <a:t>Example (Fedbus)</a:t>
            </a:r>
            <a:endParaRPr lang="en-GB" altLang="en-US" sz="2800" smtClean="0"/>
          </a:p>
          <a:p>
            <a:pPr eaLnBrk="1" hangingPunct="1">
              <a:buFontTx/>
              <a:buNone/>
            </a:pPr>
            <a:r>
              <a:rPr lang="en-GB" altLang="en-US" sz="2000" smtClean="0"/>
              <a:t>Fedbus have been using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radio advertisements to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advertise their weekend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excursions for the past 8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months. 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The managing director has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asked the sales team to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assess the effect of these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ads on the number of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bookings</a:t>
            </a:r>
          </a:p>
          <a:p>
            <a:pPr eaLnBrk="1" hangingPunct="1">
              <a:buFontTx/>
              <a:buNone/>
            </a:pPr>
            <a:endParaRPr lang="en-GB" altLang="en-US" sz="2000" smtClean="0"/>
          </a:p>
          <a:p>
            <a:pPr eaLnBrk="1" hangingPunct="1">
              <a:buFontTx/>
              <a:buNone/>
            </a:pPr>
            <a:endParaRPr lang="en-US" altLang="en-US" sz="1800" smtClean="0"/>
          </a:p>
        </p:txBody>
      </p:sp>
      <p:graphicFrame>
        <p:nvGraphicFramePr>
          <p:cNvPr id="7222" name="Group 54"/>
          <p:cNvGraphicFramePr>
            <a:graphicFrameLocks noGrp="1"/>
          </p:cNvGraphicFramePr>
          <p:nvPr>
            <p:ph sz="half" idx="2"/>
          </p:nvPr>
        </p:nvGraphicFramePr>
        <p:xfrm>
          <a:off x="3924300" y="549275"/>
          <a:ext cx="5040313" cy="5688015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 of Adverts 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 of bookings 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200" smtClean="0"/>
              <a:t>Figure A</a:t>
            </a:r>
            <a:endParaRPr lang="en-US" altLang="en-US" sz="32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468313" y="981075"/>
          <a:ext cx="77755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693920" imgH="2545080" progId="Excel.Sheet.8">
                  <p:embed/>
                </p:oleObj>
              </mc:Choice>
              <mc:Fallback>
                <p:oleObj name="Worksheet" r:id="rId3" imgW="4693920" imgH="254508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1075"/>
                        <a:ext cx="77755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1166813" y="4960938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23850" y="4960938"/>
            <a:ext cx="7993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/>
              <a:t>The scatter plot can give some indication on the nature and strength of the relationship between X and Y, but clearly we need a more precise technique to quantify this relationship.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en-GB" altLang="en-US" sz="2800" b="1" u="sng" smtClean="0"/>
              <a:t>2.1.2 Determining the Regression Equation</a:t>
            </a:r>
            <a:endParaRPr lang="en-US" altLang="en-US" sz="2800" b="1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Try to imagine a line passing through the points in scatter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plot in Figure A. The Regression technique attempts to fit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straight line to represent these points.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The equation of the Regression line takes the form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	Y = b</a:t>
            </a:r>
            <a:r>
              <a:rPr lang="en-GB" altLang="en-US" sz="1000" smtClean="0"/>
              <a:t>0</a:t>
            </a:r>
            <a:r>
              <a:rPr lang="en-GB" altLang="en-US" sz="2000" smtClean="0"/>
              <a:t> + b</a:t>
            </a:r>
            <a:r>
              <a:rPr lang="en-GB" altLang="en-US" sz="1000" smtClean="0"/>
              <a:t>1</a:t>
            </a:r>
            <a:r>
              <a:rPr lang="en-GB" altLang="en-US" sz="2000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where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	b</a:t>
            </a:r>
            <a:r>
              <a:rPr lang="en-GB" altLang="en-US" sz="1000" smtClean="0"/>
              <a:t>0</a:t>
            </a:r>
            <a:r>
              <a:rPr lang="en-GB" altLang="en-US" sz="2000" smtClean="0"/>
              <a:t> = Intercept	 and	b</a:t>
            </a:r>
            <a:r>
              <a:rPr lang="en-GB" altLang="en-US" sz="1000" smtClean="0"/>
              <a:t>1</a:t>
            </a:r>
            <a:r>
              <a:rPr lang="en-GB" altLang="en-US" sz="2000" smtClean="0"/>
              <a:t> = Slope of the line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b</a:t>
            </a:r>
            <a:r>
              <a:rPr lang="en-GB" altLang="en-US" sz="1000" smtClean="0"/>
              <a:t>0</a:t>
            </a:r>
            <a:r>
              <a:rPr lang="en-GB" altLang="en-US" sz="2000" smtClean="0"/>
              <a:t>  and b</a:t>
            </a:r>
            <a:r>
              <a:rPr lang="en-GB" altLang="en-US" sz="1000" smtClean="0"/>
              <a:t>1</a:t>
            </a:r>
            <a:r>
              <a:rPr lang="en-GB" altLang="en-US" sz="2000" smtClean="0"/>
              <a:t> are calculated using the </a:t>
            </a:r>
            <a:r>
              <a:rPr lang="en-GB" altLang="en-US" sz="2000" i="1" smtClean="0"/>
              <a:t>Method of Least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i="1" smtClean="0"/>
              <a:t>Squares</a:t>
            </a:r>
            <a:r>
              <a:rPr lang="en-GB" altLang="en-US" sz="200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i="1" smtClean="0"/>
              <a:t>Fedbus example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			Y    = 18.67 + 2.22X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	No. of Bookings  = 18.67 + 2.22 x (No. of Adverts)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 b="1" smtClean="0"/>
              <a:t>2.1.3 What does the Regression Equation Mean?</a:t>
            </a:r>
            <a:endParaRPr lang="en-US" altLang="en-US" sz="2800" b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A Regression Equation can be seen as a model of the relationship between Y and X or can be extended and used for prediction purposes.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In the Fedbus example the following relationship between bookings(Y) and adverts(X) was estimated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 smtClean="0"/>
              <a:t>			Y = 18.67 + 2.22X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The slope of the line b</a:t>
            </a:r>
            <a:r>
              <a:rPr lang="en-GB" altLang="en-US" sz="1000" smtClean="0"/>
              <a:t>1</a:t>
            </a:r>
            <a:r>
              <a:rPr lang="en-GB" altLang="en-US" sz="2000" smtClean="0"/>
              <a:t> tells us that if X increases by one unit then Y will increase by 2.22 units.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We can also use the equation for prediction purposes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It is important to note that regression cannot be used reliably for extrapolation</a:t>
            </a:r>
            <a:r>
              <a:rPr lang="en-US" altLang="en-US" sz="200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eaLnBrk="1" hangingPunct="1"/>
            <a:r>
              <a:rPr lang="en-GB" altLang="en-US" sz="3200" b="1" u="sng" smtClean="0"/>
              <a:t>2.2.1 Multiple Linear Regression</a:t>
            </a:r>
            <a:endParaRPr lang="en-US" altLang="en-US" sz="32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Simple Linear Regression dealt with the relationship between One Dependent Variable Y and One Independent Variable X. 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Rarely will the variations of a business variable depend on only one factor.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b="1" smtClean="0"/>
              <a:t>Multiple Regression Model</a:t>
            </a:r>
            <a:endParaRPr lang="en-GB" altLang="en-US" sz="2400" smtClean="0"/>
          </a:p>
          <a:p>
            <a:pPr eaLnBrk="1" hangingPunct="1">
              <a:buFontTx/>
              <a:buNone/>
            </a:pPr>
            <a:r>
              <a:rPr lang="en-GB" altLang="en-US" sz="2400" smtClean="0"/>
              <a:t>	Given Y (Dependent Variable) and X</a:t>
            </a:r>
            <a:r>
              <a:rPr lang="en-GB" altLang="en-US" sz="1200" smtClean="0"/>
              <a:t>1</a:t>
            </a:r>
            <a:r>
              <a:rPr lang="en-GB" altLang="en-US" sz="2400" smtClean="0"/>
              <a:t>,X</a:t>
            </a:r>
            <a:r>
              <a:rPr lang="en-GB" altLang="en-US" sz="1200" smtClean="0"/>
              <a:t>2</a:t>
            </a:r>
            <a:r>
              <a:rPr lang="en-GB" altLang="en-US" sz="2400" smtClean="0"/>
              <a:t>,...X</a:t>
            </a:r>
            <a:r>
              <a:rPr lang="en-GB" altLang="en-US" sz="1200" smtClean="0"/>
              <a:t>n</a:t>
            </a:r>
            <a:r>
              <a:rPr lang="en-GB" altLang="en-US" sz="2400" smtClean="0"/>
              <a:t> (a set of n Independent Variables) then</a:t>
            </a:r>
          </a:p>
          <a:p>
            <a:pPr eaLnBrk="1" hangingPunct="1">
              <a:buFontTx/>
              <a:buNone/>
            </a:pPr>
            <a:r>
              <a:rPr lang="en-GB" altLang="en-US" sz="2800" smtClean="0"/>
              <a:t>		</a:t>
            </a:r>
            <a:r>
              <a:rPr lang="en-GB" altLang="en-US" sz="2400" smtClean="0"/>
              <a:t>Y = b</a:t>
            </a:r>
            <a:r>
              <a:rPr lang="en-GB" altLang="en-US" sz="1200" smtClean="0"/>
              <a:t>0</a:t>
            </a:r>
            <a:r>
              <a:rPr lang="en-GB" altLang="en-US" sz="2400" smtClean="0"/>
              <a:t> + b</a:t>
            </a:r>
            <a:r>
              <a:rPr lang="en-GB" altLang="en-US" sz="1200" smtClean="0"/>
              <a:t>1</a:t>
            </a:r>
            <a:r>
              <a:rPr lang="en-GB" altLang="en-US" sz="2400" smtClean="0"/>
              <a:t>X</a:t>
            </a:r>
            <a:r>
              <a:rPr lang="en-GB" altLang="en-US" sz="1200" smtClean="0"/>
              <a:t>1</a:t>
            </a:r>
            <a:r>
              <a:rPr lang="en-GB" altLang="en-US" sz="2400" smtClean="0"/>
              <a:t> + b</a:t>
            </a:r>
            <a:r>
              <a:rPr lang="en-GB" altLang="en-US" sz="1200" smtClean="0"/>
              <a:t>2</a:t>
            </a:r>
            <a:r>
              <a:rPr lang="en-GB" altLang="en-US" sz="2400" smtClean="0"/>
              <a:t>X</a:t>
            </a:r>
            <a:r>
              <a:rPr lang="en-GB" altLang="en-US" sz="1200" smtClean="0"/>
              <a:t>2</a:t>
            </a:r>
            <a:r>
              <a:rPr lang="en-GB" altLang="en-US" sz="2400" smtClean="0"/>
              <a:t> + ............ + b</a:t>
            </a:r>
            <a:r>
              <a:rPr lang="en-GB" altLang="en-US" sz="1200" smtClean="0"/>
              <a:t>n</a:t>
            </a:r>
            <a:r>
              <a:rPr lang="en-GB" altLang="en-US" sz="2400" smtClean="0"/>
              <a:t>X</a:t>
            </a:r>
            <a:r>
              <a:rPr lang="en-GB" altLang="en-US" sz="1200" smtClean="0"/>
              <a:t>n</a:t>
            </a:r>
            <a:endParaRPr lang="en-GB" altLang="en-US" sz="2400" smtClean="0"/>
          </a:p>
          <a:p>
            <a:pPr eaLnBrk="1" hangingPunct="1">
              <a:buFontTx/>
              <a:buNone/>
            </a:pPr>
            <a:r>
              <a:rPr lang="en-GB" altLang="en-US" sz="2800" smtClean="0"/>
              <a:t>	</a:t>
            </a:r>
            <a:r>
              <a:rPr lang="en-GB" altLang="en-US" sz="2400" smtClean="0"/>
              <a:t>b</a:t>
            </a:r>
            <a:r>
              <a:rPr lang="en-GB" altLang="en-US" sz="1400" smtClean="0"/>
              <a:t>i</a:t>
            </a:r>
            <a:r>
              <a:rPr lang="en-GB" altLang="en-US" sz="2800" smtClean="0"/>
              <a:t> = </a:t>
            </a:r>
            <a:r>
              <a:rPr lang="en-GB" altLang="en-US" sz="2400" smtClean="0"/>
              <a:t>Regression Coefficient for Xi</a:t>
            </a:r>
            <a:r>
              <a:rPr lang="en-GB" altLang="en-US" sz="2800" smtClean="0"/>
              <a:t>.</a:t>
            </a:r>
            <a:endParaRPr lang="en-GB" altLang="en-US" sz="28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GB" altLang="en-US" sz="2800" b="1" u="sng" smtClean="0"/>
              <a:t>Example (Automobile Battery Sales)</a:t>
            </a:r>
            <a:endParaRPr lang="en-US" altLang="en-US" sz="2800" b="1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Before entering a marketplace it is common for a company to examine the sales potential in that area. One approach is to develop a Regression Model of Sales using data from other regions. </a:t>
            </a:r>
          </a:p>
          <a:p>
            <a:pPr eaLnBrk="1" hangingPunct="1"/>
            <a:r>
              <a:rPr lang="en-GB" altLang="en-US" sz="2000" smtClean="0"/>
              <a:t>In this example An Automobile Battery Company have figures on Sales from thirty Sales Areas. 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	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	Dependent Variable (Y):  Battery Sales </a:t>
            </a:r>
          </a:p>
          <a:p>
            <a:pPr eaLnBrk="1" hangingPunct="1">
              <a:buFontTx/>
              <a:buNone/>
            </a:pPr>
            <a:endParaRPr lang="en-GB" altLang="en-US" sz="2000" smtClean="0"/>
          </a:p>
          <a:p>
            <a:pPr eaLnBrk="1" hangingPunct="1">
              <a:buFontTx/>
              <a:buNone/>
            </a:pPr>
            <a:r>
              <a:rPr lang="en-GB" altLang="en-US" sz="2000" smtClean="0"/>
              <a:t>	Independent Variables: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	 Number of Registered Vehicles (X</a:t>
            </a:r>
            <a:r>
              <a:rPr lang="en-GB" altLang="en-US" sz="1200" smtClean="0"/>
              <a:t>1</a:t>
            </a:r>
            <a:r>
              <a:rPr lang="en-GB" altLang="en-US" sz="2000" smtClean="0"/>
              <a:t>)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	Average Weekly Earnings (X</a:t>
            </a:r>
            <a:r>
              <a:rPr lang="en-GB" altLang="en-US" sz="1200" smtClean="0"/>
              <a:t>2</a:t>
            </a:r>
            <a:r>
              <a:rPr lang="en-GB" altLang="en-US" sz="2000" smtClean="0"/>
              <a:t>)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	Advertising Expenditure (X</a:t>
            </a:r>
            <a:r>
              <a:rPr lang="en-GB" altLang="en-US" sz="1200" smtClean="0"/>
              <a:t>3</a:t>
            </a:r>
            <a:r>
              <a:rPr lang="en-GB" altLang="en-US" sz="2000" smtClean="0"/>
              <a:t>) </a:t>
            </a:r>
          </a:p>
          <a:p>
            <a:pPr eaLnBrk="1" hangingPunct="1">
              <a:buFontTx/>
              <a:buNone/>
            </a:pPr>
            <a:endParaRPr lang="en-GB" altLang="en-US" sz="2000" smtClean="0"/>
          </a:p>
          <a:p>
            <a:pPr eaLnBrk="1" hangingPunct="1"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Variables: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Y = Number of Batteries Sold      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1</a:t>
            </a:r>
            <a:r>
              <a:rPr lang="en-GB" altLang="en-US" sz="2400" smtClean="0">
                <a:cs typeface="Times New Roman" panose="02020603050405020304" pitchFamily="18" charset="0"/>
              </a:rPr>
              <a:t> = Registered Vehicles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2</a:t>
            </a:r>
            <a:r>
              <a:rPr lang="en-GB" altLang="en-US" sz="2400" smtClean="0">
                <a:cs typeface="Times New Roman" panose="02020603050405020304" pitchFamily="18" charset="0"/>
              </a:rPr>
              <a:t> = Advertising Expenditure       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3</a:t>
            </a:r>
            <a:r>
              <a:rPr lang="en-GB" altLang="en-US" sz="2400" smtClean="0">
                <a:cs typeface="Times New Roman" panose="02020603050405020304" pitchFamily="18" charset="0"/>
              </a:rPr>
              <a:t> = Weekly Earnings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Model: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	Y = b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0</a:t>
            </a:r>
            <a:r>
              <a:rPr lang="en-GB" altLang="en-US" sz="2400" smtClean="0">
                <a:cs typeface="Times New Roman" panose="02020603050405020304" pitchFamily="18" charset="0"/>
              </a:rPr>
              <a:t> + b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1</a:t>
            </a:r>
            <a:r>
              <a:rPr lang="en-GB" altLang="en-US" sz="2400" smtClean="0">
                <a:cs typeface="Times New Roman" panose="02020603050405020304" pitchFamily="18" charset="0"/>
              </a:rPr>
              <a:t>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1</a:t>
            </a:r>
            <a:r>
              <a:rPr lang="en-GB" altLang="en-US" sz="2400" smtClean="0">
                <a:cs typeface="Times New Roman" panose="02020603050405020304" pitchFamily="18" charset="0"/>
              </a:rPr>
              <a:t> + b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2</a:t>
            </a:r>
            <a:r>
              <a:rPr lang="en-GB" altLang="en-US" sz="2400" smtClean="0">
                <a:cs typeface="Times New Roman" panose="02020603050405020304" pitchFamily="18" charset="0"/>
              </a:rPr>
              <a:t>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2</a:t>
            </a:r>
            <a:r>
              <a:rPr lang="en-GB" altLang="en-US" sz="2400" smtClean="0">
                <a:cs typeface="Times New Roman" panose="02020603050405020304" pitchFamily="18" charset="0"/>
              </a:rPr>
              <a:t> + b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3</a:t>
            </a:r>
            <a:r>
              <a:rPr lang="en-GB" altLang="en-US" sz="2400" smtClean="0">
                <a:cs typeface="Times New Roman" panose="02020603050405020304" pitchFamily="18" charset="0"/>
              </a:rPr>
              <a:t>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3</a:t>
            </a:r>
            <a:endParaRPr lang="en-GB" altLang="en-US" sz="24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	Y = -46.6 +  .17X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1</a:t>
            </a:r>
            <a:r>
              <a:rPr lang="en-GB" altLang="en-US" sz="2400" smtClean="0">
                <a:cs typeface="Times New Roman" panose="02020603050405020304" pitchFamily="18" charset="0"/>
              </a:rPr>
              <a:t>  +  .87X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2</a:t>
            </a:r>
            <a:r>
              <a:rPr lang="en-GB" altLang="en-US" sz="2400" smtClean="0">
                <a:cs typeface="Times New Roman" panose="02020603050405020304" pitchFamily="18" charset="0"/>
              </a:rPr>
              <a:t>  - .03X</a:t>
            </a:r>
            <a:r>
              <a:rPr lang="en-GB" altLang="en-US" sz="2400" baseline="-30000" smtClean="0">
                <a:cs typeface="Times New Roman" panose="02020603050405020304" pitchFamily="18" charset="0"/>
              </a:rPr>
              <a:t>3</a:t>
            </a:r>
            <a:endParaRPr lang="en-GB" altLang="en-US" sz="240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or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 Battery 	=	-   46.6 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Sales		   	+  .17 x (Vehicle Registrations)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				+   .87 x (Advertising Expend.) </a:t>
            </a:r>
          </a:p>
          <a:p>
            <a:pPr eaLnBrk="1" hangingPunct="1">
              <a:buFontTx/>
              <a:buNone/>
            </a:pPr>
            <a:r>
              <a:rPr lang="en-GB" altLang="en-US" sz="2400" smtClean="0">
                <a:cs typeface="Times New Roman" panose="02020603050405020304" pitchFamily="18" charset="0"/>
              </a:rPr>
              <a:t>			 	-    .03 x (Weekly Earnings)</a:t>
            </a:r>
          </a:p>
          <a:p>
            <a:pPr eaLnBrk="1" hangingPunct="1">
              <a:buFontTx/>
              <a:buNone/>
            </a:pPr>
            <a:endParaRPr lang="en-GB" alt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GB" altLang="en-US" sz="3200" b="1" u="sng" smtClean="0">
                <a:cs typeface="Times New Roman" panose="02020603050405020304" pitchFamily="18" charset="0"/>
              </a:rPr>
              <a:t>How good is the Regression Model?</a:t>
            </a:r>
            <a:r>
              <a:rPr lang="en-GB" altLang="en-US" sz="3200" smtClean="0">
                <a:cs typeface="Times New Roman" panose="02020603050405020304" pitchFamily="18" charset="0"/>
              </a:rPr>
              <a:t/>
            </a:r>
            <a:br>
              <a:rPr lang="en-GB" altLang="en-US" sz="3200" smtClean="0">
                <a:cs typeface="Times New Roman" panose="02020603050405020304" pitchFamily="18" charset="0"/>
              </a:rPr>
            </a:br>
            <a:endParaRPr lang="en-GB" altLang="en-US" sz="3200" smtClean="0"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Constructing the Regression Model is only the first step in a Regression</a:t>
            </a:r>
          </a:p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Analysis. Unfortunately the Regression technique will fit a line to any</a:t>
            </a:r>
          </a:p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set of points, even if no strong relationship exists</a:t>
            </a:r>
          </a:p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Here is the relationship between a company’s computer sales</a:t>
            </a:r>
          </a:p>
          <a:p>
            <a:pPr eaLnBrk="1" hangingPunct="1">
              <a:buFontTx/>
              <a:buNone/>
            </a:pPr>
            <a:r>
              <a:rPr lang="en-GB" altLang="en-US" sz="2000" smtClean="0">
                <a:cs typeface="Times New Roman" panose="02020603050405020304" pitchFamily="18" charset="0"/>
              </a:rPr>
              <a:t>and rainfall in their region.</a:t>
            </a:r>
          </a:p>
          <a:p>
            <a:pPr eaLnBrk="1" hangingPunct="1"/>
            <a:endParaRPr lang="en-GB" altLang="en-US" sz="20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066800" y="3048000"/>
          <a:ext cx="6705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3905707" imgH="2200656" progId="Excel.Sheet.8">
                  <p:embed/>
                </p:oleObj>
              </mc:Choice>
              <mc:Fallback>
                <p:oleObj name="Worksheet" r:id="rId3" imgW="3905707" imgH="220065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6705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20"/>
          <p:cNvSpPr>
            <a:spLocks noChangeShapeType="1"/>
          </p:cNvSpPr>
          <p:nvPr/>
        </p:nvSpPr>
        <p:spPr bwMode="auto">
          <a:xfrm>
            <a:off x="2286000" y="4114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685800" y="5675313"/>
            <a:ext cx="792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>
                <a:cs typeface="Times New Roman" panose="02020603050405020304" pitchFamily="18" charset="0"/>
              </a:rPr>
              <a:t>We can see that there is no relationship between the two variables, and because of this the Regression line is a very bad fit. 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587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Default Design</vt:lpstr>
      <vt:lpstr>Microsoft Excel Worksheet</vt:lpstr>
      <vt:lpstr>8 Linear Regression </vt:lpstr>
      <vt:lpstr>PowerPoint Presentation</vt:lpstr>
      <vt:lpstr>Figure A</vt:lpstr>
      <vt:lpstr>2.1.2 Determining the Regression Equation</vt:lpstr>
      <vt:lpstr>2.1.3 What does the Regression Equation Mean?</vt:lpstr>
      <vt:lpstr>2.2.1 Multiple Linear Regression</vt:lpstr>
      <vt:lpstr>Example (Automobile Battery Sales)</vt:lpstr>
      <vt:lpstr>PowerPoint Presentation</vt:lpstr>
      <vt:lpstr>How good is the Regression Model? </vt:lpstr>
      <vt:lpstr>How good is Regression Model?</vt:lpstr>
      <vt:lpstr>Battery Example </vt:lpstr>
      <vt:lpstr>2.2.2 Measurements in Regression </vt:lpstr>
      <vt:lpstr>2.2.3 Analysis of Residuals</vt:lpstr>
    </vt:vector>
  </TitlesOfParts>
  <Company>SSB-UCD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 Multivariate Analysis</dc:title>
  <dc:creator>Susi Geiger</dc:creator>
  <cp:lastModifiedBy>Andrew Mccarren</cp:lastModifiedBy>
  <cp:revision>24</cp:revision>
  <dcterms:created xsi:type="dcterms:W3CDTF">2007-10-29T16:39:29Z</dcterms:created>
  <dcterms:modified xsi:type="dcterms:W3CDTF">2022-01-27T15:00:30Z</dcterms:modified>
</cp:coreProperties>
</file>