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handoutMasterIdLst>
    <p:handoutMasterId r:id="rId27"/>
  </p:handoutMasterIdLst>
  <p:sldIdLst>
    <p:sldId id="815" r:id="rId2"/>
    <p:sldId id="816" r:id="rId3"/>
    <p:sldId id="841" r:id="rId4"/>
    <p:sldId id="819" r:id="rId5"/>
    <p:sldId id="820" r:id="rId6"/>
    <p:sldId id="821" r:id="rId7"/>
    <p:sldId id="822" r:id="rId8"/>
    <p:sldId id="823" r:id="rId9"/>
    <p:sldId id="824" r:id="rId10"/>
    <p:sldId id="825" r:id="rId11"/>
    <p:sldId id="826" r:id="rId12"/>
    <p:sldId id="828" r:id="rId13"/>
    <p:sldId id="840" r:id="rId14"/>
    <p:sldId id="837" r:id="rId15"/>
    <p:sldId id="838" r:id="rId16"/>
    <p:sldId id="839" r:id="rId17"/>
    <p:sldId id="830" r:id="rId18"/>
    <p:sldId id="832" r:id="rId19"/>
    <p:sldId id="834" r:id="rId20"/>
    <p:sldId id="877" r:id="rId21"/>
    <p:sldId id="835" r:id="rId22"/>
    <p:sldId id="836" r:id="rId23"/>
    <p:sldId id="843" r:id="rId24"/>
    <p:sldId id="844" r:id="rId25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 baseline="-25000">
        <a:solidFill>
          <a:schemeClr val="hlink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5050"/>
    <a:srgbClr val="FFCC99"/>
    <a:srgbClr val="FF0000"/>
    <a:srgbClr val="FFCCFF"/>
    <a:srgbClr val="66FF33"/>
    <a:srgbClr val="3399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965" autoAdjust="0"/>
  </p:normalViewPr>
  <p:slideViewPr>
    <p:cSldViewPr snapToGrid="0">
      <p:cViewPr varScale="1">
        <p:scale>
          <a:sx n="82" d="100"/>
          <a:sy n="82" d="100"/>
        </p:scale>
        <p:origin x="101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baseline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25DB7D0-EB16-42C5-839F-9D37570D3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F0E502-4338-46BB-B4EE-FBBEA5966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32FEE-8F47-4FCD-90A8-17D71612F2F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1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BAFBEC-97D9-4421-B7EB-2B5A416F24F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3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ABFF82-F659-459C-AC61-908CA0F65201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6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B5CFB0-317B-4B4D-99D7-74EE7D9004FC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1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4199B2-03EF-4E8E-ADDD-B779ED3C15A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6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575DD5-8348-45E4-A071-724C2687FB8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3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ABFF82-F659-459C-AC61-908CA0F65201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7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1F731B-8142-46C6-AE55-FC4C7E16525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7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B2D353-8836-447B-8E26-59DB2EF5F73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9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A0975D-AEC4-48A1-AA9B-C67F8F89E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0915F-89BA-4E4A-A73D-83E52B59F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52864-4C8C-4792-A04C-80DCB57FA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88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DD5B07-7CC4-4B45-B9E0-91A63A039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IE" noProof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8E933-B7B5-46BD-83AC-9BC4A9875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66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60167-5223-49F3-9D2B-F31061507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9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E204-48AE-4285-9C0E-466395265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90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2A59-CE63-43BC-AFAB-DDC075CB1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52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C571D-C4DB-4F77-B739-5703C17A1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25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38DA8-C75A-454E-9131-9BAFD310B0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8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63B16-CA01-45E9-A5E1-929015E4F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7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9E41F-CA16-4F97-8B42-FDEDA01BC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79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2FE2-D240-49E2-839D-9075914F3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56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03F0F0-A372-42E7-BF1A-68B588F17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9" r:id="rId2"/>
    <p:sldLayoutId id="2147483987" r:id="rId3"/>
    <p:sldLayoutId id="2147483988" r:id="rId4"/>
    <p:sldLayoutId id="2147483989" r:id="rId5"/>
    <p:sldLayoutId id="2147483990" r:id="rId6"/>
    <p:sldLayoutId id="2147483980" r:id="rId7"/>
    <p:sldLayoutId id="2147483991" r:id="rId8"/>
    <p:sldLayoutId id="2147483992" r:id="rId9"/>
    <p:sldLayoutId id="2147483981" r:id="rId10"/>
    <p:sldLayoutId id="2147483982" r:id="rId11"/>
    <p:sldLayoutId id="2147483993" r:id="rId12"/>
    <p:sldLayoutId id="214748399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CA683 Basic Probability</a:t>
            </a:r>
            <a:br>
              <a:rPr lang="en-IE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612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GB" sz="3200" b="1" u="sng"/>
              <a:t>3.5 Probability Rules</a:t>
            </a:r>
            <a:endParaRPr lang="en-US" sz="3200" b="1" u="sng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8813" y="436221"/>
            <a:ext cx="8064500" cy="51117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(iv) For two mutually exclusive events, A and B, the probability of either event A </a:t>
            </a:r>
            <a:r>
              <a:rPr lang="en-GB" sz="2400" b="1" dirty="0"/>
              <a:t>or</a:t>
            </a:r>
            <a:r>
              <a:rPr lang="en-GB" sz="2400" dirty="0"/>
              <a:t> event B occurring is given by </a:t>
            </a:r>
            <a:endParaRPr lang="en-GB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 dirty="0"/>
              <a:t>	</a:t>
            </a:r>
            <a:r>
              <a:rPr lang="en-GB" sz="2400" dirty="0"/>
              <a:t> P(A or B) = P(A) + P(B)		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If events are not mutually exclusive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P(A or B) = P(A) + P(B) -  P(A and B)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(v) For two independent events the probability of event A </a:t>
            </a:r>
            <a:r>
              <a:rPr lang="en-GB" sz="2400" b="1" dirty="0"/>
              <a:t>and</a:t>
            </a:r>
            <a:r>
              <a:rPr lang="en-GB" sz="2400" dirty="0"/>
              <a:t> event B occurring is given by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P(A and B) = P(A) . P(B)				</a:t>
            </a:r>
            <a:endParaRPr lang="en-GB" sz="2400" b="1" i="1" dirty="0"/>
          </a:p>
          <a:p>
            <a:pPr>
              <a:lnSpc>
                <a:spcPct val="90000"/>
              </a:lnSpc>
              <a:buFontTx/>
              <a:buNone/>
            </a:pPr>
            <a:endParaRPr lang="en-GB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If events are not independent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	P(A and B) = P(A) . P(B/A)			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742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2614" y="397186"/>
            <a:ext cx="8229600" cy="4929188"/>
          </a:xfrm>
        </p:spPr>
        <p:txBody>
          <a:bodyPr/>
          <a:lstStyle/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GB" sz="2000" dirty="0"/>
              <a:t>A company has tendered for three projects, A,B and C. They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GB" sz="2000" dirty="0"/>
              <a:t>have  estimated that their chances of winning these contracts are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GB" sz="2000" dirty="0"/>
              <a:t>as follows</a:t>
            </a:r>
            <a:endParaRPr lang="en-US" sz="2000" dirty="0"/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Prob</a:t>
            </a:r>
            <a:r>
              <a:rPr lang="en-US" sz="2000" dirty="0"/>
              <a:t>(Winning A)  = .5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Prob</a:t>
            </a:r>
            <a:r>
              <a:rPr lang="en-US" sz="2000" dirty="0"/>
              <a:t> (Winning B) = .6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Prob</a:t>
            </a:r>
            <a:r>
              <a:rPr lang="en-US" sz="2000" dirty="0"/>
              <a:t> (Winning C) = .4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Contract B is independent of Contracts A and C. However they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believe that if they win contract A, then the probability they win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contract C will increase to .7, but conversely if they don’t win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contract A it will reduce to 0.1. 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They would like to know the probability 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	that they won’t win contract A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(ii)	that they will win contract A and B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(iii)	that they will win contract A or B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(iv)	that they will win contracts A and C</a:t>
            </a:r>
          </a:p>
          <a:p>
            <a:pPr marL="660400" indent="-660400">
              <a:lnSpc>
                <a:spcPct val="80000"/>
              </a:lnSpc>
              <a:buFontTx/>
              <a:buNone/>
            </a:pPr>
            <a:r>
              <a:rPr lang="en-US" sz="2000" dirty="0"/>
              <a:t>(v)	that they will win less than two contracts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62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860800"/>
            <a:ext cx="8291513" cy="22653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From this data what is the probability that a randomly selected person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a </a:t>
            </a:r>
            <a:r>
              <a:rPr lang="en-US" sz="2000" dirty="0" err="1"/>
              <a:t>Bigshop</a:t>
            </a:r>
            <a:r>
              <a:rPr lang="en-US" sz="2000" dirty="0"/>
              <a:t> customer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(ii) not a </a:t>
            </a:r>
            <a:r>
              <a:rPr lang="en-US" sz="2000" dirty="0" err="1"/>
              <a:t>Mainstore</a:t>
            </a:r>
            <a:r>
              <a:rPr lang="en-US" sz="2000" dirty="0"/>
              <a:t> customer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(iii) a </a:t>
            </a:r>
            <a:r>
              <a:rPr lang="en-US" sz="2000" dirty="0" err="1"/>
              <a:t>Buyalot</a:t>
            </a:r>
            <a:r>
              <a:rPr lang="en-US" sz="2000" dirty="0"/>
              <a:t> customer and is Over 40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(iv) a </a:t>
            </a:r>
            <a:r>
              <a:rPr lang="en-US" sz="2000" dirty="0" err="1"/>
              <a:t>Bigshop</a:t>
            </a:r>
            <a:r>
              <a:rPr lang="en-US" sz="2000" dirty="0"/>
              <a:t> customer or is Over 40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(v) Over 40 given that they are </a:t>
            </a:r>
            <a:r>
              <a:rPr lang="en-US" sz="2000" dirty="0" err="1"/>
              <a:t>Mainstore</a:t>
            </a:r>
            <a:r>
              <a:rPr lang="en-US" sz="2000" dirty="0"/>
              <a:t> customers</a:t>
            </a:r>
            <a:endParaRPr lang="en-GB" sz="2000" dirty="0"/>
          </a:p>
        </p:txBody>
      </p:sp>
      <p:graphicFrame>
        <p:nvGraphicFramePr>
          <p:cNvPr id="54342" name="Group 70"/>
          <p:cNvGraphicFramePr>
            <a:graphicFrameLocks noGrp="1"/>
          </p:cNvGraphicFramePr>
          <p:nvPr>
            <p:ph sz="half" idx="2"/>
          </p:nvPr>
        </p:nvGraphicFramePr>
        <p:xfrm>
          <a:off x="684213" y="765175"/>
          <a:ext cx="7926387" cy="2735263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Bigshop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Mainstore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Buyalot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Under 40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 40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0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Hypothesis Testing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D5B07-7CC4-4B45-B9E0-91A63A0392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43975" cy="784225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800080"/>
                </a:solidFill>
              </a:rPr>
              <a:t>Steps for Hypothesis Testing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2625" y="990600"/>
            <a:ext cx="8461375" cy="5446713"/>
            <a:chOff x="288" y="624"/>
            <a:chExt cx="5424" cy="366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288" y="624"/>
              <a:ext cx="74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ahoma" panose="020B0604030504040204" pitchFamily="34" charset="0"/>
                </a:rPr>
                <a:t>Fig. 15.3</a:t>
              </a:r>
            </a:p>
          </p:txBody>
        </p:sp>
        <p:pic>
          <p:nvPicPr>
            <p:cNvPr id="5125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672"/>
              <a:ext cx="192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1026" y="4024"/>
              <a:ext cx="2899" cy="265"/>
              <a:chOff x="1314" y="4024"/>
              <a:chExt cx="2899" cy="265"/>
            </a:xfrm>
          </p:grpSpPr>
          <p:sp>
            <p:nvSpPr>
              <p:cNvPr id="5169" name="Rectangle 7"/>
              <p:cNvSpPr>
                <a:spLocks noChangeAspect="1" noChangeArrowheads="1"/>
              </p:cNvSpPr>
              <p:nvPr/>
            </p:nvSpPr>
            <p:spPr bwMode="auto">
              <a:xfrm>
                <a:off x="1314" y="4043"/>
                <a:ext cx="2899" cy="23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70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423" y="4024"/>
                <a:ext cx="277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Draw Marketing Research Conclusion</a:t>
                </a:r>
              </a:p>
            </p:txBody>
          </p:sp>
        </p:grpSp>
        <p:grpSp>
          <p:nvGrpSpPr>
            <p:cNvPr id="5127" name="Group 9"/>
            <p:cNvGrpSpPr>
              <a:grpSpLocks/>
            </p:cNvGrpSpPr>
            <p:nvPr/>
          </p:nvGrpSpPr>
          <p:grpSpPr bwMode="auto">
            <a:xfrm>
              <a:off x="1408" y="672"/>
              <a:ext cx="2344" cy="384"/>
              <a:chOff x="1696" y="672"/>
              <a:chExt cx="2344" cy="384"/>
            </a:xfrm>
          </p:grpSpPr>
          <p:sp>
            <p:nvSpPr>
              <p:cNvPr id="5166" name="Line 10"/>
              <p:cNvSpPr>
                <a:spLocks noChangeAspect="1" noChangeShapeType="1"/>
              </p:cNvSpPr>
              <p:nvPr/>
            </p:nvSpPr>
            <p:spPr bwMode="auto">
              <a:xfrm>
                <a:off x="2767" y="922"/>
                <a:ext cx="0" cy="13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5167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696" y="696"/>
                <a:ext cx="2344" cy="264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68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2037" y="672"/>
                <a:ext cx="1593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Formulate H</a:t>
                </a:r>
                <a:r>
                  <a:rPr lang="en-US" altLang="en-US" sz="2000" baseline="-25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0</a:t>
                </a:r>
                <a:r>
                  <a: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 and H</a:t>
                </a:r>
                <a:r>
                  <a:rPr lang="en-US" altLang="en-US" sz="2000" baseline="-25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5128" name="Group 13"/>
            <p:cNvGrpSpPr>
              <a:grpSpLocks/>
            </p:cNvGrpSpPr>
            <p:nvPr/>
          </p:nvGrpSpPr>
          <p:grpSpPr bwMode="auto">
            <a:xfrm>
              <a:off x="1404" y="1021"/>
              <a:ext cx="2215" cy="346"/>
              <a:chOff x="1692" y="1021"/>
              <a:chExt cx="2215" cy="346"/>
            </a:xfrm>
          </p:grpSpPr>
          <p:sp>
            <p:nvSpPr>
              <p:cNvPr id="5163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692" y="1055"/>
                <a:ext cx="2215" cy="20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64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1900" y="1021"/>
                <a:ext cx="1791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Select Appropriate Test</a:t>
                </a:r>
              </a:p>
            </p:txBody>
          </p:sp>
          <p:sp>
            <p:nvSpPr>
              <p:cNvPr id="5165" name="Line 16"/>
              <p:cNvSpPr>
                <a:spLocks noChangeAspect="1" noChangeShapeType="1"/>
              </p:cNvSpPr>
              <p:nvPr/>
            </p:nvSpPr>
            <p:spPr bwMode="auto">
              <a:xfrm>
                <a:off x="2767" y="1233"/>
                <a:ext cx="0" cy="13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5129" name="Group 17"/>
            <p:cNvGrpSpPr>
              <a:grpSpLocks/>
            </p:cNvGrpSpPr>
            <p:nvPr/>
          </p:nvGrpSpPr>
          <p:grpSpPr bwMode="auto">
            <a:xfrm>
              <a:off x="1401" y="1322"/>
              <a:ext cx="2297" cy="358"/>
              <a:chOff x="1689" y="1322"/>
              <a:chExt cx="2297" cy="358"/>
            </a:xfrm>
          </p:grpSpPr>
          <p:sp>
            <p:nvSpPr>
              <p:cNvPr id="5158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1689" y="1377"/>
                <a:ext cx="2215" cy="203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159" name="Group 19"/>
              <p:cNvGrpSpPr>
                <a:grpSpLocks/>
              </p:cNvGrpSpPr>
              <p:nvPr/>
            </p:nvGrpSpPr>
            <p:grpSpPr bwMode="auto">
              <a:xfrm>
                <a:off x="1784" y="1322"/>
                <a:ext cx="2202" cy="277"/>
                <a:chOff x="1784" y="1322"/>
                <a:chExt cx="2202" cy="277"/>
              </a:xfrm>
            </p:grpSpPr>
            <p:sp>
              <p:nvSpPr>
                <p:cNvPr id="5161" name="Rectangle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784" y="1335"/>
                  <a:ext cx="220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Choose Level of Significance </a:t>
                  </a:r>
                </a:p>
              </p:txBody>
            </p:sp>
            <p:sp>
              <p:nvSpPr>
                <p:cNvPr id="5162" name="Rectangle 21"/>
                <p:cNvSpPr>
                  <a:spLocks noChangeAspect="1" noChangeArrowheads="1"/>
                </p:cNvSpPr>
                <p:nvPr/>
              </p:nvSpPr>
              <p:spPr bwMode="auto">
                <a:xfrm>
                  <a:off x="3680" y="1322"/>
                  <a:ext cx="19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buFont typeface="Symbol" panose="05050102010706020507" pitchFamily="18" charset="2"/>
                    <a:buChar char="_"/>
                  </a:pPr>
                  <a:endPara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160" name="Line 22"/>
              <p:cNvSpPr>
                <a:spLocks noChangeAspect="1" noChangeShapeType="1"/>
              </p:cNvSpPr>
              <p:nvPr/>
            </p:nvSpPr>
            <p:spPr bwMode="auto">
              <a:xfrm>
                <a:off x="2767" y="1546"/>
                <a:ext cx="0" cy="13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5130" name="Group 23"/>
            <p:cNvGrpSpPr>
              <a:grpSpLocks/>
            </p:cNvGrpSpPr>
            <p:nvPr/>
          </p:nvGrpSpPr>
          <p:grpSpPr bwMode="auto">
            <a:xfrm>
              <a:off x="432" y="2304"/>
              <a:ext cx="4164" cy="727"/>
              <a:chOff x="720" y="2304"/>
              <a:chExt cx="4164" cy="727"/>
            </a:xfrm>
          </p:grpSpPr>
          <p:sp>
            <p:nvSpPr>
              <p:cNvPr id="5151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1426" y="2887"/>
                <a:ext cx="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grpSp>
            <p:nvGrpSpPr>
              <p:cNvPr id="5152" name="Group 25"/>
              <p:cNvGrpSpPr>
                <a:grpSpLocks/>
              </p:cNvGrpSpPr>
              <p:nvPr/>
            </p:nvGrpSpPr>
            <p:grpSpPr bwMode="auto">
              <a:xfrm>
                <a:off x="720" y="2304"/>
                <a:ext cx="4164" cy="624"/>
                <a:chOff x="720" y="2304"/>
                <a:chExt cx="4164" cy="624"/>
              </a:xfrm>
            </p:grpSpPr>
            <p:sp>
              <p:nvSpPr>
                <p:cNvPr id="5154" name="Rectangle 26"/>
                <p:cNvSpPr>
                  <a:spLocks noChangeAspect="1" noChangeArrowheads="1"/>
                </p:cNvSpPr>
                <p:nvPr/>
              </p:nvSpPr>
              <p:spPr bwMode="auto">
                <a:xfrm>
                  <a:off x="768" y="2355"/>
                  <a:ext cx="1548" cy="573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55" name="Rectangle 27"/>
                <p:cNvSpPr>
                  <a:spLocks noChangeAspect="1" noChangeArrowheads="1"/>
                </p:cNvSpPr>
                <p:nvPr/>
              </p:nvSpPr>
              <p:spPr bwMode="auto">
                <a:xfrm>
                  <a:off x="720" y="2328"/>
                  <a:ext cx="1643" cy="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Determine Prob Assoc with Test Stat</a:t>
                  </a:r>
                </a:p>
              </p:txBody>
            </p:sp>
            <p:sp>
              <p:nvSpPr>
                <p:cNvPr id="5156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3308" y="2351"/>
                  <a:ext cx="1492" cy="544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57" name="Rectangl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3241" y="2304"/>
                  <a:ext cx="1643" cy="6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Determine Critical Value of Test Stat </a:t>
                  </a:r>
                </a:p>
                <a:p>
                  <a:pPr algn="ctr"/>
                  <a:r>
                    <a:rPr lang="en-US" altLang="en-US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TS</a:t>
                  </a:r>
                  <a:r>
                    <a:rPr lang="en-US" altLang="en-US" sz="1600" baseline="-25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CR</a:t>
                  </a:r>
                  <a:r>
                    <a:rPr lang="en-US" altLang="en-US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5153" name="Line 30"/>
              <p:cNvSpPr>
                <a:spLocks noChangeAspect="1" noChangeShapeType="1"/>
              </p:cNvSpPr>
              <p:nvPr/>
            </p:nvSpPr>
            <p:spPr bwMode="auto">
              <a:xfrm>
                <a:off x="4064" y="2887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5131" name="Group 31"/>
            <p:cNvGrpSpPr>
              <a:grpSpLocks/>
            </p:cNvGrpSpPr>
            <p:nvPr/>
          </p:nvGrpSpPr>
          <p:grpSpPr bwMode="auto">
            <a:xfrm>
              <a:off x="432" y="2973"/>
              <a:ext cx="4170" cy="729"/>
              <a:chOff x="720" y="2973"/>
              <a:chExt cx="4170" cy="729"/>
            </a:xfrm>
          </p:grpSpPr>
          <p:sp>
            <p:nvSpPr>
              <p:cNvPr id="5144" name="Line 32"/>
              <p:cNvSpPr>
                <a:spLocks noChangeAspect="1" noChangeShapeType="1"/>
              </p:cNvSpPr>
              <p:nvPr/>
            </p:nvSpPr>
            <p:spPr bwMode="auto">
              <a:xfrm flipH="1">
                <a:off x="1426" y="3557"/>
                <a:ext cx="8" cy="1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5145" name="Line 33"/>
              <p:cNvSpPr>
                <a:spLocks noChangeAspect="1" noChangeShapeType="1"/>
              </p:cNvSpPr>
              <p:nvPr/>
            </p:nvSpPr>
            <p:spPr bwMode="auto">
              <a:xfrm>
                <a:off x="4019" y="3557"/>
                <a:ext cx="1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grpSp>
            <p:nvGrpSpPr>
              <p:cNvPr id="5146" name="Group 34"/>
              <p:cNvGrpSpPr>
                <a:grpSpLocks/>
              </p:cNvGrpSpPr>
              <p:nvPr/>
            </p:nvGrpSpPr>
            <p:grpSpPr bwMode="auto">
              <a:xfrm>
                <a:off x="720" y="2973"/>
                <a:ext cx="4170" cy="627"/>
                <a:chOff x="720" y="2973"/>
                <a:chExt cx="4170" cy="627"/>
              </a:xfrm>
            </p:grpSpPr>
            <p:sp>
              <p:nvSpPr>
                <p:cNvPr id="5147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3313" y="3020"/>
                  <a:ext cx="1492" cy="580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48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3247" y="2973"/>
                  <a:ext cx="1643" cy="6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Determine if TS</a:t>
                  </a:r>
                  <a:r>
                    <a:rPr lang="en-US" altLang="en-US" sz="1600" baseline="-25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CR</a:t>
                  </a:r>
                </a:p>
                <a:p>
                  <a:pPr algn="ctr"/>
                  <a:r>
                    <a:rPr lang="en-US" altLang="en-US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  falls into (Non) Rejection Region</a:t>
                  </a:r>
                </a:p>
              </p:txBody>
            </p:sp>
            <p:sp>
              <p:nvSpPr>
                <p:cNvPr id="5149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780" y="3024"/>
                  <a:ext cx="1527" cy="576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50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720" y="3080"/>
                  <a:ext cx="1643" cy="4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Compare with Level of Significance, </a:t>
                  </a:r>
                  <a:r>
                    <a:rPr lang="en-US" altLang="en-US" sz="2000" b="1">
                      <a:solidFill>
                        <a:srgbClr val="CC0000"/>
                      </a:solidFill>
                      <a:latin typeface="Symbol" panose="05050102010706020507" pitchFamily="18" charset="2"/>
                    </a:rPr>
                    <a:t></a:t>
                  </a:r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</p:grpSp>
        </p:grpSp>
        <p:grpSp>
          <p:nvGrpSpPr>
            <p:cNvPr id="5132" name="Group 39"/>
            <p:cNvGrpSpPr>
              <a:grpSpLocks/>
            </p:cNvGrpSpPr>
            <p:nvPr/>
          </p:nvGrpSpPr>
          <p:grpSpPr bwMode="auto">
            <a:xfrm>
              <a:off x="1036" y="3669"/>
              <a:ext cx="2898" cy="386"/>
              <a:chOff x="1324" y="3669"/>
              <a:chExt cx="2898" cy="386"/>
            </a:xfrm>
          </p:grpSpPr>
          <p:sp>
            <p:nvSpPr>
              <p:cNvPr id="5141" name="Line 40"/>
              <p:cNvSpPr>
                <a:spLocks noChangeAspect="1" noChangeShapeType="1"/>
              </p:cNvSpPr>
              <p:nvPr/>
            </p:nvSpPr>
            <p:spPr bwMode="auto">
              <a:xfrm>
                <a:off x="2812" y="3915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5142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324" y="3701"/>
                <a:ext cx="2898" cy="235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43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842" y="3669"/>
                <a:ext cx="198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Reject/Do not Reject H</a:t>
                </a:r>
                <a:r>
                  <a:rPr lang="en-US" altLang="en-US" sz="2000" baseline="-25000">
                    <a:solidFill>
                      <a:srgbClr val="CC0000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5133" name="Group 43"/>
            <p:cNvGrpSpPr>
              <a:grpSpLocks/>
            </p:cNvGrpSpPr>
            <p:nvPr/>
          </p:nvGrpSpPr>
          <p:grpSpPr bwMode="auto">
            <a:xfrm>
              <a:off x="1114" y="1694"/>
              <a:ext cx="3014" cy="635"/>
              <a:chOff x="1402" y="1694"/>
              <a:chExt cx="3014" cy="635"/>
            </a:xfrm>
          </p:grpSpPr>
          <p:sp>
            <p:nvSpPr>
              <p:cNvPr id="5134" name="Line 44"/>
              <p:cNvSpPr>
                <a:spLocks noChangeAspect="1" noChangeShapeType="1"/>
              </p:cNvSpPr>
              <p:nvPr/>
            </p:nvSpPr>
            <p:spPr bwMode="auto">
              <a:xfrm>
                <a:off x="1426" y="2127"/>
                <a:ext cx="28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35" name="Line 45"/>
              <p:cNvSpPr>
                <a:spLocks noChangeAspect="1" noChangeShapeType="1"/>
              </p:cNvSpPr>
              <p:nvPr/>
            </p:nvSpPr>
            <p:spPr bwMode="auto">
              <a:xfrm>
                <a:off x="1426" y="2127"/>
                <a:ext cx="1" cy="2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36" name="Line 46"/>
              <p:cNvSpPr>
                <a:spLocks noChangeAspect="1" noChangeShapeType="1"/>
              </p:cNvSpPr>
              <p:nvPr/>
            </p:nvSpPr>
            <p:spPr bwMode="auto">
              <a:xfrm>
                <a:off x="4287" y="2127"/>
                <a:ext cx="1" cy="2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5137" name="Group 47"/>
              <p:cNvGrpSpPr>
                <a:grpSpLocks/>
              </p:cNvGrpSpPr>
              <p:nvPr/>
            </p:nvGrpSpPr>
            <p:grpSpPr bwMode="auto">
              <a:xfrm>
                <a:off x="1402" y="1694"/>
                <a:ext cx="3014" cy="433"/>
                <a:chOff x="1402" y="1694"/>
                <a:chExt cx="3014" cy="433"/>
              </a:xfrm>
            </p:grpSpPr>
            <p:sp>
              <p:nvSpPr>
                <p:cNvPr id="5138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1402" y="1707"/>
                  <a:ext cx="3014" cy="234"/>
                </a:xfrm>
                <a:prstGeom prst="rect">
                  <a:avLst/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139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511" y="1694"/>
                  <a:ext cx="2179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Calculate Test Statistic TS</a:t>
                  </a:r>
                  <a:r>
                    <a:rPr lang="en-US" altLang="en-US" sz="1600" baseline="-25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CAL</a:t>
                  </a:r>
                  <a:r>
                    <a:rPr lang="en-US" altLang="en-US" sz="2000">
                      <a:solidFill>
                        <a:srgbClr val="CC0000"/>
                      </a:solidFill>
                      <a:latin typeface="Tahoma" panose="020B0604030504040204" pitchFamily="34" charset="0"/>
                    </a:rPr>
                    <a:t> </a:t>
                  </a:r>
                </a:p>
              </p:txBody>
            </p:sp>
            <p:sp>
              <p:nvSpPr>
                <p:cNvPr id="5140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2767" y="1948"/>
                  <a:ext cx="0" cy="17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832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3525"/>
            <a:ext cx="8610600" cy="1066800"/>
          </a:xfrm>
        </p:spPr>
        <p:txBody>
          <a:bodyPr/>
          <a:lstStyle/>
          <a:p>
            <a:pPr eaLnBrk="1" hangingPunct="1"/>
            <a:r>
              <a:rPr lang="en-US" altLang="en-US" sz="3900" b="1" dirty="0">
                <a:solidFill>
                  <a:srgbClr val="800080"/>
                </a:solidFill>
              </a:rPr>
              <a:t>Step 1: Formulate the Hypothesis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87525"/>
            <a:ext cx="8610600" cy="45720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buClr>
                <a:srgbClr val="CC0000"/>
              </a:buClr>
            </a:pPr>
            <a:r>
              <a:rPr lang="en-US" altLang="en-US" sz="2800" dirty="0"/>
              <a:t>A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>
                <a:solidFill>
                  <a:srgbClr val="800080"/>
                </a:solidFill>
              </a:rPr>
              <a:t>null hypothesis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/>
              <a:t>is a statement of the status quo, one of no difference or no effect.  If the null hypothesis is not rejected, no changes will be made.  </a:t>
            </a:r>
          </a:p>
          <a:p>
            <a:pPr eaLnBrk="1" hangingPunct="1">
              <a:spcBef>
                <a:spcPct val="60000"/>
              </a:spcBef>
              <a:buClr>
                <a:srgbClr val="CC0000"/>
              </a:buClr>
            </a:pPr>
            <a:r>
              <a:rPr lang="en-US" altLang="en-US" sz="2800" dirty="0"/>
              <a:t>An </a:t>
            </a:r>
            <a:r>
              <a:rPr lang="en-US" altLang="en-US" sz="2800" b="1" dirty="0">
                <a:solidFill>
                  <a:srgbClr val="800080"/>
                </a:solidFill>
              </a:rPr>
              <a:t>alternative hypothesis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dirty="0"/>
              <a:t>is one in which some difference or effect is expected. </a:t>
            </a:r>
          </a:p>
          <a:p>
            <a:pPr eaLnBrk="1" hangingPunct="1">
              <a:spcBef>
                <a:spcPct val="60000"/>
              </a:spcBef>
              <a:buClr>
                <a:srgbClr val="CC0000"/>
              </a:buClr>
            </a:pPr>
            <a:r>
              <a:rPr lang="en-US" altLang="en-US" sz="2800" dirty="0"/>
              <a:t>The null hypothesis refers to a specified value of the population parameter (           ), not a sample statistic e.g.</a:t>
            </a:r>
          </a:p>
          <a:p>
            <a:pPr eaLnBrk="1" hangingPunct="1">
              <a:spcBef>
                <a:spcPct val="60000"/>
              </a:spcBef>
              <a:buClr>
                <a:srgbClr val="CC0000"/>
              </a:buClr>
            </a:pPr>
            <a:endParaRPr lang="en-US" altLang="en-US" sz="2800" dirty="0">
              <a:solidFill>
                <a:srgbClr val="CC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65896" y="5277729"/>
            <a:ext cx="2198688" cy="854075"/>
            <a:chOff x="2863" y="3472"/>
            <a:chExt cx="1385" cy="53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3815" y="352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>
                  <a:solidFill>
                    <a:srgbClr val="000000"/>
                  </a:solidFill>
                  <a:latin typeface="Times" panose="02020603050405020304" pitchFamily="18" charset="0"/>
                </a:rPr>
                <a:t> </a:t>
              </a: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890" y="3489"/>
              <a:ext cx="5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3648" y="3472"/>
              <a:ext cx="1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 dirty="0">
                  <a:solidFill>
                    <a:srgbClr val="CC0000"/>
                  </a:solidFill>
                  <a:latin typeface="Symbol" panose="05050102010706020507" pitchFamily="18" charset="2"/>
                </a:rPr>
                <a:t>m</a:t>
              </a:r>
              <a:endParaRPr lang="en-US" altLang="en-US" sz="3600" b="1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759" y="350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>
                  <a:solidFill>
                    <a:srgbClr val="CC0000"/>
                  </a:solidFill>
                  <a:latin typeface="Times" panose="02020603050405020304" pitchFamily="18" charset="0"/>
                </a:rPr>
                <a:t>,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878" y="3472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>
                  <a:solidFill>
                    <a:srgbClr val="CC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1" y="350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>
                  <a:solidFill>
                    <a:srgbClr val="CC0000"/>
                  </a:solidFill>
                  <a:latin typeface="Times" panose="02020603050405020304" pitchFamily="18" charset="0"/>
                </a:rPr>
                <a:t>,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125" y="347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800" dirty="0">
                  <a:solidFill>
                    <a:srgbClr val="CC0000"/>
                  </a:solidFill>
                  <a:latin typeface="Symbol" panose="05050102010706020507" pitchFamily="18" charset="2"/>
                </a:rPr>
                <a:t>p</a:t>
              </a:r>
              <a:endParaRPr lang="en-US" altLang="en-US" sz="3600" b="1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3015" y="3744"/>
              <a:ext cx="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600" i="1">
                  <a:solidFill>
                    <a:srgbClr val="000000"/>
                  </a:solidFill>
                  <a:latin typeface="Times" panose="02020603050405020304" pitchFamily="18" charset="0"/>
                </a:rPr>
                <a:t> </a:t>
              </a:r>
              <a:endParaRPr lang="en-US" altLang="en-US" sz="3600" b="1">
                <a:latin typeface="Tahoma" panose="020B0604030504040204" pitchFamily="34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2863" y="3760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60000"/>
                </a:spcBef>
              </a:pPr>
              <a:r>
                <a:rPr lang="en-US" altLang="en-US" sz="2600" i="1" dirty="0">
                  <a:solidFill>
                    <a:srgbClr val="CC0000"/>
                  </a:solidFill>
                  <a:latin typeface="Times" panose="02020603050405020304" pitchFamily="18" charset="0"/>
                </a:rPr>
                <a:t>X</a:t>
              </a:r>
              <a:endParaRPr lang="en-US" altLang="en-US" sz="3600" b="1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2878" y="3759"/>
              <a:ext cx="82" cy="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642073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91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300" b="1" dirty="0">
                <a:solidFill>
                  <a:srgbClr val="800080"/>
                </a:solidFill>
              </a:rPr>
              <a:t>Probability </a:t>
            </a:r>
            <a:r>
              <a:rPr lang="en-US" altLang="en-US" sz="4300" b="1">
                <a:solidFill>
                  <a:srgbClr val="800080"/>
                </a:solidFill>
              </a:rPr>
              <a:t>of t </a:t>
            </a:r>
            <a:r>
              <a:rPr lang="en-US" altLang="en-US" sz="4300" b="1" dirty="0">
                <a:solidFill>
                  <a:srgbClr val="800080"/>
                </a:solidFill>
              </a:rPr>
              <a:t>with a </a:t>
            </a:r>
            <a:r>
              <a:rPr lang="en-US" altLang="en-US" sz="4300" dirty="0">
                <a:solidFill>
                  <a:srgbClr val="800080"/>
                </a:solidFill>
              </a:rPr>
              <a:t>Two</a:t>
            </a:r>
            <a:r>
              <a:rPr lang="en-US" altLang="en-US" sz="4300" b="1" dirty="0">
                <a:solidFill>
                  <a:srgbClr val="800080"/>
                </a:solidFill>
              </a:rPr>
              <a:t>-Tailed Test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46909" y="1949541"/>
            <a:ext cx="7958138" cy="4591050"/>
            <a:chOff x="528" y="1250"/>
            <a:chExt cx="5013" cy="2892"/>
          </a:xfrm>
          <a:noFill/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3709" y="2482"/>
              <a:ext cx="1832" cy="44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800080"/>
                  </a:solidFill>
                  <a:latin typeface="Tahoma" panose="020B0604030504040204" pitchFamily="34" charset="0"/>
                </a:rPr>
                <a:t>Unshaded Area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800080"/>
                  </a:solidFill>
                  <a:latin typeface="Tahoma" panose="020B0604030504040204" pitchFamily="34" charset="0"/>
                </a:rPr>
                <a:t>= 2.5%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528" y="1298"/>
              <a:ext cx="1358" cy="44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C0000"/>
                  </a:solidFill>
                  <a:latin typeface="Tahoma" panose="020B0604030504040204" pitchFamily="34" charset="0"/>
                </a:rPr>
                <a:t>Shaded Area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C0000"/>
                  </a:solidFill>
                  <a:latin typeface="Tahoma" panose="020B0604030504040204" pitchFamily="34" charset="0"/>
                </a:rPr>
                <a:t> = 95%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4128" y="3026"/>
              <a:ext cx="480" cy="53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552" y="3698"/>
              <a:ext cx="1214" cy="44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CC0000"/>
                  </a:solidFill>
                  <a:latin typeface="Tahoma" panose="020B0604030504040204" pitchFamily="34" charset="0"/>
                </a:rPr>
                <a:t>t</a:t>
              </a:r>
              <a:r>
                <a:rPr lang="en-US" altLang="en-US" sz="2000" baseline="-50000" dirty="0">
                  <a:solidFill>
                    <a:srgbClr val="CC0000"/>
                  </a:solidFill>
                  <a:latin typeface="Tahoma" panose="020B0604030504040204" pitchFamily="34" charset="0"/>
                </a:rPr>
                <a:t>(0.025,30)</a:t>
              </a:r>
              <a:r>
                <a:rPr lang="en-US" altLang="en-US" sz="2400" dirty="0">
                  <a:solidFill>
                    <a:srgbClr val="CC0000"/>
                  </a:solidFill>
                  <a:latin typeface="Tahoma" panose="020B0604030504040204" pitchFamily="34" charset="0"/>
                </a:rPr>
                <a:t> = 2.04</a:t>
              </a:r>
            </a:p>
            <a:p>
              <a:pPr algn="ctr">
                <a:spcBef>
                  <a:spcPct val="50000"/>
                </a:spcBef>
              </a:pPr>
              <a:endParaRPr lang="en-US" altLang="en-US" sz="2400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064" y="3650"/>
              <a:ext cx="1212" cy="2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2256" y="2738"/>
              <a:ext cx="1008" cy="86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680" y="2354"/>
              <a:ext cx="1488" cy="124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1872" y="2498"/>
              <a:ext cx="1344" cy="110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112" y="2642"/>
              <a:ext cx="1104" cy="9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864" y="3602"/>
              <a:ext cx="3600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1" name="Arc 15"/>
            <p:cNvSpPr>
              <a:spLocks/>
            </p:cNvSpPr>
            <p:nvPr/>
          </p:nvSpPr>
          <p:spPr bwMode="auto">
            <a:xfrm flipV="1">
              <a:off x="864" y="1826"/>
              <a:ext cx="1343" cy="1676"/>
            </a:xfrm>
            <a:custGeom>
              <a:avLst/>
              <a:gdLst>
                <a:gd name="T0" fmla="*/ 0 w 21597"/>
                <a:gd name="T1" fmla="*/ 0 h 21600"/>
                <a:gd name="T2" fmla="*/ 1343 w 21597"/>
                <a:gd name="T3" fmla="*/ 1649 h 21600"/>
                <a:gd name="T4" fmla="*/ 0 w 21597"/>
                <a:gd name="T5" fmla="*/ 1676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-1" y="0"/>
                  </a:moveTo>
                  <a:cubicBezTo>
                    <a:pt x="11795" y="0"/>
                    <a:pt x="21409" y="9462"/>
                    <a:pt x="21597" y="21256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95" y="0"/>
                    <a:pt x="21409" y="9462"/>
                    <a:pt x="21597" y="2125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Arc 16"/>
            <p:cNvSpPr>
              <a:spLocks/>
            </p:cNvSpPr>
            <p:nvPr/>
          </p:nvSpPr>
          <p:spPr bwMode="auto">
            <a:xfrm flipH="1" flipV="1">
              <a:off x="3088" y="1826"/>
              <a:ext cx="1344" cy="1676"/>
            </a:xfrm>
            <a:custGeom>
              <a:avLst/>
              <a:gdLst>
                <a:gd name="T0" fmla="*/ 0 w 21600"/>
                <a:gd name="T1" fmla="*/ 0 h 21600"/>
                <a:gd name="T2" fmla="*/ 1344 w 21600"/>
                <a:gd name="T3" fmla="*/ 1676 h 21600"/>
                <a:gd name="T4" fmla="*/ 0 w 21600"/>
                <a:gd name="T5" fmla="*/ 167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2448" y="2834"/>
              <a:ext cx="912" cy="76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1488" y="2210"/>
              <a:ext cx="1632" cy="139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1408" y="2066"/>
              <a:ext cx="1664" cy="14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1872" y="1922"/>
              <a:ext cx="1200" cy="100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2064" y="1778"/>
              <a:ext cx="1008" cy="81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H="1">
              <a:off x="2112" y="1682"/>
              <a:ext cx="912" cy="72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>
              <a:off x="2160" y="1586"/>
              <a:ext cx="816" cy="62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2208" y="1442"/>
              <a:ext cx="720" cy="57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208" y="1346"/>
              <a:ext cx="672" cy="5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2640" y="2930"/>
              <a:ext cx="816" cy="67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2832" y="3026"/>
              <a:ext cx="672" cy="57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024" y="3122"/>
              <a:ext cx="576" cy="48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3216" y="3218"/>
              <a:ext cx="480" cy="38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3408" y="3314"/>
              <a:ext cx="384" cy="28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3600" y="3362"/>
              <a:ext cx="288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H="1" flipV="1">
              <a:off x="1920" y="1826"/>
              <a:ext cx="341" cy="45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2256" y="1298"/>
              <a:ext cx="528" cy="38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3888" y="3362"/>
              <a:ext cx="0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3792" y="3506"/>
              <a:ext cx="96" cy="9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2202" y="1250"/>
              <a:ext cx="888" cy="614"/>
            </a:xfrm>
            <a:custGeom>
              <a:avLst/>
              <a:gdLst>
                <a:gd name="T0" fmla="*/ 0 w 888"/>
                <a:gd name="T1" fmla="*/ 596 h 603"/>
                <a:gd name="T2" fmla="*/ 88 w 888"/>
                <a:gd name="T3" fmla="*/ 359 h 603"/>
                <a:gd name="T4" fmla="*/ 129 w 888"/>
                <a:gd name="T5" fmla="*/ 278 h 603"/>
                <a:gd name="T6" fmla="*/ 143 w 888"/>
                <a:gd name="T7" fmla="*/ 257 h 603"/>
                <a:gd name="T8" fmla="*/ 170 w 888"/>
                <a:gd name="T9" fmla="*/ 217 h 603"/>
                <a:gd name="T10" fmla="*/ 177 w 888"/>
                <a:gd name="T11" fmla="*/ 196 h 603"/>
                <a:gd name="T12" fmla="*/ 251 w 888"/>
                <a:gd name="T13" fmla="*/ 101 h 603"/>
                <a:gd name="T14" fmla="*/ 305 w 888"/>
                <a:gd name="T15" fmla="*/ 61 h 603"/>
                <a:gd name="T16" fmla="*/ 360 w 888"/>
                <a:gd name="T17" fmla="*/ 27 h 603"/>
                <a:gd name="T18" fmla="*/ 448 w 888"/>
                <a:gd name="T19" fmla="*/ 0 h 603"/>
                <a:gd name="T20" fmla="*/ 603 w 888"/>
                <a:gd name="T21" fmla="*/ 20 h 603"/>
                <a:gd name="T22" fmla="*/ 664 w 888"/>
                <a:gd name="T23" fmla="*/ 67 h 603"/>
                <a:gd name="T24" fmla="*/ 766 w 888"/>
                <a:gd name="T25" fmla="*/ 210 h 603"/>
                <a:gd name="T26" fmla="*/ 841 w 888"/>
                <a:gd name="T27" fmla="*/ 393 h 603"/>
                <a:gd name="T28" fmla="*/ 861 w 888"/>
                <a:gd name="T29" fmla="*/ 488 h 603"/>
                <a:gd name="T30" fmla="*/ 888 w 888"/>
                <a:gd name="T31" fmla="*/ 603 h 6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8"/>
                <a:gd name="T49" fmla="*/ 0 h 603"/>
                <a:gd name="T50" fmla="*/ 888 w 888"/>
                <a:gd name="T51" fmla="*/ 603 h 6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8" h="603">
                  <a:moveTo>
                    <a:pt x="0" y="596"/>
                  </a:moveTo>
                  <a:cubicBezTo>
                    <a:pt x="10" y="512"/>
                    <a:pt x="27" y="420"/>
                    <a:pt x="88" y="359"/>
                  </a:cubicBezTo>
                  <a:cubicBezTo>
                    <a:pt x="107" y="302"/>
                    <a:pt x="94" y="330"/>
                    <a:pt x="129" y="278"/>
                  </a:cubicBezTo>
                  <a:cubicBezTo>
                    <a:pt x="134" y="271"/>
                    <a:pt x="143" y="257"/>
                    <a:pt x="143" y="257"/>
                  </a:cubicBezTo>
                  <a:cubicBezTo>
                    <a:pt x="157" y="211"/>
                    <a:pt x="137" y="266"/>
                    <a:pt x="170" y="217"/>
                  </a:cubicBezTo>
                  <a:cubicBezTo>
                    <a:pt x="174" y="211"/>
                    <a:pt x="173" y="202"/>
                    <a:pt x="177" y="196"/>
                  </a:cubicBezTo>
                  <a:cubicBezTo>
                    <a:pt x="195" y="164"/>
                    <a:pt x="221" y="122"/>
                    <a:pt x="251" y="101"/>
                  </a:cubicBezTo>
                  <a:cubicBezTo>
                    <a:pt x="267" y="78"/>
                    <a:pt x="281" y="76"/>
                    <a:pt x="305" y="61"/>
                  </a:cubicBezTo>
                  <a:cubicBezTo>
                    <a:pt x="322" y="35"/>
                    <a:pt x="332" y="36"/>
                    <a:pt x="360" y="27"/>
                  </a:cubicBezTo>
                  <a:cubicBezTo>
                    <a:pt x="391" y="6"/>
                    <a:pt x="409" y="6"/>
                    <a:pt x="448" y="0"/>
                  </a:cubicBezTo>
                  <a:cubicBezTo>
                    <a:pt x="510" y="4"/>
                    <a:pt x="550" y="1"/>
                    <a:pt x="603" y="20"/>
                  </a:cubicBezTo>
                  <a:cubicBezTo>
                    <a:pt x="622" y="38"/>
                    <a:pt x="646" y="49"/>
                    <a:pt x="664" y="67"/>
                  </a:cubicBezTo>
                  <a:cubicBezTo>
                    <a:pt x="696" y="99"/>
                    <a:pt x="747" y="167"/>
                    <a:pt x="766" y="210"/>
                  </a:cubicBezTo>
                  <a:cubicBezTo>
                    <a:pt x="792" y="269"/>
                    <a:pt x="805" y="340"/>
                    <a:pt x="841" y="393"/>
                  </a:cubicBezTo>
                  <a:cubicBezTo>
                    <a:pt x="851" y="427"/>
                    <a:pt x="855" y="451"/>
                    <a:pt x="861" y="488"/>
                  </a:cubicBezTo>
                  <a:cubicBezTo>
                    <a:pt x="868" y="527"/>
                    <a:pt x="888" y="563"/>
                    <a:pt x="888" y="603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2688" y="1250"/>
              <a:ext cx="0" cy="235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H="1">
              <a:off x="2352" y="1250"/>
              <a:ext cx="336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2237295" y="5337175"/>
            <a:ext cx="0" cy="381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4925" y="3975100"/>
            <a:ext cx="2908300" cy="704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800080"/>
                </a:solidFill>
                <a:latin typeface="Tahoma" panose="020B0604030504040204" pitchFamily="34" charset="0"/>
              </a:rPr>
              <a:t>Unshaded Area 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800080"/>
                </a:solidFill>
                <a:latin typeface="Tahoma" panose="020B0604030504040204" pitchFamily="34" charset="0"/>
              </a:rPr>
              <a:t>= 2.5%</a:t>
            </a: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1705072" y="4710636"/>
            <a:ext cx="762000" cy="85407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6172200" y="5602605"/>
            <a:ext cx="165463" cy="52959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365761" y="5832475"/>
            <a:ext cx="2408374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CC0000"/>
                </a:solidFill>
                <a:latin typeface="Tahoma" panose="020B0604030504040204" pitchFamily="34" charset="0"/>
              </a:rPr>
              <a:t>t</a:t>
            </a:r>
            <a:r>
              <a:rPr lang="en-US" altLang="en-US" sz="2000" baseline="-50000" dirty="0">
                <a:solidFill>
                  <a:srgbClr val="CC0000"/>
                </a:solidFill>
                <a:latin typeface="Tahoma" panose="020B0604030504040204" pitchFamily="34" charset="0"/>
              </a:rPr>
              <a:t>(0.025,30)</a:t>
            </a:r>
            <a:r>
              <a:rPr lang="en-US" altLang="en-US" sz="2400" dirty="0">
                <a:solidFill>
                  <a:srgbClr val="CC0000"/>
                </a:solidFill>
                <a:latin typeface="Tahoma" panose="020B0604030504040204" pitchFamily="34" charset="0"/>
              </a:rPr>
              <a:t> = -2.04</a:t>
            </a:r>
          </a:p>
          <a:p>
            <a:pPr algn="ctr">
              <a:spcBef>
                <a:spcPct val="50000"/>
              </a:spcBef>
            </a:pPr>
            <a:endParaRPr lang="en-US" altLang="en-US" sz="24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1826352" y="5572289"/>
            <a:ext cx="396511" cy="47087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71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4476" y="1076325"/>
            <a:ext cx="7162800" cy="5029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Suppose we wanted to test the hypothesis that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mean familiarity rating from a survey question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with a 7 point scale equals 4.0, the neutral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value on a 7 point scale. We collect 25 samples.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We test at a significance level of     = 0.05.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Hypotheses may be formulated as</a:t>
            </a:r>
            <a:r>
              <a:rPr lang="en-US" altLang="en-US" sz="2200" dirty="0">
                <a:solidFill>
                  <a:srgbClr val="CC0000"/>
                </a:solidFill>
              </a:rPr>
              <a:t>: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24850" cy="593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800080"/>
                </a:solidFill>
              </a:rPr>
              <a:t>Example 1 of a Hypothesis Test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84215" y="2316362"/>
            <a:ext cx="2571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dirty="0">
                <a:solidFill>
                  <a:srgbClr val="CC0000"/>
                </a:solidFill>
                <a:latin typeface="Symbol" panose="05050102010706020507" pitchFamily="18" charset="2"/>
              </a:rPr>
              <a:t>a</a:t>
            </a:r>
            <a:endParaRPr lang="en-US" altLang="en-US" sz="3600" b="1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676400" y="4288143"/>
            <a:ext cx="4419600" cy="65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br>
              <a:rPr lang="en-US" altLang="en-US" sz="2200" dirty="0">
                <a:solidFill>
                  <a:srgbClr val="CC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</a:br>
            <a:endParaRPr lang="en-US" altLang="en-US" sz="2200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i="1" dirty="0" err="1">
                <a:latin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1400" i="1" baseline="-52000" dirty="0" err="1">
                <a:latin typeface="Tahoma" panose="020B0604030504040204" pitchFamily="34" charset="0"/>
                <a:cs typeface="Times New Roman" panose="02020603050405020304" pitchFamily="18" charset="0"/>
              </a:rPr>
              <a:t>CAL</a:t>
            </a:r>
            <a:r>
              <a:rPr lang="en-US" altLang="en-US" sz="2200" i="1" baseline="-5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= (4.724-4.0)/0.293 = 2.471</a:t>
            </a:r>
            <a:endParaRPr lang="en-US" altLang="en-US" sz="2200" dirty="0">
              <a:latin typeface="Tahoma" panose="020B0604030504040204" pitchFamily="34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755900" y="3183404"/>
            <a:ext cx="69442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u="sng" dirty="0">
                <a:latin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4.0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076450" y="319405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3651250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78204" y="3646012"/>
            <a:ext cx="1107996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&lt;&gt; 4.0	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96" y="4184650"/>
            <a:ext cx="181603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35" y="4140552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756635" y="4064352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ahoma" panose="020B0604030504040204" pitchFamily="34" charset="0"/>
                <a:cs typeface="Times New Roman" panose="02020603050405020304" pitchFamily="18" charset="0"/>
              </a:rPr>
              <a:t> =  0.293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194050"/>
            <a:ext cx="25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076450" y="36353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4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142" y="1187296"/>
            <a:ext cx="76962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altLang="en-US" sz="2800" dirty="0"/>
              <a:t>A null hypothesis may be rejected, but it can never be accepted based on a single test.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altLang="en-US" sz="2800" dirty="0"/>
              <a:t>In marketing research, the null hypothesis is formulated in such a way that its rejection leads to the acceptance of the desired conclusion.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altLang="en-US" sz="2800" dirty="0"/>
              <a:t>A new Internet Shopping Service will be introduced if more than 40% people use it: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12229" y="5128455"/>
            <a:ext cx="1724025" cy="1128713"/>
            <a:chOff x="1104" y="3138"/>
            <a:chExt cx="1100" cy="659"/>
          </a:xfrm>
        </p:grpSpPr>
        <p:grpSp>
          <p:nvGrpSpPr>
            <p:cNvPr id="9221" name="Group 4"/>
            <p:cNvGrpSpPr>
              <a:grpSpLocks/>
            </p:cNvGrpSpPr>
            <p:nvPr/>
          </p:nvGrpSpPr>
          <p:grpSpPr bwMode="auto">
            <a:xfrm>
              <a:off x="1140" y="3138"/>
              <a:ext cx="1064" cy="283"/>
              <a:chOff x="1140" y="3138"/>
              <a:chExt cx="1064" cy="283"/>
            </a:xfrm>
          </p:grpSpPr>
          <p:grpSp>
            <p:nvGrpSpPr>
              <p:cNvPr id="9235" name="Group 5"/>
              <p:cNvGrpSpPr>
                <a:grpSpLocks/>
              </p:cNvGrpSpPr>
              <p:nvPr/>
            </p:nvGrpSpPr>
            <p:grpSpPr bwMode="auto">
              <a:xfrm>
                <a:off x="1140" y="3173"/>
                <a:ext cx="230" cy="248"/>
                <a:chOff x="1140" y="3173"/>
                <a:chExt cx="230" cy="248"/>
              </a:xfrm>
            </p:grpSpPr>
            <p:sp>
              <p:nvSpPr>
                <p:cNvPr id="9246" name="Rectangle 6"/>
                <p:cNvSpPr>
                  <a:spLocks noChangeArrowheads="1"/>
                </p:cNvSpPr>
                <p:nvPr/>
              </p:nvSpPr>
              <p:spPr bwMode="auto">
                <a:xfrm>
                  <a:off x="1140" y="3173"/>
                  <a:ext cx="152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600" i="1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H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" name="Rectangle 7"/>
                <p:cNvSpPr>
                  <a:spLocks noChangeArrowheads="1"/>
                </p:cNvSpPr>
                <p:nvPr/>
              </p:nvSpPr>
              <p:spPr bwMode="auto">
                <a:xfrm>
                  <a:off x="1289" y="3243"/>
                  <a:ext cx="81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00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0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236" name="Rectangle 8"/>
              <p:cNvSpPr>
                <a:spLocks noChangeArrowheads="1"/>
              </p:cNvSpPr>
              <p:nvPr/>
            </p:nvSpPr>
            <p:spPr bwMode="auto">
              <a:xfrm>
                <a:off x="1369" y="3173"/>
                <a:ext cx="5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: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7" name="Rectangle 9"/>
              <p:cNvSpPr>
                <a:spLocks noChangeArrowheads="1"/>
              </p:cNvSpPr>
              <p:nvPr/>
            </p:nvSpPr>
            <p:spPr bwMode="auto">
              <a:xfrm>
                <a:off x="1424" y="3173"/>
                <a:ext cx="52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8" name="Rectangle 10"/>
              <p:cNvSpPr>
                <a:spLocks noChangeArrowheads="1"/>
              </p:cNvSpPr>
              <p:nvPr/>
            </p:nvSpPr>
            <p:spPr bwMode="auto">
              <a:xfrm>
                <a:off x="1488" y="3138"/>
                <a:ext cx="1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Symbol" panose="05050102010706020507" pitchFamily="18" charset="2"/>
                  </a:rPr>
                  <a:t>p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9" name="Rectangle 11"/>
              <p:cNvSpPr>
                <a:spLocks noChangeArrowheads="1"/>
              </p:cNvSpPr>
              <p:nvPr/>
            </p:nvSpPr>
            <p:spPr bwMode="auto">
              <a:xfrm>
                <a:off x="1597" y="3173"/>
                <a:ext cx="5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0" name="Rectangle 12"/>
              <p:cNvSpPr>
                <a:spLocks noChangeArrowheads="1"/>
              </p:cNvSpPr>
              <p:nvPr/>
            </p:nvSpPr>
            <p:spPr bwMode="auto">
              <a:xfrm>
                <a:off x="1670" y="3138"/>
                <a:ext cx="1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1" name="Rectangle 13"/>
              <p:cNvSpPr>
                <a:spLocks noChangeArrowheads="1"/>
              </p:cNvSpPr>
              <p:nvPr/>
            </p:nvSpPr>
            <p:spPr bwMode="auto">
              <a:xfrm>
                <a:off x="1770" y="3173"/>
                <a:ext cx="5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2" name="Rectangle 14"/>
              <p:cNvSpPr>
                <a:spLocks noChangeArrowheads="1"/>
              </p:cNvSpPr>
              <p:nvPr/>
            </p:nvSpPr>
            <p:spPr bwMode="auto">
              <a:xfrm>
                <a:off x="1822" y="3173"/>
                <a:ext cx="10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3" name="Rectangle 15"/>
              <p:cNvSpPr>
                <a:spLocks noChangeArrowheads="1"/>
              </p:cNvSpPr>
              <p:nvPr/>
            </p:nvSpPr>
            <p:spPr bwMode="auto">
              <a:xfrm>
                <a:off x="1926" y="3173"/>
                <a:ext cx="5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.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4" name="Rectangle 16"/>
              <p:cNvSpPr>
                <a:spLocks noChangeArrowheads="1"/>
              </p:cNvSpPr>
              <p:nvPr/>
            </p:nvSpPr>
            <p:spPr bwMode="auto">
              <a:xfrm>
                <a:off x="1994" y="3173"/>
                <a:ext cx="10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4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45" name="Rectangle 17"/>
              <p:cNvSpPr>
                <a:spLocks noChangeArrowheads="1"/>
              </p:cNvSpPr>
              <p:nvPr/>
            </p:nvSpPr>
            <p:spPr bwMode="auto">
              <a:xfrm>
                <a:off x="2099" y="3173"/>
                <a:ext cx="10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600">
                    <a:solidFill>
                      <a:srgbClr val="CC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en-US" sz="3600" b="1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222" name="Group 18"/>
            <p:cNvGrpSpPr>
              <a:grpSpLocks/>
            </p:cNvGrpSpPr>
            <p:nvPr/>
          </p:nvGrpSpPr>
          <p:grpSpPr bwMode="auto">
            <a:xfrm>
              <a:off x="1104" y="3546"/>
              <a:ext cx="1074" cy="251"/>
              <a:chOff x="1104" y="3546"/>
              <a:chExt cx="1074" cy="251"/>
            </a:xfrm>
          </p:grpSpPr>
          <p:grpSp>
            <p:nvGrpSpPr>
              <p:cNvPr id="9223" name="Group 19"/>
              <p:cNvGrpSpPr>
                <a:grpSpLocks/>
              </p:cNvGrpSpPr>
              <p:nvPr/>
            </p:nvGrpSpPr>
            <p:grpSpPr bwMode="auto">
              <a:xfrm>
                <a:off x="1104" y="3546"/>
                <a:ext cx="238" cy="251"/>
                <a:chOff x="1104" y="3546"/>
                <a:chExt cx="238" cy="251"/>
              </a:xfrm>
            </p:grpSpPr>
            <p:sp>
              <p:nvSpPr>
                <p:cNvPr id="9233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3546"/>
                  <a:ext cx="158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700" i="1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H</a:t>
                  </a:r>
                  <a:endPara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234" name="Rectangle 21"/>
                <p:cNvSpPr>
                  <a:spLocks noChangeArrowheads="1"/>
                </p:cNvSpPr>
                <p:nvPr/>
              </p:nvSpPr>
              <p:spPr bwMode="auto">
                <a:xfrm>
                  <a:off x="1261" y="3618"/>
                  <a:ext cx="81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1</a:t>
                  </a:r>
                  <a:endParaRPr lang="en-US" altLang="en-US" sz="2400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224" name="Rectangle 22"/>
              <p:cNvSpPr>
                <a:spLocks noChangeArrowheads="1"/>
              </p:cNvSpPr>
              <p:nvPr/>
            </p:nvSpPr>
            <p:spPr bwMode="auto">
              <a:xfrm>
                <a:off x="1331" y="3546"/>
                <a:ext cx="6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: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5" name="Rectangle 23"/>
              <p:cNvSpPr>
                <a:spLocks noChangeArrowheads="1"/>
              </p:cNvSpPr>
              <p:nvPr/>
            </p:nvSpPr>
            <p:spPr bwMode="auto">
              <a:xfrm>
                <a:off x="1383" y="3546"/>
                <a:ext cx="5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6" name="Rectangle 24"/>
              <p:cNvSpPr>
                <a:spLocks noChangeArrowheads="1"/>
              </p:cNvSpPr>
              <p:nvPr/>
            </p:nvSpPr>
            <p:spPr bwMode="auto">
              <a:xfrm>
                <a:off x="1436" y="3546"/>
                <a:ext cx="12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Symbol" panose="05050102010706020507" pitchFamily="18" charset="2"/>
                  </a:rPr>
                  <a:t>p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7" name="Rectangle 25"/>
              <p:cNvSpPr>
                <a:spLocks noChangeArrowheads="1"/>
              </p:cNvSpPr>
              <p:nvPr/>
            </p:nvSpPr>
            <p:spPr bwMode="auto">
              <a:xfrm>
                <a:off x="1558" y="3546"/>
                <a:ext cx="5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8" name="Rectangle 26"/>
              <p:cNvSpPr>
                <a:spLocks noChangeArrowheads="1"/>
              </p:cNvSpPr>
              <p:nvPr/>
            </p:nvSpPr>
            <p:spPr bwMode="auto">
              <a:xfrm>
                <a:off x="1610" y="3546"/>
                <a:ext cx="12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&gt;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9" name="Rectangle 27"/>
              <p:cNvSpPr>
                <a:spLocks noChangeArrowheads="1"/>
              </p:cNvSpPr>
              <p:nvPr/>
            </p:nvSpPr>
            <p:spPr bwMode="auto">
              <a:xfrm>
                <a:off x="1732" y="3546"/>
                <a:ext cx="5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 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0" name="Rectangle 28"/>
              <p:cNvSpPr>
                <a:spLocks noChangeArrowheads="1"/>
              </p:cNvSpPr>
              <p:nvPr/>
            </p:nvSpPr>
            <p:spPr bwMode="auto">
              <a:xfrm>
                <a:off x="1785" y="3546"/>
                <a:ext cx="1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1" name="Rectangle 29"/>
              <p:cNvSpPr>
                <a:spLocks noChangeArrowheads="1"/>
              </p:cNvSpPr>
              <p:nvPr/>
            </p:nvSpPr>
            <p:spPr bwMode="auto">
              <a:xfrm>
                <a:off x="1889" y="3546"/>
                <a:ext cx="5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.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32" name="Rectangle 30"/>
              <p:cNvSpPr>
                <a:spLocks noChangeArrowheads="1"/>
              </p:cNvSpPr>
              <p:nvPr/>
            </p:nvSpPr>
            <p:spPr bwMode="auto">
              <a:xfrm>
                <a:off x="1959" y="3546"/>
                <a:ext cx="21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700">
                    <a:solidFill>
                      <a:srgbClr val="CC0000"/>
                    </a:solidFill>
                    <a:latin typeface="Times" panose="02020603050405020304" pitchFamily="18" charset="0"/>
                  </a:rPr>
                  <a:t>40</a:t>
                </a:r>
                <a:endPara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9247" name="Rectangle 3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0600"/>
          </a:xfrm>
          <a:noFill/>
        </p:spPr>
        <p:txBody>
          <a:bodyPr anchor="b"/>
          <a:lstStyle/>
          <a:p>
            <a:pPr eaLnBrk="1" hangingPunct="1"/>
            <a:r>
              <a:rPr lang="en-US" altLang="en-US" sz="3900" b="1">
                <a:solidFill>
                  <a:srgbClr val="800080"/>
                </a:solidFill>
              </a:rPr>
              <a:t>Step 1: Formulate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4038036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4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66863"/>
            <a:ext cx="7696200" cy="2895600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The </a:t>
            </a:r>
            <a:r>
              <a:rPr lang="en-US" altLang="en-US" sz="2400" b="1" dirty="0"/>
              <a:t>test statistic</a:t>
            </a:r>
            <a:r>
              <a:rPr lang="en-US" altLang="en-US" sz="2400" dirty="0"/>
              <a:t> measures how close the sample has come to the null hypothesis.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The test statistic often follows a well-known distribution (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, normal, </a:t>
            </a:r>
            <a:r>
              <a:rPr lang="en-US" altLang="en-US" sz="2400" i="1" dirty="0"/>
              <a:t>t</a:t>
            </a:r>
            <a:r>
              <a:rPr lang="en-US" altLang="en-US" sz="2400" dirty="0"/>
              <a:t>, or chi-square).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In our example, the </a:t>
            </a:r>
            <a:r>
              <a:rPr lang="en-US" altLang="en-US" sz="2400" i="1" dirty="0"/>
              <a:t>z</a:t>
            </a:r>
            <a:r>
              <a:rPr lang="en-US" altLang="en-US" sz="2400" dirty="0"/>
              <a:t> statistic, which follows the standard normal distribution, would be appropriate.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77838"/>
            <a:ext cx="8610600" cy="860425"/>
          </a:xfrm>
          <a:noFill/>
        </p:spPr>
        <p:txBody>
          <a:bodyPr anchor="b"/>
          <a:lstStyle/>
          <a:p>
            <a:pPr eaLnBrk="1" hangingPunct="1"/>
            <a:r>
              <a:rPr lang="en-US" altLang="en-US" sz="3900" b="1">
                <a:solidFill>
                  <a:srgbClr val="800080"/>
                </a:solidFill>
              </a:rPr>
              <a:t>Step 2: Select an Appropriate Test</a:t>
            </a:r>
          </a:p>
        </p:txBody>
      </p: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3613908" y="4202907"/>
            <a:ext cx="1397001" cy="976312"/>
            <a:chOff x="1027" y="2534"/>
            <a:chExt cx="880" cy="615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027" y="2707"/>
              <a:ext cx="25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900" i="1" dirty="0" err="1">
                  <a:solidFill>
                    <a:srgbClr val="CC0000"/>
                  </a:solidFill>
                  <a:latin typeface="Times" panose="02020603050405020304" pitchFamily="18" charset="0"/>
                </a:rPr>
                <a:t>zcal</a:t>
              </a:r>
              <a:endParaRPr lang="en-US" altLang="en-US" sz="3600" b="1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201" y="2707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900">
                  <a:solidFill>
                    <a:srgbClr val="CC0000"/>
                  </a:solidFill>
                  <a:latin typeface="Times" panose="02020603050405020304" pitchFamily="18" charset="0"/>
                </a:rPr>
                <a:t> 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262" y="2707"/>
              <a:ext cx="13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900">
                  <a:solidFill>
                    <a:srgbClr val="CC0000"/>
                  </a:solidFill>
                  <a:latin typeface="Times" panose="02020603050405020304" pitchFamily="18" charset="0"/>
                </a:rPr>
                <a:t>=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395" y="2707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900">
                  <a:solidFill>
                    <a:srgbClr val="CC0000"/>
                  </a:solidFill>
                  <a:latin typeface="Times" panose="02020603050405020304" pitchFamily="18" charset="0"/>
                </a:rPr>
                <a:t> </a:t>
              </a:r>
              <a:endParaRPr lang="en-US" altLang="en-US" sz="3600" b="1">
                <a:solidFill>
                  <a:srgbClr val="CC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1274" name="Group 10"/>
            <p:cNvGrpSpPr>
              <a:grpSpLocks/>
            </p:cNvGrpSpPr>
            <p:nvPr/>
          </p:nvGrpSpPr>
          <p:grpSpPr bwMode="auto">
            <a:xfrm>
              <a:off x="1406" y="2534"/>
              <a:ext cx="501" cy="615"/>
              <a:chOff x="1406" y="2534"/>
              <a:chExt cx="501" cy="615"/>
            </a:xfrm>
          </p:grpSpPr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>
                <a:off x="1406" y="2842"/>
                <a:ext cx="466" cy="1"/>
              </a:xfrm>
              <a:prstGeom prst="line">
                <a:avLst/>
              </a:prstGeom>
              <a:noFill/>
              <a:ln w="301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grpSp>
            <p:nvGrpSpPr>
              <p:cNvPr id="11276" name="Group 12"/>
              <p:cNvGrpSpPr>
                <a:grpSpLocks/>
              </p:cNvGrpSpPr>
              <p:nvPr/>
            </p:nvGrpSpPr>
            <p:grpSpPr bwMode="auto">
              <a:xfrm>
                <a:off x="1455" y="2534"/>
                <a:ext cx="452" cy="317"/>
                <a:chOff x="1455" y="2534"/>
                <a:chExt cx="452" cy="317"/>
              </a:xfrm>
            </p:grpSpPr>
            <p:sp>
              <p:nvSpPr>
                <p:cNvPr id="11280" name="Rectangle 13"/>
                <p:cNvSpPr>
                  <a:spLocks noChangeArrowheads="1"/>
                </p:cNvSpPr>
                <p:nvPr/>
              </p:nvSpPr>
              <p:spPr bwMode="auto">
                <a:xfrm>
                  <a:off x="1455" y="2573"/>
                  <a:ext cx="116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 i="1" dirty="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p</a:t>
                  </a:r>
                  <a:endParaRPr lang="en-US" altLang="en-US" sz="3600" b="1" dirty="0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281" name="Rectangle 14"/>
                <p:cNvSpPr>
                  <a:spLocks noChangeArrowheads="1"/>
                </p:cNvSpPr>
                <p:nvPr/>
              </p:nvSpPr>
              <p:spPr bwMode="auto">
                <a:xfrm>
                  <a:off x="1570" y="2573"/>
                  <a:ext cx="58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 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282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0" y="2573"/>
                  <a:ext cx="77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-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283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6" y="2573"/>
                  <a:ext cx="58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 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284" name="Rectangle 17"/>
                <p:cNvSpPr>
                  <a:spLocks noChangeArrowheads="1"/>
                </p:cNvSpPr>
                <p:nvPr/>
              </p:nvSpPr>
              <p:spPr bwMode="auto">
                <a:xfrm>
                  <a:off x="1780" y="2534"/>
                  <a:ext cx="127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 dirty="0">
                      <a:solidFill>
                        <a:srgbClr val="CC0000"/>
                      </a:solidFill>
                      <a:latin typeface="Symbol" panose="05050102010706020507" pitchFamily="18" charset="2"/>
                    </a:rPr>
                    <a:t>p</a:t>
                  </a:r>
                  <a:endParaRPr lang="en-US" altLang="en-US" sz="3600" b="1" dirty="0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1277" name="Group 18"/>
              <p:cNvGrpSpPr>
                <a:grpSpLocks/>
              </p:cNvGrpSpPr>
              <p:nvPr/>
            </p:nvGrpSpPr>
            <p:grpSpPr bwMode="auto">
              <a:xfrm>
                <a:off x="1578" y="2822"/>
                <a:ext cx="201" cy="327"/>
                <a:chOff x="1578" y="2822"/>
                <a:chExt cx="201" cy="327"/>
              </a:xfrm>
            </p:grpSpPr>
            <p:sp>
              <p:nvSpPr>
                <p:cNvPr id="11278" name="Rectangle 19"/>
                <p:cNvSpPr>
                  <a:spLocks noChangeArrowheads="1"/>
                </p:cNvSpPr>
                <p:nvPr/>
              </p:nvSpPr>
              <p:spPr bwMode="auto">
                <a:xfrm>
                  <a:off x="1578" y="2822"/>
                  <a:ext cx="140" cy="2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900">
                      <a:solidFill>
                        <a:srgbClr val="CC0000"/>
                      </a:solidFill>
                      <a:latin typeface="Symbol" panose="05050102010706020507" pitchFamily="18" charset="2"/>
                    </a:rPr>
                    <a:t>s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1279" name="Rectangle 20"/>
                <p:cNvSpPr>
                  <a:spLocks noChangeArrowheads="1"/>
                </p:cNvSpPr>
                <p:nvPr/>
              </p:nvSpPr>
              <p:spPr bwMode="auto">
                <a:xfrm>
                  <a:off x="1691" y="2938"/>
                  <a:ext cx="8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2200" i="1">
                      <a:solidFill>
                        <a:srgbClr val="CC0000"/>
                      </a:solidFill>
                      <a:latin typeface="Times" panose="02020603050405020304" pitchFamily="18" charset="0"/>
                    </a:rPr>
                    <a:t>p</a:t>
                  </a:r>
                  <a:endParaRPr lang="en-US" altLang="en-US" sz="3600" b="1">
                    <a:solidFill>
                      <a:srgbClr val="CC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11269" name="Rectangle 21"/>
          <p:cNvSpPr>
            <a:spLocks noChangeArrowheads="1"/>
          </p:cNvSpPr>
          <p:nvPr/>
        </p:nvSpPr>
        <p:spPr bwMode="auto">
          <a:xfrm>
            <a:off x="1600200" y="5490161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ahoma" panose="020B0604030504040204" pitchFamily="34" charset="0"/>
              </a:rPr>
              <a:t>Where </a:t>
            </a:r>
            <a:r>
              <a:rPr lang="en-US" altLang="en-US" dirty="0"/>
              <a:t> </a:t>
            </a:r>
            <a:r>
              <a:rPr lang="el-GR" altLang="en-US" sz="2000" dirty="0">
                <a:cs typeface="Arial" panose="020B0604020202020204" pitchFamily="34" charset="0"/>
              </a:rPr>
              <a:t>σ</a:t>
            </a:r>
            <a:r>
              <a:rPr lang="en-US" altLang="en-US" sz="2000" baseline="-50000" dirty="0">
                <a:cs typeface="Arial" panose="020B0604020202020204" pitchFamily="34" charset="0"/>
              </a:rPr>
              <a:t>p</a:t>
            </a:r>
            <a:r>
              <a:rPr lang="en-US" altLang="en-US" sz="2000" dirty="0">
                <a:cs typeface="Arial" panose="020B0604020202020204" pitchFamily="34" charset="0"/>
              </a:rPr>
              <a:t> is</a:t>
            </a:r>
            <a:r>
              <a:rPr lang="en-US" altLang="en-US" sz="2400" dirty="0">
                <a:latin typeface="Tahoma" panose="020B0604030504040204" pitchFamily="34" charset="0"/>
              </a:rPr>
              <a:t>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881025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 of Probability</a:t>
            </a:r>
          </a:p>
          <a:p>
            <a:pPr lvl="1"/>
            <a:r>
              <a:rPr lang="en-IE" dirty="0"/>
              <a:t>2 problems to solve</a:t>
            </a:r>
          </a:p>
          <a:p>
            <a:r>
              <a:rPr lang="en-IE" dirty="0"/>
              <a:t>Review of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368198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391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300" b="1">
                <a:solidFill>
                  <a:srgbClr val="800080"/>
                </a:solidFill>
              </a:rPr>
              <a:t>Probability of z with a One-Tailed Test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4375"/>
            <a:ext cx="8013700" cy="4340225"/>
            <a:chOff x="528" y="1250"/>
            <a:chExt cx="5048" cy="2734"/>
          </a:xfrm>
          <a:noFill/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3744" y="2354"/>
              <a:ext cx="1832" cy="63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800080"/>
                  </a:solidFill>
                  <a:latin typeface="Tahoma" panose="020B0604030504040204" pitchFamily="34" charset="0"/>
                </a:rPr>
                <a:t>Unshaded Area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800080"/>
                  </a:solidFill>
                  <a:latin typeface="Tahoma" panose="020B0604030504040204" pitchFamily="34" charset="0"/>
                </a:rPr>
                <a:t>= 0.0301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528" y="1298"/>
              <a:ext cx="1358" cy="63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Shaded Area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 = 0.9699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V="1">
              <a:off x="4128" y="3026"/>
              <a:ext cx="480" cy="53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552" y="3698"/>
              <a:ext cx="1214" cy="2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z</a:t>
              </a:r>
              <a:r>
                <a:rPr lang="en-US" altLang="en-US" sz="2000" baseline="-25000">
                  <a:solidFill>
                    <a:srgbClr val="CC0000"/>
                  </a:solidFill>
                  <a:latin typeface="Tahoma" panose="020B0604030504040204" pitchFamily="34" charset="0"/>
                </a:rPr>
                <a:t>CAL</a:t>
              </a: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 = 1.88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064" y="3650"/>
              <a:ext cx="1212" cy="2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2256" y="2738"/>
              <a:ext cx="1008" cy="86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1680" y="2354"/>
              <a:ext cx="1488" cy="124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1872" y="2498"/>
              <a:ext cx="1344" cy="110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2112" y="2642"/>
              <a:ext cx="1104" cy="9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864" y="3602"/>
              <a:ext cx="3600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1" name="Arc 15"/>
            <p:cNvSpPr>
              <a:spLocks/>
            </p:cNvSpPr>
            <p:nvPr/>
          </p:nvSpPr>
          <p:spPr bwMode="auto">
            <a:xfrm flipV="1">
              <a:off x="864" y="1826"/>
              <a:ext cx="1343" cy="1676"/>
            </a:xfrm>
            <a:custGeom>
              <a:avLst/>
              <a:gdLst>
                <a:gd name="T0" fmla="*/ 0 w 21597"/>
                <a:gd name="T1" fmla="*/ 0 h 21600"/>
                <a:gd name="T2" fmla="*/ 1343 w 21597"/>
                <a:gd name="T3" fmla="*/ 1649 h 21600"/>
                <a:gd name="T4" fmla="*/ 0 w 21597"/>
                <a:gd name="T5" fmla="*/ 1676 h 21600"/>
                <a:gd name="T6" fmla="*/ 0 60000 65536"/>
                <a:gd name="T7" fmla="*/ 0 60000 65536"/>
                <a:gd name="T8" fmla="*/ 0 60000 65536"/>
                <a:gd name="T9" fmla="*/ 0 w 21597"/>
                <a:gd name="T10" fmla="*/ 0 h 21600"/>
                <a:gd name="T11" fmla="*/ 21597 w 2159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7" h="21600" fill="none" extrusionOk="0">
                  <a:moveTo>
                    <a:pt x="-1" y="0"/>
                  </a:moveTo>
                  <a:cubicBezTo>
                    <a:pt x="11795" y="0"/>
                    <a:pt x="21409" y="9462"/>
                    <a:pt x="21597" y="21256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795" y="0"/>
                    <a:pt x="21409" y="9462"/>
                    <a:pt x="21597" y="21256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Arc 16"/>
            <p:cNvSpPr>
              <a:spLocks/>
            </p:cNvSpPr>
            <p:nvPr/>
          </p:nvSpPr>
          <p:spPr bwMode="auto">
            <a:xfrm flipH="1" flipV="1">
              <a:off x="3088" y="1826"/>
              <a:ext cx="1344" cy="1676"/>
            </a:xfrm>
            <a:custGeom>
              <a:avLst/>
              <a:gdLst>
                <a:gd name="T0" fmla="*/ 0 w 21600"/>
                <a:gd name="T1" fmla="*/ 0 h 21600"/>
                <a:gd name="T2" fmla="*/ 1344 w 21600"/>
                <a:gd name="T3" fmla="*/ 1676 h 21600"/>
                <a:gd name="T4" fmla="*/ 0 w 21600"/>
                <a:gd name="T5" fmla="*/ 167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2448" y="2834"/>
              <a:ext cx="912" cy="76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1488" y="2210"/>
              <a:ext cx="1632" cy="139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1296" y="2066"/>
              <a:ext cx="1776" cy="153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1872" y="1922"/>
              <a:ext cx="1200" cy="100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2064" y="1778"/>
              <a:ext cx="1008" cy="81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H="1">
              <a:off x="2112" y="1682"/>
              <a:ext cx="912" cy="72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 flipH="1">
              <a:off x="2160" y="1586"/>
              <a:ext cx="816" cy="62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 flipH="1">
              <a:off x="2208" y="1442"/>
              <a:ext cx="720" cy="57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208" y="1346"/>
              <a:ext cx="672" cy="52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2640" y="2930"/>
              <a:ext cx="816" cy="67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2832" y="3026"/>
              <a:ext cx="672" cy="57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024" y="3122"/>
              <a:ext cx="576" cy="48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3216" y="3218"/>
              <a:ext cx="480" cy="38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3408" y="3314"/>
              <a:ext cx="384" cy="28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3600" y="3362"/>
              <a:ext cx="288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H="1" flipV="1">
              <a:off x="1920" y="1826"/>
              <a:ext cx="341" cy="45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2256" y="1298"/>
              <a:ext cx="528" cy="38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3888" y="3362"/>
              <a:ext cx="0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3792" y="3506"/>
              <a:ext cx="96" cy="9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>
              <a:off x="1152" y="3362"/>
              <a:ext cx="240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 flipH="1">
              <a:off x="864" y="3506"/>
              <a:ext cx="96" cy="9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 flipH="1">
              <a:off x="960" y="3506"/>
              <a:ext cx="96" cy="96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 flipH="1">
              <a:off x="1056" y="3458"/>
              <a:ext cx="144" cy="144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2202" y="1250"/>
              <a:ext cx="888" cy="614"/>
            </a:xfrm>
            <a:custGeom>
              <a:avLst/>
              <a:gdLst>
                <a:gd name="T0" fmla="*/ 0 w 888"/>
                <a:gd name="T1" fmla="*/ 596 h 603"/>
                <a:gd name="T2" fmla="*/ 88 w 888"/>
                <a:gd name="T3" fmla="*/ 359 h 603"/>
                <a:gd name="T4" fmla="*/ 129 w 888"/>
                <a:gd name="T5" fmla="*/ 278 h 603"/>
                <a:gd name="T6" fmla="*/ 143 w 888"/>
                <a:gd name="T7" fmla="*/ 257 h 603"/>
                <a:gd name="T8" fmla="*/ 170 w 888"/>
                <a:gd name="T9" fmla="*/ 217 h 603"/>
                <a:gd name="T10" fmla="*/ 177 w 888"/>
                <a:gd name="T11" fmla="*/ 196 h 603"/>
                <a:gd name="T12" fmla="*/ 251 w 888"/>
                <a:gd name="T13" fmla="*/ 101 h 603"/>
                <a:gd name="T14" fmla="*/ 305 w 888"/>
                <a:gd name="T15" fmla="*/ 61 h 603"/>
                <a:gd name="T16" fmla="*/ 360 w 888"/>
                <a:gd name="T17" fmla="*/ 27 h 603"/>
                <a:gd name="T18" fmla="*/ 448 w 888"/>
                <a:gd name="T19" fmla="*/ 0 h 603"/>
                <a:gd name="T20" fmla="*/ 603 w 888"/>
                <a:gd name="T21" fmla="*/ 20 h 603"/>
                <a:gd name="T22" fmla="*/ 664 w 888"/>
                <a:gd name="T23" fmla="*/ 67 h 603"/>
                <a:gd name="T24" fmla="*/ 766 w 888"/>
                <a:gd name="T25" fmla="*/ 210 h 603"/>
                <a:gd name="T26" fmla="*/ 841 w 888"/>
                <a:gd name="T27" fmla="*/ 393 h 603"/>
                <a:gd name="T28" fmla="*/ 861 w 888"/>
                <a:gd name="T29" fmla="*/ 488 h 603"/>
                <a:gd name="T30" fmla="*/ 888 w 888"/>
                <a:gd name="T31" fmla="*/ 603 h 60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8"/>
                <a:gd name="T49" fmla="*/ 0 h 603"/>
                <a:gd name="T50" fmla="*/ 888 w 888"/>
                <a:gd name="T51" fmla="*/ 603 h 60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8" h="603">
                  <a:moveTo>
                    <a:pt x="0" y="596"/>
                  </a:moveTo>
                  <a:cubicBezTo>
                    <a:pt x="10" y="512"/>
                    <a:pt x="27" y="420"/>
                    <a:pt x="88" y="359"/>
                  </a:cubicBezTo>
                  <a:cubicBezTo>
                    <a:pt x="107" y="302"/>
                    <a:pt x="94" y="330"/>
                    <a:pt x="129" y="278"/>
                  </a:cubicBezTo>
                  <a:cubicBezTo>
                    <a:pt x="134" y="271"/>
                    <a:pt x="143" y="257"/>
                    <a:pt x="143" y="257"/>
                  </a:cubicBezTo>
                  <a:cubicBezTo>
                    <a:pt x="157" y="211"/>
                    <a:pt x="137" y="266"/>
                    <a:pt x="170" y="217"/>
                  </a:cubicBezTo>
                  <a:cubicBezTo>
                    <a:pt x="174" y="211"/>
                    <a:pt x="173" y="202"/>
                    <a:pt x="177" y="196"/>
                  </a:cubicBezTo>
                  <a:cubicBezTo>
                    <a:pt x="195" y="164"/>
                    <a:pt x="221" y="122"/>
                    <a:pt x="251" y="101"/>
                  </a:cubicBezTo>
                  <a:cubicBezTo>
                    <a:pt x="267" y="78"/>
                    <a:pt x="281" y="76"/>
                    <a:pt x="305" y="61"/>
                  </a:cubicBezTo>
                  <a:cubicBezTo>
                    <a:pt x="322" y="35"/>
                    <a:pt x="332" y="36"/>
                    <a:pt x="360" y="27"/>
                  </a:cubicBezTo>
                  <a:cubicBezTo>
                    <a:pt x="391" y="6"/>
                    <a:pt x="409" y="6"/>
                    <a:pt x="448" y="0"/>
                  </a:cubicBezTo>
                  <a:cubicBezTo>
                    <a:pt x="510" y="4"/>
                    <a:pt x="550" y="1"/>
                    <a:pt x="603" y="20"/>
                  </a:cubicBezTo>
                  <a:cubicBezTo>
                    <a:pt x="622" y="38"/>
                    <a:pt x="646" y="49"/>
                    <a:pt x="664" y="67"/>
                  </a:cubicBezTo>
                  <a:cubicBezTo>
                    <a:pt x="696" y="99"/>
                    <a:pt x="747" y="167"/>
                    <a:pt x="766" y="210"/>
                  </a:cubicBezTo>
                  <a:cubicBezTo>
                    <a:pt x="792" y="269"/>
                    <a:pt x="805" y="340"/>
                    <a:pt x="841" y="393"/>
                  </a:cubicBezTo>
                  <a:cubicBezTo>
                    <a:pt x="851" y="427"/>
                    <a:pt x="855" y="451"/>
                    <a:pt x="861" y="488"/>
                  </a:cubicBezTo>
                  <a:cubicBezTo>
                    <a:pt x="868" y="527"/>
                    <a:pt x="888" y="563"/>
                    <a:pt x="888" y="603"/>
                  </a:cubicBezTo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2688" y="1250"/>
              <a:ext cx="0" cy="2352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H="1">
              <a:off x="2352" y="1250"/>
              <a:ext cx="336" cy="24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404399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8392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0000"/>
              </a:buClr>
              <a:buFontTx/>
              <a:buNone/>
            </a:pPr>
            <a:r>
              <a:rPr lang="en-US" altLang="en-US" sz="2800" b="1" dirty="0">
                <a:solidFill>
                  <a:srgbClr val="800080"/>
                </a:solidFill>
              </a:rPr>
              <a:t>Type I Error</a:t>
            </a:r>
            <a:r>
              <a:rPr lang="en-US" altLang="en-US" sz="2000" dirty="0">
                <a:solidFill>
                  <a:srgbClr val="CC0000"/>
                </a:solidFill>
              </a:rPr>
              <a:t>    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 dirty="0"/>
              <a:t>Occurs if the null hypothesis is rejected when it is in fact true. 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 dirty="0"/>
              <a:t>The probability of type I error ( </a:t>
            </a:r>
            <a:r>
              <a:rPr lang="el-GR" altLang="en-US" sz="2400" dirty="0">
                <a:cs typeface="Arial" panose="020B0604020202020204" pitchFamily="34" charset="0"/>
              </a:rPr>
              <a:t>α</a:t>
            </a:r>
            <a:r>
              <a:rPr lang="en-US" altLang="en-US" sz="2400" dirty="0"/>
              <a:t> ) is also called the </a:t>
            </a:r>
            <a:r>
              <a:rPr lang="en-US" altLang="en-US" sz="2400" b="1" dirty="0">
                <a:solidFill>
                  <a:srgbClr val="800080"/>
                </a:solidFill>
              </a:rPr>
              <a:t>level of significance</a:t>
            </a:r>
            <a:r>
              <a:rPr lang="en-US" altLang="en-US" sz="2400" dirty="0">
                <a:solidFill>
                  <a:srgbClr val="800080"/>
                </a:solidFill>
              </a:rPr>
              <a:t>.</a:t>
            </a:r>
            <a:r>
              <a:rPr lang="en-US" altLang="en-US" sz="2000" dirty="0">
                <a:solidFill>
                  <a:srgbClr val="CC0000"/>
                </a:solidFill>
              </a:rPr>
              <a:t>  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Tx/>
              <a:buNone/>
            </a:pPr>
            <a:endParaRPr lang="en-US" altLang="en-US" sz="20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Tx/>
              <a:buNone/>
            </a:pPr>
            <a:r>
              <a:rPr lang="en-US" altLang="en-US" sz="2800" b="1" dirty="0">
                <a:solidFill>
                  <a:srgbClr val="800080"/>
                </a:solidFill>
              </a:rPr>
              <a:t>Type II Error</a:t>
            </a:r>
            <a:r>
              <a:rPr lang="en-US" altLang="en-US" sz="2000" dirty="0">
                <a:solidFill>
                  <a:srgbClr val="CC0000"/>
                </a:solidFill>
              </a:rPr>
              <a:t>    </a:t>
            </a:r>
            <a:endParaRPr lang="en-US" altLang="en-US" sz="2000" b="1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 dirty="0"/>
              <a:t>Occurs if the null hypothesis is not rejected when it is in fact false. 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 dirty="0"/>
              <a:t>The probability of type II error is denoted by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  . 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</a:pPr>
            <a:r>
              <a:rPr lang="en-US" altLang="en-US" sz="2400" dirty="0"/>
              <a:t>Unlike </a:t>
            </a:r>
            <a:r>
              <a:rPr lang="el-GR" altLang="en-US" sz="2400" dirty="0">
                <a:cs typeface="Arial" panose="020B0604020202020204" pitchFamily="34" charset="0"/>
              </a:rPr>
              <a:t>α</a:t>
            </a:r>
            <a:r>
              <a:rPr lang="en-US" altLang="en-US" sz="2400" dirty="0"/>
              <a:t>, which is specified by the researcher, the magnitude of 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   depends on the actual value of the population parameter (proportion). </a:t>
            </a: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Tx/>
              <a:buNone/>
            </a:pPr>
            <a:endParaRPr lang="en-US" altLang="en-US" sz="24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0000"/>
              </a:buClr>
              <a:buFontTx/>
              <a:buNone/>
            </a:pPr>
            <a:r>
              <a:rPr lang="en-US" altLang="en-US" sz="2800" b="1" dirty="0">
                <a:solidFill>
                  <a:srgbClr val="800080"/>
                </a:solidFill>
              </a:rPr>
              <a:t>It is necessary to balance the two types of errors.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533400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sz="3900" b="1">
                <a:solidFill>
                  <a:srgbClr val="800080"/>
                </a:solidFill>
              </a:rPr>
              <a:t>Step 3: Choose Level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3246716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620000" cy="4495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Clr>
                <a:srgbClr val="CC0000"/>
              </a:buClr>
              <a:buFontTx/>
              <a:buNone/>
            </a:pPr>
            <a:r>
              <a:rPr lang="en-US" altLang="en-US" b="1" dirty="0">
                <a:solidFill>
                  <a:srgbClr val="800080"/>
                </a:solidFill>
              </a:rPr>
              <a:t>Power of a Test</a:t>
            </a:r>
            <a:r>
              <a:rPr lang="en-US" altLang="en-US" dirty="0">
                <a:solidFill>
                  <a:srgbClr val="CC0000"/>
                </a:solidFill>
              </a:rPr>
              <a:t>    </a:t>
            </a:r>
          </a:p>
          <a:p>
            <a:pPr eaLnBrk="1" hangingPunct="1">
              <a:spcBef>
                <a:spcPct val="30000"/>
              </a:spcBef>
              <a:buClr>
                <a:srgbClr val="CC0000"/>
              </a:buClr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800080"/>
                </a:solidFill>
              </a:rPr>
              <a:t>power of a test</a:t>
            </a:r>
            <a:r>
              <a:rPr lang="en-US" altLang="en-US" dirty="0">
                <a:solidFill>
                  <a:srgbClr val="CC0000"/>
                </a:solidFill>
              </a:rPr>
              <a:t> </a:t>
            </a:r>
            <a:r>
              <a:rPr lang="en-US" altLang="en-US" dirty="0"/>
              <a:t>is the probability (1 -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/>
              <a:t>) of rejecting the null hypothesis when it is false.  </a:t>
            </a:r>
          </a:p>
          <a:p>
            <a:pPr eaLnBrk="1" hangingPunct="1">
              <a:spcBef>
                <a:spcPct val="30000"/>
              </a:spcBef>
              <a:buClr>
                <a:srgbClr val="CC0000"/>
              </a:buClr>
            </a:pPr>
            <a:r>
              <a:rPr lang="en-US" altLang="en-US" dirty="0"/>
              <a:t>Although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/>
              <a:t> is unknown, it is related to 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/>
              <a:t>.  An extremely low value of  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/>
              <a:t> (e.g.,  = 0.001) will result in intolerably high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/>
              <a:t> errors.  </a:t>
            </a:r>
          </a:p>
          <a:p>
            <a:pPr eaLnBrk="1" hangingPunct="1">
              <a:spcBef>
                <a:spcPct val="30000"/>
              </a:spcBef>
              <a:buClr>
                <a:srgbClr val="CC0000"/>
              </a:buClr>
            </a:pPr>
            <a:endParaRPr lang="en-US" altLang="en-US" dirty="0">
              <a:solidFill>
                <a:srgbClr val="CC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84225"/>
          </a:xfrm>
          <a:noFill/>
        </p:spPr>
        <p:txBody>
          <a:bodyPr anchor="b"/>
          <a:lstStyle/>
          <a:p>
            <a:pPr eaLnBrk="1" hangingPunct="1"/>
            <a:r>
              <a:rPr lang="en-US" altLang="en-US" sz="3900" b="1">
                <a:solidFill>
                  <a:srgbClr val="800080"/>
                </a:solidFill>
              </a:rPr>
              <a:t>Step 3: Choose Level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2068740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1462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Continuous outcome (means) </a:t>
            </a:r>
          </a:p>
        </p:txBody>
      </p:sp>
      <p:graphicFrame>
        <p:nvGraphicFramePr>
          <p:cNvPr id="115507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37196743"/>
              </p:ext>
            </p:extLst>
          </p:nvPr>
        </p:nvGraphicFramePr>
        <p:xfrm>
          <a:off x="238125" y="1427163"/>
          <a:ext cx="8763000" cy="479111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00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Outcome Variable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Are the observations independent or correlated?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28"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independent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correlated 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(e.g. pain scale, cognitive function)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r>
                        <a:rPr kumimoji="0" lang="en-GB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ANOVA:</a:t>
                      </a: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Pearson’s correlation coefficient</a:t>
                      </a:r>
                      <a:r>
                        <a:rPr kumimoji="0" lang="en-GB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(linear correlation): </a:t>
                      </a:r>
                      <a:r>
                        <a:rPr kumimoji="0" lang="en-GB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GB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Paired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Repeated-measures ANOVA: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sign-rank test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the paired </a:t>
                      </a: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Wilcoxon sum-rank test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(=Mann-Whitney U test):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non-parametric alternative to the </a:t>
                      </a:r>
                      <a:r>
                        <a:rPr kumimoji="0" lang="en-US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ttest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Kruskal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-Wallis test: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Spearman rank correlation coefficient: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non-parametric alternative to Pearson’s correlation coefficient 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922338" y="5189538"/>
            <a:ext cx="29718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endParaRPr lang="en-IE" altLang="en-US"/>
          </a:p>
        </p:txBody>
      </p:sp>
      <p:sp>
        <p:nvSpPr>
          <p:cNvPr id="143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9493169B-4DEC-40DC-B664-7F4AB5671CDF}" type="slidenum">
              <a:rPr lang="en-US" altLang="en-US" b="0" smtClean="0">
                <a:solidFill>
                  <a:schemeClr val="tx1"/>
                </a:solidFill>
              </a:rPr>
              <a:pPr/>
              <a:t>23</a:t>
            </a:fld>
            <a:endParaRPr lang="en-US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9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A Paired T-test compares the means between 2 independent groups</a:t>
            </a:r>
          </a:p>
          <a:p>
            <a:pPr lvl="1"/>
            <a:r>
              <a:rPr lang="en-IE" altLang="en-US"/>
              <a:t>True</a:t>
            </a:r>
          </a:p>
          <a:p>
            <a:pPr lvl="1"/>
            <a:r>
              <a:rPr lang="en-IE" altLang="en-US"/>
              <a:t>False</a:t>
            </a:r>
          </a:p>
          <a:p>
            <a:pPr lvl="1"/>
            <a:endParaRPr lang="en-IE" altLang="en-US"/>
          </a:p>
          <a:p>
            <a:r>
              <a:rPr lang="en-IE" altLang="en-US"/>
              <a:t> A repeated-measures anova compares changes over time in the means of two or more groups.</a:t>
            </a:r>
          </a:p>
          <a:p>
            <a:pPr lvl="1"/>
            <a:r>
              <a:rPr lang="en-IE" altLang="en-US"/>
              <a:t>True</a:t>
            </a:r>
          </a:p>
          <a:p>
            <a:pPr lvl="1"/>
            <a:r>
              <a:rPr lang="en-IE" altLang="en-US"/>
              <a:t>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Pop Quiz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baseline="-25000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fld id="{BAB82FA3-75AA-4BCB-8670-CFEC17920A2F}" type="slidenum">
              <a:rPr lang="en-US" altLang="en-US" b="0" smtClean="0">
                <a:solidFill>
                  <a:schemeClr val="tx1"/>
                </a:solidFill>
              </a:rPr>
              <a:pPr/>
              <a:t>24</a:t>
            </a:fld>
            <a:endParaRPr lang="en-US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5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Probability Review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60167-5223-49F3-9D2B-F310615078E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94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2283" y="1417638"/>
            <a:ext cx="8229600" cy="459582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b="1" u="sng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Frequently in business research the analyst is interested in the likelihood that a certain event will occur. 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- what is the chance that sales revenue will be greater than €100,000 next month and 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- how likely is it that an item produced by a machine will be defective? are examples of this.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These questions can be answered, subjectively, based on a person's or group of people’s belief or objectively(mathematically) using </a:t>
            </a:r>
            <a:r>
              <a:rPr lang="en-GB" sz="2400" b="1" i="1" dirty="0"/>
              <a:t>Probability Theory</a:t>
            </a:r>
            <a:endParaRPr lang="en-US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E" dirty="0"/>
              <a:t>Review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205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/>
              <a:t>3.2 Random Variables /Events</a:t>
            </a:r>
            <a:br>
              <a:rPr lang="en-US" sz="4000" b="1" u="sng"/>
            </a:br>
            <a:endParaRPr lang="en-US" sz="4000" b="1" u="sng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46138"/>
            <a:ext cx="8229600" cy="5256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A </a:t>
            </a:r>
            <a:r>
              <a:rPr lang="en-GB" sz="2400" i="1" dirty="0"/>
              <a:t>random variable is defined to be the result of a random trial or number of trials</a:t>
            </a:r>
            <a:r>
              <a:rPr lang="en-GB" sz="2400" dirty="0"/>
              <a:t>. For example, the result of a dice throw, the height of a randomly selected person or the number of tails turned if a coin is tossed several times.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Each trial has a number of possible results, called </a:t>
            </a:r>
            <a:r>
              <a:rPr lang="en-GB" sz="2400" i="1" dirty="0"/>
              <a:t>outcomes</a:t>
            </a:r>
            <a:r>
              <a:rPr lang="en-GB" sz="24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-   For discrete variables there will be a countable number of outcomes,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	-   For continuous variables, the number of outcomes will be infinite.</a:t>
            </a:r>
          </a:p>
          <a:p>
            <a:pPr>
              <a:lnSpc>
                <a:spcPct val="80000"/>
              </a:lnSpc>
            </a:pPr>
            <a:endParaRPr lang="en-GB" sz="2400" i="1" dirty="0"/>
          </a:p>
          <a:p>
            <a:pPr>
              <a:lnSpc>
                <a:spcPct val="80000"/>
              </a:lnSpc>
            </a:pPr>
            <a:r>
              <a:rPr lang="en-GB" sz="2400" i="1" dirty="0"/>
              <a:t>An</a:t>
            </a:r>
            <a:r>
              <a:rPr lang="en-GB" sz="2400" b="1" i="1" dirty="0"/>
              <a:t> event</a:t>
            </a:r>
            <a:r>
              <a:rPr lang="en-GB" sz="2400" i="1" dirty="0"/>
              <a:t> is defined to be an outcome or a group of outcomes from a single random experiment or from several experiments</a:t>
            </a:r>
            <a:r>
              <a:rPr lang="en-GB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48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20713"/>
            <a:ext cx="8362950" cy="3671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The purpose of Probability Theory is to try to calculate the probability of a given event occurring.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	Suppose that an Event A can happen in k ways out of a possible n outcomes.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	Then the probability of event A occurring is defined to be</a:t>
            </a:r>
            <a:endParaRPr lang="en-US" sz="280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92500" y="4371975"/>
            <a:ext cx="2087563" cy="13303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07933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274638"/>
            <a:ext cx="8015318" cy="1143000"/>
          </a:xfrm>
        </p:spPr>
        <p:txBody>
          <a:bodyPr/>
          <a:lstStyle/>
          <a:p>
            <a:r>
              <a:rPr lang="en-GB" b="1" u="sng" dirty="0"/>
              <a:t>3.3 Notation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4341" y="1234440"/>
            <a:ext cx="8015318" cy="4525963"/>
          </a:xfrm>
        </p:spPr>
        <p:txBody>
          <a:bodyPr/>
          <a:lstStyle/>
          <a:p>
            <a:r>
              <a:rPr lang="en-GB" sz="2800" b="1" dirty="0"/>
              <a:t>P(A)</a:t>
            </a:r>
            <a:r>
              <a:rPr lang="en-GB" sz="2800" dirty="0"/>
              <a:t> = Probability of Event A occurring</a:t>
            </a:r>
          </a:p>
          <a:p>
            <a:r>
              <a:rPr lang="en-GB" sz="2800" b="1" dirty="0"/>
              <a:t>P(    ) </a:t>
            </a:r>
            <a:r>
              <a:rPr lang="en-GB" sz="2800" dirty="0"/>
              <a:t>= Probability of Event A </a:t>
            </a:r>
            <a:r>
              <a:rPr lang="en-GB" sz="2800" b="1" dirty="0"/>
              <a:t>not </a:t>
            </a:r>
            <a:r>
              <a:rPr lang="en-GB" sz="2800" dirty="0"/>
              <a:t>occurring</a:t>
            </a:r>
          </a:p>
          <a:p>
            <a:r>
              <a:rPr lang="en-GB" sz="2800" b="1" dirty="0"/>
              <a:t>P(A or B)</a:t>
            </a:r>
            <a:r>
              <a:rPr lang="en-GB" sz="2800" dirty="0"/>
              <a:t> = Probability of either Event A or Event B occurring</a:t>
            </a:r>
            <a:endParaRPr lang="en-GB" sz="2800" b="1" dirty="0"/>
          </a:p>
          <a:p>
            <a:r>
              <a:rPr lang="en-GB" sz="2800" b="1" dirty="0"/>
              <a:t>P(A and B)</a:t>
            </a:r>
            <a:r>
              <a:rPr lang="en-GB" sz="2800" dirty="0"/>
              <a:t> = Probability of both Events A and B occurring.</a:t>
            </a:r>
            <a:endParaRPr lang="en-GB" sz="2800" b="1" dirty="0"/>
          </a:p>
          <a:p>
            <a:r>
              <a:rPr lang="en-GB" sz="2800" b="1" dirty="0"/>
              <a:t>P(A/B)</a:t>
            </a:r>
            <a:r>
              <a:rPr lang="en-GB" sz="2800" dirty="0"/>
              <a:t> =  The Probability of Event A occurring given that Event B has already occurred. This is called the </a:t>
            </a:r>
            <a:r>
              <a:rPr lang="en-GB" sz="2800" b="1" i="1" dirty="0"/>
              <a:t>conditional probability</a:t>
            </a:r>
            <a:r>
              <a:rPr lang="en-GB" sz="2800" dirty="0"/>
              <a:t>.</a:t>
            </a:r>
            <a:endParaRPr lang="en-US" sz="2800" dirty="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IE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98598"/>
              </p:ext>
            </p:extLst>
          </p:nvPr>
        </p:nvGraphicFramePr>
        <p:xfrm>
          <a:off x="1373843" y="1692275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64957" imgH="203024" progId="Equation.3">
                  <p:embed/>
                </p:oleObj>
              </mc:Choice>
              <mc:Fallback>
                <p:oleObj name="Microsoft Equation 3.0" r:id="rId2" imgW="164957" imgH="203024" progId="Equation.3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843" y="1692275"/>
                        <a:ext cx="3603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96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/>
              <a:t>3.4 Definitions</a:t>
            </a:r>
            <a:endParaRPr lang="en-US" b="1" u="sng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Two are considered </a:t>
            </a:r>
            <a:r>
              <a:rPr lang="en-GB" b="1" i="1" dirty="0"/>
              <a:t>mutually exclusive</a:t>
            </a:r>
            <a:r>
              <a:rPr lang="en-GB" dirty="0"/>
              <a:t> if the occurrence of any one of them excludes the possible occurrence of the others.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Two events are called </a:t>
            </a:r>
            <a:r>
              <a:rPr lang="en-GB" b="1" i="1" dirty="0"/>
              <a:t>independent</a:t>
            </a:r>
            <a:r>
              <a:rPr lang="en-GB" dirty="0"/>
              <a:t> if the occurrence of one event does not effect the probability of the second event occurring.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GB" sz="3200" b="1" u="sng"/>
              <a:t>3.5 Probability Rules</a:t>
            </a:r>
            <a:endParaRPr lang="en-US" sz="3200" b="1" u="sng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8064500" cy="28797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	</a:t>
            </a:r>
            <a:r>
              <a:rPr lang="en-GB" sz="2800"/>
              <a:t>(i) Probability of an event will always take a value between 0 and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	(ii) The sum of the probabilities for all possible outcomes of an experiment is equal to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/>
          </a:p>
          <a:p>
            <a:pPr>
              <a:lnSpc>
                <a:spcPct val="90000"/>
              </a:lnSpc>
              <a:buFontTx/>
              <a:buNone/>
            </a:pPr>
            <a:endParaRPr lang="en-GB" sz="2000" i="1"/>
          </a:p>
          <a:p>
            <a:pPr>
              <a:lnSpc>
                <a:spcPct val="90000"/>
              </a:lnSpc>
              <a:buFontTx/>
              <a:buNone/>
            </a:pPr>
            <a:endParaRPr lang="en-GB" sz="2000" i="1"/>
          </a:p>
          <a:p>
            <a:pPr>
              <a:lnSpc>
                <a:spcPct val="90000"/>
              </a:lnSpc>
              <a:buFontTx/>
              <a:buNone/>
            </a:pPr>
            <a:endParaRPr lang="en-GB" sz="2000" i="1"/>
          </a:p>
          <a:p>
            <a:pPr>
              <a:lnSpc>
                <a:spcPct val="90000"/>
              </a:lnSpc>
              <a:buFontTx/>
              <a:buNone/>
            </a:pPr>
            <a:endParaRPr lang="en-US" sz="2000" i="1"/>
          </a:p>
        </p:txBody>
      </p:sp>
      <p:pic>
        <p:nvPicPr>
          <p:cNvPr id="81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00100" y="4143380"/>
            <a:ext cx="14253719" cy="50006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854279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5764</TotalTime>
  <Words>1669</Words>
  <Application>Microsoft Office PowerPoint</Application>
  <PresentationFormat>On-screen Show (4:3)</PresentationFormat>
  <Paragraphs>265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Lucida Sans Unicode</vt:lpstr>
      <vt:lpstr>Symbol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Microsoft Equation 3.0</vt:lpstr>
      <vt:lpstr>CA683 Basic Probability </vt:lpstr>
      <vt:lpstr>Agenda </vt:lpstr>
      <vt:lpstr>Probability Review</vt:lpstr>
      <vt:lpstr>Review of Probability</vt:lpstr>
      <vt:lpstr>3.2 Random Variables /Events </vt:lpstr>
      <vt:lpstr>PowerPoint Presentation</vt:lpstr>
      <vt:lpstr>3.3 Notation</vt:lpstr>
      <vt:lpstr>3.4 Definitions</vt:lpstr>
      <vt:lpstr>3.5 Probability Rules</vt:lpstr>
      <vt:lpstr>3.5 Probability Rules</vt:lpstr>
      <vt:lpstr>PowerPoint Presentation</vt:lpstr>
      <vt:lpstr>PowerPoint Presentation</vt:lpstr>
      <vt:lpstr>Hypothesis Testing</vt:lpstr>
      <vt:lpstr>Steps for Hypothesis Testing</vt:lpstr>
      <vt:lpstr>Step 1: Formulate the Hypothesis</vt:lpstr>
      <vt:lpstr>Probability of t with a Two-Tailed Test</vt:lpstr>
      <vt:lpstr>Example 1 of a Hypothesis Test</vt:lpstr>
      <vt:lpstr>Step 1: Formulate the Hypothesis</vt:lpstr>
      <vt:lpstr>Step 2: Select an Appropriate Test</vt:lpstr>
      <vt:lpstr>Probability of z with a One-Tailed Test</vt:lpstr>
      <vt:lpstr>Step 3: Choose Level of Significance</vt:lpstr>
      <vt:lpstr>Step 3: Choose Level of Significance</vt:lpstr>
      <vt:lpstr>Continuous outcome (means) </vt:lpstr>
      <vt:lpstr>Pop Quiz</vt:lpstr>
    </vt:vector>
  </TitlesOfParts>
  <Company>Stanford Univesity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kristinc</dc:creator>
  <cp:lastModifiedBy>Patrick McCarren (Student)</cp:lastModifiedBy>
  <cp:revision>204</cp:revision>
  <dcterms:created xsi:type="dcterms:W3CDTF">2004-09-29T20:13:20Z</dcterms:created>
  <dcterms:modified xsi:type="dcterms:W3CDTF">2024-01-12T12:48:42Z</dcterms:modified>
</cp:coreProperties>
</file>