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65" r:id="rId3"/>
    <p:sldId id="308" r:id="rId4"/>
    <p:sldId id="258" r:id="rId5"/>
    <p:sldId id="305" r:id="rId6"/>
    <p:sldId id="269" r:id="rId7"/>
    <p:sldId id="306" r:id="rId8"/>
    <p:sldId id="302" r:id="rId9"/>
    <p:sldId id="307" r:id="rId10"/>
    <p:sldId id="304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un" initials="V" lastIdx="12" clrIdx="0">
    <p:extLst>
      <p:ext uri="{19B8F6BF-5375-455C-9EA6-DF929625EA0E}">
        <p15:presenceInfo xmlns:p15="http://schemas.microsoft.com/office/powerpoint/2012/main" userId="Var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76968"/>
    <a:srgbClr val="1E1E1E"/>
    <a:srgbClr val="1ABBCA"/>
    <a:srgbClr val="537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8" autoAdjust="0"/>
    <p:restoredTop sz="94664" autoAdjust="0"/>
  </p:normalViewPr>
  <p:slideViewPr>
    <p:cSldViewPr snapToGrid="0" snapToObjects="1">
      <p:cViewPr varScale="1">
        <p:scale>
          <a:sx n="72" d="100"/>
          <a:sy n="72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4B51B-50CD-42E2-BF2A-A876D16F3D29}" type="datetimeFigureOut">
              <a:rPr lang="en-IN" smtClean="0"/>
              <a:t>01-08-2018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BE7D1-90C3-4DA2-93A0-6E38978E1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6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7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0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E66F-5A1E-834E-B1DD-67A69320B5F7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9FA21-169F-E644-8F32-5D955A664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3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9389" y="1375935"/>
            <a:ext cx="11117179" cy="3064731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4294" y="1676400"/>
            <a:ext cx="10427369" cy="2425338"/>
          </a:xfrm>
          <a:prstGeom prst="rect">
            <a:avLst/>
          </a:prstGeom>
          <a:solidFill>
            <a:srgbClr val="1E1E1E"/>
          </a:solidFill>
          <a:ln w="25400">
            <a:solidFill>
              <a:srgbClr val="1AB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4293" y="1799936"/>
            <a:ext cx="10427369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3000"/>
              </a:spcAft>
            </a:pPr>
            <a:r>
              <a:rPr lang="en-US" sz="5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Investment Case Study</a:t>
            </a:r>
          </a:p>
          <a:p>
            <a:pPr algn="ctr">
              <a:spcAft>
                <a:spcPts val="3000"/>
              </a:spcAft>
            </a:pPr>
            <a:r>
              <a:rPr lang="en-US" sz="5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Spark Funds</a:t>
            </a:r>
            <a:endParaRPr lang="en-US" sz="3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89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8367" y="200727"/>
            <a:ext cx="249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Finding Data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980" y="192572"/>
            <a:ext cx="95871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Best Sector – Social, Finance, Analytics, Advertising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55" y="1032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Lato" panose="020F0502020204030203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445355" y="3047083"/>
            <a:ext cx="27243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5101" y="4800566"/>
            <a:ext cx="3837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Lato" panose="020F0502020204030203"/>
              </a:rPr>
              <a:t>USA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Others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Social, Finance, Analytics</a:t>
            </a:r>
          </a:p>
          <a:p>
            <a:pPr lvl="1"/>
            <a:r>
              <a:rPr lang="en-IN" dirty="0">
                <a:latin typeface="Lato" panose="020F0502020204030203"/>
              </a:rPr>
              <a:t>      and Advertising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IN" b="1" dirty="0">
              <a:latin typeface="Lato" panose="020F0502020204030203"/>
            </a:endParaRPr>
          </a:p>
          <a:p>
            <a:endParaRPr lang="en-IN" b="1" dirty="0">
              <a:latin typeface="Lato" panose="020F0502020204030203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3405" y="4812776"/>
            <a:ext cx="34314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Lato" panose="020F0502020204030203"/>
              </a:rPr>
              <a:t>GBR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Others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Social, Finance, Analytics</a:t>
            </a:r>
          </a:p>
          <a:p>
            <a:pPr lvl="1"/>
            <a:r>
              <a:rPr lang="en-IN" dirty="0">
                <a:latin typeface="Lato" panose="020F0502020204030203"/>
              </a:rPr>
              <a:t>      and Advertising</a:t>
            </a:r>
          </a:p>
          <a:p>
            <a:pPr lvl="1"/>
            <a:endParaRPr lang="en-IN" dirty="0">
              <a:latin typeface="Lato" panose="020F0502020204030203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52178" y="4783461"/>
            <a:ext cx="34314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Lato" panose="020F0502020204030203"/>
              </a:rPr>
              <a:t>IND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>
                <a:latin typeface="Lato" panose="020F0502020204030203"/>
              </a:rPr>
              <a:t>Others</a:t>
            </a:r>
            <a:endParaRPr lang="en-IN" dirty="0">
              <a:latin typeface="Lato" panose="020F0502020204030203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Social, Finance, Analytics</a:t>
            </a:r>
          </a:p>
          <a:p>
            <a:pPr lvl="1"/>
            <a:r>
              <a:rPr lang="en-IN" dirty="0">
                <a:latin typeface="Lato" panose="020F0502020204030203"/>
              </a:rPr>
              <a:t>      and Advertising</a:t>
            </a:r>
          </a:p>
          <a:p>
            <a:pPr lvl="1"/>
            <a:endParaRPr lang="en-IN" dirty="0">
              <a:latin typeface="Lato" panose="020F0502020204030203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80" y="1032732"/>
            <a:ext cx="3705356" cy="35204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738" y="1094756"/>
            <a:ext cx="4027212" cy="3480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691" y="1094756"/>
            <a:ext cx="3734156" cy="34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1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226" y="150313"/>
            <a:ext cx="10381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prstClr val="white"/>
                </a:solidFill>
                <a:latin typeface="Lato" panose="020F0502020204030203"/>
              </a:rPr>
              <a:t>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47352" y="1455937"/>
            <a:ext cx="7356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rgbClr val="000000"/>
                </a:solidFill>
                <a:latin typeface="Lato" panose="020F0502020204030203"/>
              </a:rPr>
              <a:t>Venture</a:t>
            </a:r>
            <a:r>
              <a:rPr lang="en-IN" dirty="0">
                <a:solidFill>
                  <a:srgbClr val="000000"/>
                </a:solidFill>
                <a:latin typeface="Lato" panose="020F0502020204030203"/>
              </a:rPr>
              <a:t> </a:t>
            </a:r>
            <a:r>
              <a:rPr lang="en-IN" b="1" dirty="0">
                <a:solidFill>
                  <a:srgbClr val="000000"/>
                </a:solidFill>
                <a:latin typeface="Lato" panose="020F0502020204030203"/>
              </a:rPr>
              <a:t>capital </a:t>
            </a:r>
            <a:r>
              <a:rPr lang="en-IN" dirty="0">
                <a:solidFill>
                  <a:srgbClr val="000000"/>
                </a:solidFill>
                <a:latin typeface="Lato" panose="020F0502020204030203"/>
              </a:rPr>
              <a:t>is the most suited funding type 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352" y="2104583"/>
            <a:ext cx="8517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>
                <a:latin typeface="Lato" panose="020F0502020204030203"/>
              </a:rPr>
              <a:t>The USA</a:t>
            </a:r>
            <a:r>
              <a:rPr lang="en-IN" dirty="0">
                <a:latin typeface="Lato" panose="020F0502020204030203"/>
              </a:rPr>
              <a:t>, </a:t>
            </a:r>
            <a:r>
              <a:rPr lang="en-IN" b="1" dirty="0">
                <a:latin typeface="Lato" panose="020F0502020204030203"/>
              </a:rPr>
              <a:t>the Great Britain</a:t>
            </a:r>
            <a:r>
              <a:rPr lang="en-IN" dirty="0">
                <a:latin typeface="Lato" panose="020F0502020204030203"/>
              </a:rPr>
              <a:t> and </a:t>
            </a:r>
            <a:r>
              <a:rPr lang="en-IN" b="1" dirty="0">
                <a:latin typeface="Lato" panose="020F0502020204030203"/>
              </a:rPr>
              <a:t>India</a:t>
            </a:r>
            <a:r>
              <a:rPr lang="en-IN" dirty="0">
                <a:latin typeface="Lato" panose="020F0502020204030203"/>
              </a:rPr>
              <a:t> are the most heavily (venture capital) funded countries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47352" y="2937895"/>
            <a:ext cx="7319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Lato" panose="020F0502020204030203"/>
              </a:rPr>
              <a:t>The top two (venture capital) sectors in the respective countries are: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47" y="3969780"/>
            <a:ext cx="10173697" cy="93352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01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438" y="200727"/>
            <a:ext cx="7243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Strategy and Business Objectives</a:t>
            </a:r>
            <a:endParaRPr lang="en-IN" sz="3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4732" y="955452"/>
            <a:ext cx="1000897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Lato"/>
              </a:rPr>
              <a:t>Business Objective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 Identify the most suitable funding type, countries and sectors for investments for Spark Funds </a:t>
            </a:r>
          </a:p>
          <a:p>
            <a:pPr>
              <a:lnSpc>
                <a:spcPct val="250000"/>
              </a:lnSpc>
            </a:pPr>
            <a:r>
              <a:rPr lang="en-IN" b="1" dirty="0">
                <a:latin typeface="Lato"/>
              </a:rPr>
              <a:t>Strategy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00000"/>
                </a:solidFill>
                <a:latin typeface="Lato" panose="020F0502020204030203"/>
              </a:rPr>
              <a:t>Spark Funds wants to invest where most </a:t>
            </a:r>
            <a:r>
              <a:rPr lang="en-IN" b="1" dirty="0">
                <a:solidFill>
                  <a:srgbClr val="000000"/>
                </a:solidFill>
                <a:latin typeface="Lato" panose="020F0502020204030203"/>
              </a:rPr>
              <a:t>other investors are investing</a:t>
            </a:r>
            <a:r>
              <a:rPr lang="en-IN" dirty="0">
                <a:solidFill>
                  <a:srgbClr val="000000"/>
                </a:solidFill>
                <a:latin typeface="Lato" panose="020F0502020204030203"/>
              </a:rPr>
              <a:t> </a:t>
            </a:r>
          </a:p>
          <a:p>
            <a:pPr>
              <a:lnSpc>
                <a:spcPct val="250000"/>
              </a:lnSpc>
            </a:pPr>
            <a:r>
              <a:rPr lang="en-IN" b="1" dirty="0">
                <a:solidFill>
                  <a:srgbClr val="000000"/>
                </a:solidFill>
                <a:latin typeface="Lato" panose="020F0502020204030203"/>
              </a:rPr>
              <a:t>Constraints </a:t>
            </a:r>
            <a:endParaRPr lang="en-IN" b="1" dirty="0">
              <a:latin typeface="Lato"/>
            </a:endParaRP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Spark funds wants to invest </a:t>
            </a:r>
            <a:r>
              <a:rPr lang="en-IN" b="1" dirty="0">
                <a:latin typeface="Lato"/>
              </a:rPr>
              <a:t>between 5 and 15 million USD</a:t>
            </a:r>
            <a:r>
              <a:rPr lang="en-IN" dirty="0">
                <a:latin typeface="Lato"/>
              </a:rPr>
              <a:t> per round of investment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It wants to invest only in </a:t>
            </a:r>
            <a:r>
              <a:rPr lang="en-IN" b="1" dirty="0">
                <a:latin typeface="Lato"/>
              </a:rPr>
              <a:t>English-speaking countries</a:t>
            </a:r>
            <a:r>
              <a:rPr lang="en-IN" dirty="0">
                <a:latin typeface="Lato"/>
              </a:rPr>
              <a:t> because of ease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8479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9" y="200727"/>
            <a:ext cx="10847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Data  - Investments in 66,368 Companies (1960 – 2015)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4439" y="1757060"/>
            <a:ext cx="106189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b="1" dirty="0">
                <a:latin typeface="Lato"/>
              </a:rPr>
              <a:t>Data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66,368 companies across 137 countries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Approx. 1,15,000 funding rounds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8 unique sectors such as social, finance, analytics, advertising, cleaning/semiconductor, etc. </a:t>
            </a:r>
            <a:endParaRPr lang="en-IN" b="1" dirty="0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6312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9" y="200727"/>
            <a:ext cx="7163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Funding Types, Countries and Sectors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8937" y="1626372"/>
            <a:ext cx="106189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Lato"/>
              </a:rPr>
              <a:t>The analysis is divided into three parts: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Given the constraints, which </a:t>
            </a:r>
            <a:r>
              <a:rPr lang="en-IN" b="1" dirty="0">
                <a:latin typeface="Lato"/>
              </a:rPr>
              <a:t>funding type </a:t>
            </a:r>
            <a:r>
              <a:rPr lang="en-IN" dirty="0">
                <a:latin typeface="Lato"/>
              </a:rPr>
              <a:t>is the most suitable?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In the chosen funding type, which </a:t>
            </a:r>
            <a:r>
              <a:rPr lang="en-IN" b="1" dirty="0">
                <a:latin typeface="Lato"/>
              </a:rPr>
              <a:t>countries</a:t>
            </a:r>
            <a:r>
              <a:rPr lang="en-IN" dirty="0">
                <a:latin typeface="Lato"/>
              </a:rPr>
              <a:t> have witnessed the most funding?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In the chosen funding type and top countries, which </a:t>
            </a:r>
            <a:r>
              <a:rPr lang="en-IN" b="1" dirty="0">
                <a:latin typeface="Lato"/>
              </a:rPr>
              <a:t>sectors</a:t>
            </a:r>
            <a:r>
              <a:rPr lang="en-IN" dirty="0">
                <a:latin typeface="Lato"/>
              </a:rPr>
              <a:t> have performed the best? </a:t>
            </a:r>
          </a:p>
        </p:txBody>
      </p:sp>
    </p:spTree>
    <p:extLst>
      <p:ext uri="{BB962C8B-B14F-4D97-AF65-F5344CB8AC3E}">
        <p14:creationId xmlns:p14="http://schemas.microsoft.com/office/powerpoint/2010/main" val="119560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9" y="200727"/>
            <a:ext cx="7163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Funding Types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8937" y="1626372"/>
            <a:ext cx="106189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Given the budget constraint, which </a:t>
            </a:r>
            <a:r>
              <a:rPr lang="en-IN" b="1" dirty="0">
                <a:latin typeface="Lato"/>
              </a:rPr>
              <a:t>funding type </a:t>
            </a:r>
            <a:r>
              <a:rPr lang="en-IN" dirty="0">
                <a:latin typeface="Lato"/>
              </a:rPr>
              <a:t>is the most suitable?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In the chosen funding type,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countries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 have witnessed the most funding?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In the chosen funding type and top countries,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sectors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 have performed the best? </a:t>
            </a:r>
          </a:p>
        </p:txBody>
      </p:sp>
    </p:spTree>
    <p:extLst>
      <p:ext uri="{BB962C8B-B14F-4D97-AF65-F5344CB8AC3E}">
        <p14:creationId xmlns:p14="http://schemas.microsoft.com/office/powerpoint/2010/main" val="401382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8367" y="200727"/>
            <a:ext cx="249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Finding Data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9"/>
            <a:ext cx="12192000" cy="807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29205"/>
            <a:ext cx="126856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Average Funding Amount in Venture is ~ 10M USD</a:t>
            </a:r>
            <a:r>
              <a:rPr lang="en-IN" sz="3000" dirty="0">
                <a:solidFill>
                  <a:schemeClr val="bg1"/>
                </a:solidFill>
                <a:latin typeface="Lato" panose="020F0502020204030203"/>
              </a:rPr>
              <a:t> </a:t>
            </a:r>
            <a:endParaRPr lang="en-US" sz="3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155" y="1032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Lato" panose="020F050202020403020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845" y="1628507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Venture</a:t>
            </a:r>
            <a:r>
              <a:rPr lang="en-US" dirty="0"/>
              <a:t> is the most suitable type for investment </a:t>
            </a:r>
          </a:p>
          <a:p>
            <a:r>
              <a:rPr lang="en-US" dirty="0"/>
              <a:t>between </a:t>
            </a:r>
            <a:r>
              <a:rPr lang="en-US" b="1" dirty="0"/>
              <a:t>5M – 15M USD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Average investment is approx. </a:t>
            </a:r>
            <a:r>
              <a:rPr lang="en-US" b="1" dirty="0"/>
              <a:t>10M USD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33" y="1065864"/>
            <a:ext cx="6082955" cy="5672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79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9" y="200727"/>
            <a:ext cx="93371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Top Countries for Venture Capital Investments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8937" y="1626372"/>
            <a:ext cx="1061899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Given the budget constraint,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funding type 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is the most suitable?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Lato"/>
              </a:rPr>
              <a:t>In the chosen funding type, which </a:t>
            </a:r>
            <a:r>
              <a:rPr lang="en-IN" b="1" dirty="0">
                <a:latin typeface="Lato"/>
              </a:rPr>
              <a:t>countries</a:t>
            </a:r>
            <a:r>
              <a:rPr lang="en-IN" dirty="0">
                <a:latin typeface="Lato"/>
              </a:rPr>
              <a:t> have witnessed the most funding?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In the chosen funding type and top countries,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sectors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 have performed the best? </a:t>
            </a:r>
          </a:p>
        </p:txBody>
      </p:sp>
    </p:spTree>
    <p:extLst>
      <p:ext uri="{BB962C8B-B14F-4D97-AF65-F5344CB8AC3E}">
        <p14:creationId xmlns:p14="http://schemas.microsoft.com/office/powerpoint/2010/main" val="353387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38367" y="200727"/>
            <a:ext cx="249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Finding Data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980" y="192572"/>
            <a:ext cx="814517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Top Venture Countries – USA, GBR and India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55" y="1032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Lato" panose="020F0502020204030203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106" y="1566409"/>
            <a:ext cx="4570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Lato" panose="020F0502020204030203"/>
              </a:rPr>
              <a:t>The USA </a:t>
            </a:r>
            <a:r>
              <a:rPr lang="en-IN" dirty="0">
                <a:latin typeface="Lato" panose="020F0502020204030203"/>
              </a:rPr>
              <a:t>has seen the highest total </a:t>
            </a:r>
          </a:p>
          <a:p>
            <a:r>
              <a:rPr lang="en-IN" dirty="0">
                <a:latin typeface="Lato" panose="020F0502020204030203"/>
              </a:rPr>
              <a:t>investments in venture capital, followed by </a:t>
            </a:r>
          </a:p>
          <a:p>
            <a:r>
              <a:rPr lang="en-IN" b="1" dirty="0">
                <a:latin typeface="Lato" panose="020F0502020204030203"/>
              </a:rPr>
              <a:t>the Great Britain</a:t>
            </a:r>
            <a:r>
              <a:rPr lang="en-IN" dirty="0">
                <a:latin typeface="Lato" panose="020F0502020204030203"/>
              </a:rPr>
              <a:t> and </a:t>
            </a:r>
            <a:r>
              <a:rPr lang="en-IN" b="1" dirty="0">
                <a:latin typeface="Lato" panose="020F0502020204030203"/>
              </a:rPr>
              <a:t>India*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4980" y="5478190"/>
            <a:ext cx="45292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Lato" panose="020F0502020204030203"/>
              </a:rPr>
              <a:t>*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latin typeface="Lato" panose="020F0502020204030203"/>
              </a:rPr>
              <a:t>China is not an English speaking country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latin typeface="Lato" panose="020F0502020204030203"/>
              </a:rPr>
              <a:t>Missing represents unavailable country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85" y="999863"/>
            <a:ext cx="6930995" cy="56365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21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48937" y="1626372"/>
            <a:ext cx="106189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Given the budget constraint,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funding type 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is the most suitable?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In the chosen funding type, which </a:t>
            </a:r>
            <a:r>
              <a:rPr lang="en-IN" b="1" dirty="0">
                <a:solidFill>
                  <a:schemeClr val="bg2">
                    <a:lumMod val="90000"/>
                  </a:schemeClr>
                </a:solidFill>
                <a:latin typeface="Lato"/>
              </a:rPr>
              <a:t>countries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  <a:latin typeface="Lato"/>
              </a:rPr>
              <a:t> have witnessed the most funding?</a:t>
            </a:r>
          </a:p>
          <a:p>
            <a:pPr marL="285750" indent="-285750">
              <a:lnSpc>
                <a:spcPct val="2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Lato"/>
              </a:rPr>
              <a:t>In the chosen funding type and top countries, which </a:t>
            </a:r>
            <a:r>
              <a:rPr lang="en-IN" sz="2000" b="1" dirty="0">
                <a:latin typeface="Lato"/>
              </a:rPr>
              <a:t>sectors</a:t>
            </a:r>
            <a:r>
              <a:rPr lang="en-IN" sz="2000" dirty="0">
                <a:latin typeface="Lato"/>
              </a:rPr>
              <a:t> have performed the best?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7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4438" y="200727"/>
            <a:ext cx="104503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Top Venture Sectors in USA, GBR, IND</a:t>
            </a:r>
          </a:p>
        </p:txBody>
      </p:sp>
    </p:spTree>
    <p:extLst>
      <p:ext uri="{BB962C8B-B14F-4D97-AF65-F5344CB8AC3E}">
        <p14:creationId xmlns:p14="http://schemas.microsoft.com/office/powerpoint/2010/main" val="155204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469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Grover</dc:creator>
  <cp:lastModifiedBy>Ashish Kumar. Srivastava</cp:lastModifiedBy>
  <cp:revision>130</cp:revision>
  <dcterms:created xsi:type="dcterms:W3CDTF">2017-03-29T04:09:54Z</dcterms:created>
  <dcterms:modified xsi:type="dcterms:W3CDTF">2018-08-01T10:59:43Z</dcterms:modified>
</cp:coreProperties>
</file>