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DCF"/>
    <a:srgbClr val="EFEBE5"/>
    <a:srgbClr val="FFD7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108" d="100"/>
          <a:sy n="108" d="100"/>
        </p:scale>
        <p:origin x="5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A7108-41AB-C472-5A31-6C0C7894C1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F3D6B40-25CF-A913-841A-2BFC377939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BD400A-3082-A721-7515-CD2B8BEB8C05}"/>
              </a:ext>
            </a:extLst>
          </p:cNvPr>
          <p:cNvSpPr>
            <a:spLocks noGrp="1"/>
          </p:cNvSpPr>
          <p:nvPr>
            <p:ph type="dt" sz="half" idx="10"/>
          </p:nvPr>
        </p:nvSpPr>
        <p:spPr/>
        <p:txBody>
          <a:bodyPr/>
          <a:lstStyle/>
          <a:p>
            <a:fld id="{1A602DED-FD38-47D9-AA18-D210E706C0EE}" type="datetimeFigureOut">
              <a:rPr lang="en-IN" smtClean="0"/>
              <a:t>05-05-2025</a:t>
            </a:fld>
            <a:endParaRPr lang="en-IN"/>
          </a:p>
        </p:txBody>
      </p:sp>
      <p:sp>
        <p:nvSpPr>
          <p:cNvPr id="5" name="Footer Placeholder 4">
            <a:extLst>
              <a:ext uri="{FF2B5EF4-FFF2-40B4-BE49-F238E27FC236}">
                <a16:creationId xmlns:a16="http://schemas.microsoft.com/office/drawing/2014/main" id="{FD7A43D8-54BE-DDE6-2B34-6C49D97528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7AC1FB-47A5-E9D7-5E89-359BE7AB371E}"/>
              </a:ext>
            </a:extLst>
          </p:cNvPr>
          <p:cNvSpPr>
            <a:spLocks noGrp="1"/>
          </p:cNvSpPr>
          <p:nvPr>
            <p:ph type="sldNum" sz="quarter" idx="12"/>
          </p:nvPr>
        </p:nvSpPr>
        <p:spPr/>
        <p:txBody>
          <a:bodyPr/>
          <a:lstStyle/>
          <a:p>
            <a:fld id="{F020BECE-5247-419E-93BD-3B0BD1B2BA9A}" type="slidenum">
              <a:rPr lang="en-IN" smtClean="0"/>
              <a:t>‹#›</a:t>
            </a:fld>
            <a:endParaRPr lang="en-IN"/>
          </a:p>
        </p:txBody>
      </p:sp>
    </p:spTree>
    <p:extLst>
      <p:ext uri="{BB962C8B-B14F-4D97-AF65-F5344CB8AC3E}">
        <p14:creationId xmlns:p14="http://schemas.microsoft.com/office/powerpoint/2010/main" val="1491747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3BF55-F39E-C448-AC68-AD719D5C84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217232-ED68-8F92-268D-D074C040E4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2DF1F3-F63F-C483-FE93-0A5BC8D81E88}"/>
              </a:ext>
            </a:extLst>
          </p:cNvPr>
          <p:cNvSpPr>
            <a:spLocks noGrp="1"/>
          </p:cNvSpPr>
          <p:nvPr>
            <p:ph type="dt" sz="half" idx="10"/>
          </p:nvPr>
        </p:nvSpPr>
        <p:spPr/>
        <p:txBody>
          <a:bodyPr/>
          <a:lstStyle/>
          <a:p>
            <a:fld id="{1A602DED-FD38-47D9-AA18-D210E706C0EE}" type="datetimeFigureOut">
              <a:rPr lang="en-IN" smtClean="0"/>
              <a:t>05-05-2025</a:t>
            </a:fld>
            <a:endParaRPr lang="en-IN"/>
          </a:p>
        </p:txBody>
      </p:sp>
      <p:sp>
        <p:nvSpPr>
          <p:cNvPr id="5" name="Footer Placeholder 4">
            <a:extLst>
              <a:ext uri="{FF2B5EF4-FFF2-40B4-BE49-F238E27FC236}">
                <a16:creationId xmlns:a16="http://schemas.microsoft.com/office/drawing/2014/main" id="{F765F74D-BF56-65A2-E779-1BE3B54EF9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6C045C-E9E4-7183-DE32-DF435E682C8A}"/>
              </a:ext>
            </a:extLst>
          </p:cNvPr>
          <p:cNvSpPr>
            <a:spLocks noGrp="1"/>
          </p:cNvSpPr>
          <p:nvPr>
            <p:ph type="sldNum" sz="quarter" idx="12"/>
          </p:nvPr>
        </p:nvSpPr>
        <p:spPr/>
        <p:txBody>
          <a:bodyPr/>
          <a:lstStyle/>
          <a:p>
            <a:fld id="{F020BECE-5247-419E-93BD-3B0BD1B2BA9A}" type="slidenum">
              <a:rPr lang="en-IN" smtClean="0"/>
              <a:t>‹#›</a:t>
            </a:fld>
            <a:endParaRPr lang="en-IN"/>
          </a:p>
        </p:txBody>
      </p:sp>
    </p:spTree>
    <p:extLst>
      <p:ext uri="{BB962C8B-B14F-4D97-AF65-F5344CB8AC3E}">
        <p14:creationId xmlns:p14="http://schemas.microsoft.com/office/powerpoint/2010/main" val="2979606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7EBDDD-8A53-4D97-685E-E8F638E88E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85E392-BEE2-AFD0-C583-72CFF1038D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B97C92-3ACD-6B2E-1D3B-A6A181F0E158}"/>
              </a:ext>
            </a:extLst>
          </p:cNvPr>
          <p:cNvSpPr>
            <a:spLocks noGrp="1"/>
          </p:cNvSpPr>
          <p:nvPr>
            <p:ph type="dt" sz="half" idx="10"/>
          </p:nvPr>
        </p:nvSpPr>
        <p:spPr/>
        <p:txBody>
          <a:bodyPr/>
          <a:lstStyle/>
          <a:p>
            <a:fld id="{1A602DED-FD38-47D9-AA18-D210E706C0EE}" type="datetimeFigureOut">
              <a:rPr lang="en-IN" smtClean="0"/>
              <a:t>05-05-2025</a:t>
            </a:fld>
            <a:endParaRPr lang="en-IN"/>
          </a:p>
        </p:txBody>
      </p:sp>
      <p:sp>
        <p:nvSpPr>
          <p:cNvPr id="5" name="Footer Placeholder 4">
            <a:extLst>
              <a:ext uri="{FF2B5EF4-FFF2-40B4-BE49-F238E27FC236}">
                <a16:creationId xmlns:a16="http://schemas.microsoft.com/office/drawing/2014/main" id="{0B37A57D-8761-846F-5C63-DAF539B8CE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42539D-DB7F-DD68-5EE2-1A8054748975}"/>
              </a:ext>
            </a:extLst>
          </p:cNvPr>
          <p:cNvSpPr>
            <a:spLocks noGrp="1"/>
          </p:cNvSpPr>
          <p:nvPr>
            <p:ph type="sldNum" sz="quarter" idx="12"/>
          </p:nvPr>
        </p:nvSpPr>
        <p:spPr/>
        <p:txBody>
          <a:bodyPr/>
          <a:lstStyle/>
          <a:p>
            <a:fld id="{F020BECE-5247-419E-93BD-3B0BD1B2BA9A}" type="slidenum">
              <a:rPr lang="en-IN" smtClean="0"/>
              <a:t>‹#›</a:t>
            </a:fld>
            <a:endParaRPr lang="en-IN"/>
          </a:p>
        </p:txBody>
      </p:sp>
    </p:spTree>
    <p:extLst>
      <p:ext uri="{BB962C8B-B14F-4D97-AF65-F5344CB8AC3E}">
        <p14:creationId xmlns:p14="http://schemas.microsoft.com/office/powerpoint/2010/main" val="722912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54EE3-80A2-F1C9-FFEB-4B223F5B6C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7C2257-5F8D-6738-6272-EE84DBF9A8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115C6A-4120-3141-13C4-C73823E40C6B}"/>
              </a:ext>
            </a:extLst>
          </p:cNvPr>
          <p:cNvSpPr>
            <a:spLocks noGrp="1"/>
          </p:cNvSpPr>
          <p:nvPr>
            <p:ph type="dt" sz="half" idx="10"/>
          </p:nvPr>
        </p:nvSpPr>
        <p:spPr/>
        <p:txBody>
          <a:bodyPr/>
          <a:lstStyle/>
          <a:p>
            <a:fld id="{1A602DED-FD38-47D9-AA18-D210E706C0EE}" type="datetimeFigureOut">
              <a:rPr lang="en-IN" smtClean="0"/>
              <a:t>05-05-2025</a:t>
            </a:fld>
            <a:endParaRPr lang="en-IN"/>
          </a:p>
        </p:txBody>
      </p:sp>
      <p:sp>
        <p:nvSpPr>
          <p:cNvPr id="5" name="Footer Placeholder 4">
            <a:extLst>
              <a:ext uri="{FF2B5EF4-FFF2-40B4-BE49-F238E27FC236}">
                <a16:creationId xmlns:a16="http://schemas.microsoft.com/office/drawing/2014/main" id="{4FA278E2-2BB4-23D3-F960-52FC5F2085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33FB1F-563D-2081-F3D9-57E490CD7445}"/>
              </a:ext>
            </a:extLst>
          </p:cNvPr>
          <p:cNvSpPr>
            <a:spLocks noGrp="1"/>
          </p:cNvSpPr>
          <p:nvPr>
            <p:ph type="sldNum" sz="quarter" idx="12"/>
          </p:nvPr>
        </p:nvSpPr>
        <p:spPr/>
        <p:txBody>
          <a:bodyPr/>
          <a:lstStyle/>
          <a:p>
            <a:fld id="{F020BECE-5247-419E-93BD-3B0BD1B2BA9A}" type="slidenum">
              <a:rPr lang="en-IN" smtClean="0"/>
              <a:t>‹#›</a:t>
            </a:fld>
            <a:endParaRPr lang="en-IN"/>
          </a:p>
        </p:txBody>
      </p:sp>
    </p:spTree>
    <p:extLst>
      <p:ext uri="{BB962C8B-B14F-4D97-AF65-F5344CB8AC3E}">
        <p14:creationId xmlns:p14="http://schemas.microsoft.com/office/powerpoint/2010/main" val="1051459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A95B1-9CD6-5B52-E2A1-05BD098189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BC49BAD-6459-8B16-0281-A65852B2ED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6CE41C-46CA-C33E-0E51-1F16914DA867}"/>
              </a:ext>
            </a:extLst>
          </p:cNvPr>
          <p:cNvSpPr>
            <a:spLocks noGrp="1"/>
          </p:cNvSpPr>
          <p:nvPr>
            <p:ph type="dt" sz="half" idx="10"/>
          </p:nvPr>
        </p:nvSpPr>
        <p:spPr/>
        <p:txBody>
          <a:bodyPr/>
          <a:lstStyle/>
          <a:p>
            <a:fld id="{1A602DED-FD38-47D9-AA18-D210E706C0EE}" type="datetimeFigureOut">
              <a:rPr lang="en-IN" smtClean="0"/>
              <a:t>05-05-2025</a:t>
            </a:fld>
            <a:endParaRPr lang="en-IN"/>
          </a:p>
        </p:txBody>
      </p:sp>
      <p:sp>
        <p:nvSpPr>
          <p:cNvPr id="5" name="Footer Placeholder 4">
            <a:extLst>
              <a:ext uri="{FF2B5EF4-FFF2-40B4-BE49-F238E27FC236}">
                <a16:creationId xmlns:a16="http://schemas.microsoft.com/office/drawing/2014/main" id="{8B2399FF-1458-DEFF-3BA0-F6D51927A4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FAADF8-787F-F85F-6B2D-95BF8ED4B877}"/>
              </a:ext>
            </a:extLst>
          </p:cNvPr>
          <p:cNvSpPr>
            <a:spLocks noGrp="1"/>
          </p:cNvSpPr>
          <p:nvPr>
            <p:ph type="sldNum" sz="quarter" idx="12"/>
          </p:nvPr>
        </p:nvSpPr>
        <p:spPr/>
        <p:txBody>
          <a:bodyPr/>
          <a:lstStyle/>
          <a:p>
            <a:fld id="{F020BECE-5247-419E-93BD-3B0BD1B2BA9A}" type="slidenum">
              <a:rPr lang="en-IN" smtClean="0"/>
              <a:t>‹#›</a:t>
            </a:fld>
            <a:endParaRPr lang="en-IN"/>
          </a:p>
        </p:txBody>
      </p:sp>
    </p:spTree>
    <p:extLst>
      <p:ext uri="{BB962C8B-B14F-4D97-AF65-F5344CB8AC3E}">
        <p14:creationId xmlns:p14="http://schemas.microsoft.com/office/powerpoint/2010/main" val="2533606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54A65-AD40-9DC3-BF36-94F0BF42C6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D51144-7996-BFCC-7903-06FDB2E156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B04414-6129-0038-1B5A-A32F236A84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50E8C9-DA73-F402-7EBA-442F444DE759}"/>
              </a:ext>
            </a:extLst>
          </p:cNvPr>
          <p:cNvSpPr>
            <a:spLocks noGrp="1"/>
          </p:cNvSpPr>
          <p:nvPr>
            <p:ph type="dt" sz="half" idx="10"/>
          </p:nvPr>
        </p:nvSpPr>
        <p:spPr/>
        <p:txBody>
          <a:bodyPr/>
          <a:lstStyle/>
          <a:p>
            <a:fld id="{1A602DED-FD38-47D9-AA18-D210E706C0EE}" type="datetimeFigureOut">
              <a:rPr lang="en-IN" smtClean="0"/>
              <a:t>05-05-2025</a:t>
            </a:fld>
            <a:endParaRPr lang="en-IN"/>
          </a:p>
        </p:txBody>
      </p:sp>
      <p:sp>
        <p:nvSpPr>
          <p:cNvPr id="6" name="Footer Placeholder 5">
            <a:extLst>
              <a:ext uri="{FF2B5EF4-FFF2-40B4-BE49-F238E27FC236}">
                <a16:creationId xmlns:a16="http://schemas.microsoft.com/office/drawing/2014/main" id="{50E2855F-56EF-21D9-F2C8-7951721F22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9D56DC-4C35-A654-8DA2-1886C4B0D5A7}"/>
              </a:ext>
            </a:extLst>
          </p:cNvPr>
          <p:cNvSpPr>
            <a:spLocks noGrp="1"/>
          </p:cNvSpPr>
          <p:nvPr>
            <p:ph type="sldNum" sz="quarter" idx="12"/>
          </p:nvPr>
        </p:nvSpPr>
        <p:spPr/>
        <p:txBody>
          <a:bodyPr/>
          <a:lstStyle/>
          <a:p>
            <a:fld id="{F020BECE-5247-419E-93BD-3B0BD1B2BA9A}" type="slidenum">
              <a:rPr lang="en-IN" smtClean="0"/>
              <a:t>‹#›</a:t>
            </a:fld>
            <a:endParaRPr lang="en-IN"/>
          </a:p>
        </p:txBody>
      </p:sp>
    </p:spTree>
    <p:extLst>
      <p:ext uri="{BB962C8B-B14F-4D97-AF65-F5344CB8AC3E}">
        <p14:creationId xmlns:p14="http://schemas.microsoft.com/office/powerpoint/2010/main" val="319742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5EC6A-5B1F-6637-63FA-617F36340B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D1F8B0-38CC-FFB0-DF33-835F9306D3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DFE1C8-4AA3-10A9-5F44-894BBAFB7A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A74F3A-C097-10FB-C3AE-4A2AE11C38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5F0DB8-92BA-26C3-73B2-6FAB97F6E7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6B2D02-4BAD-1A5A-4547-0FDD1730B750}"/>
              </a:ext>
            </a:extLst>
          </p:cNvPr>
          <p:cNvSpPr>
            <a:spLocks noGrp="1"/>
          </p:cNvSpPr>
          <p:nvPr>
            <p:ph type="dt" sz="half" idx="10"/>
          </p:nvPr>
        </p:nvSpPr>
        <p:spPr/>
        <p:txBody>
          <a:bodyPr/>
          <a:lstStyle/>
          <a:p>
            <a:fld id="{1A602DED-FD38-47D9-AA18-D210E706C0EE}" type="datetimeFigureOut">
              <a:rPr lang="en-IN" smtClean="0"/>
              <a:t>05-05-2025</a:t>
            </a:fld>
            <a:endParaRPr lang="en-IN"/>
          </a:p>
        </p:txBody>
      </p:sp>
      <p:sp>
        <p:nvSpPr>
          <p:cNvPr id="8" name="Footer Placeholder 7">
            <a:extLst>
              <a:ext uri="{FF2B5EF4-FFF2-40B4-BE49-F238E27FC236}">
                <a16:creationId xmlns:a16="http://schemas.microsoft.com/office/drawing/2014/main" id="{4B865F3C-EF03-D2C1-D357-9FC7F66C9D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00B362-319E-F545-8C00-0C2709BC7F23}"/>
              </a:ext>
            </a:extLst>
          </p:cNvPr>
          <p:cNvSpPr>
            <a:spLocks noGrp="1"/>
          </p:cNvSpPr>
          <p:nvPr>
            <p:ph type="sldNum" sz="quarter" idx="12"/>
          </p:nvPr>
        </p:nvSpPr>
        <p:spPr/>
        <p:txBody>
          <a:bodyPr/>
          <a:lstStyle/>
          <a:p>
            <a:fld id="{F020BECE-5247-419E-93BD-3B0BD1B2BA9A}" type="slidenum">
              <a:rPr lang="en-IN" smtClean="0"/>
              <a:t>‹#›</a:t>
            </a:fld>
            <a:endParaRPr lang="en-IN"/>
          </a:p>
        </p:txBody>
      </p:sp>
    </p:spTree>
    <p:extLst>
      <p:ext uri="{BB962C8B-B14F-4D97-AF65-F5344CB8AC3E}">
        <p14:creationId xmlns:p14="http://schemas.microsoft.com/office/powerpoint/2010/main" val="4111123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8684D-83FD-5EFE-EBE8-B4DE63541DB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C98525-1C9F-0B46-BA39-096CBB507B51}"/>
              </a:ext>
            </a:extLst>
          </p:cNvPr>
          <p:cNvSpPr>
            <a:spLocks noGrp="1"/>
          </p:cNvSpPr>
          <p:nvPr>
            <p:ph type="dt" sz="half" idx="10"/>
          </p:nvPr>
        </p:nvSpPr>
        <p:spPr/>
        <p:txBody>
          <a:bodyPr/>
          <a:lstStyle/>
          <a:p>
            <a:fld id="{1A602DED-FD38-47D9-AA18-D210E706C0EE}" type="datetimeFigureOut">
              <a:rPr lang="en-IN" smtClean="0"/>
              <a:t>05-05-2025</a:t>
            </a:fld>
            <a:endParaRPr lang="en-IN"/>
          </a:p>
        </p:txBody>
      </p:sp>
      <p:sp>
        <p:nvSpPr>
          <p:cNvPr id="4" name="Footer Placeholder 3">
            <a:extLst>
              <a:ext uri="{FF2B5EF4-FFF2-40B4-BE49-F238E27FC236}">
                <a16:creationId xmlns:a16="http://schemas.microsoft.com/office/drawing/2014/main" id="{C5CC8D2E-C662-2B44-676E-3C4AAF5969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D4B38F-360D-D6BA-5DEA-2DC8C337AA8B}"/>
              </a:ext>
            </a:extLst>
          </p:cNvPr>
          <p:cNvSpPr>
            <a:spLocks noGrp="1"/>
          </p:cNvSpPr>
          <p:nvPr>
            <p:ph type="sldNum" sz="quarter" idx="12"/>
          </p:nvPr>
        </p:nvSpPr>
        <p:spPr/>
        <p:txBody>
          <a:bodyPr/>
          <a:lstStyle/>
          <a:p>
            <a:fld id="{F020BECE-5247-419E-93BD-3B0BD1B2BA9A}" type="slidenum">
              <a:rPr lang="en-IN" smtClean="0"/>
              <a:t>‹#›</a:t>
            </a:fld>
            <a:endParaRPr lang="en-IN"/>
          </a:p>
        </p:txBody>
      </p:sp>
    </p:spTree>
    <p:extLst>
      <p:ext uri="{BB962C8B-B14F-4D97-AF65-F5344CB8AC3E}">
        <p14:creationId xmlns:p14="http://schemas.microsoft.com/office/powerpoint/2010/main" val="2723723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2010FA-DCED-7555-023C-E1CC86A6ED3F}"/>
              </a:ext>
            </a:extLst>
          </p:cNvPr>
          <p:cNvSpPr>
            <a:spLocks noGrp="1"/>
          </p:cNvSpPr>
          <p:nvPr>
            <p:ph type="dt" sz="half" idx="10"/>
          </p:nvPr>
        </p:nvSpPr>
        <p:spPr/>
        <p:txBody>
          <a:bodyPr/>
          <a:lstStyle/>
          <a:p>
            <a:fld id="{1A602DED-FD38-47D9-AA18-D210E706C0EE}" type="datetimeFigureOut">
              <a:rPr lang="en-IN" smtClean="0"/>
              <a:t>05-05-2025</a:t>
            </a:fld>
            <a:endParaRPr lang="en-IN"/>
          </a:p>
        </p:txBody>
      </p:sp>
      <p:sp>
        <p:nvSpPr>
          <p:cNvPr id="3" name="Footer Placeholder 2">
            <a:extLst>
              <a:ext uri="{FF2B5EF4-FFF2-40B4-BE49-F238E27FC236}">
                <a16:creationId xmlns:a16="http://schemas.microsoft.com/office/drawing/2014/main" id="{1998E128-3D5A-6CA8-9DEC-03AB2AD0DA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F02A3D4-73D2-346A-1BC9-8ABEE7CEE3E4}"/>
              </a:ext>
            </a:extLst>
          </p:cNvPr>
          <p:cNvSpPr>
            <a:spLocks noGrp="1"/>
          </p:cNvSpPr>
          <p:nvPr>
            <p:ph type="sldNum" sz="quarter" idx="12"/>
          </p:nvPr>
        </p:nvSpPr>
        <p:spPr/>
        <p:txBody>
          <a:bodyPr/>
          <a:lstStyle/>
          <a:p>
            <a:fld id="{F020BECE-5247-419E-93BD-3B0BD1B2BA9A}" type="slidenum">
              <a:rPr lang="en-IN" smtClean="0"/>
              <a:t>‹#›</a:t>
            </a:fld>
            <a:endParaRPr lang="en-IN"/>
          </a:p>
        </p:txBody>
      </p:sp>
    </p:spTree>
    <p:extLst>
      <p:ext uri="{BB962C8B-B14F-4D97-AF65-F5344CB8AC3E}">
        <p14:creationId xmlns:p14="http://schemas.microsoft.com/office/powerpoint/2010/main" val="3841368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CED05-8678-4E5E-AEA3-031460BA2F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C86DAB-B75E-B25C-4284-1686471056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B50D32-9340-2A34-AE1C-5E98F928FF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63BCD9-3AFC-1A57-0044-555FA67D9EE3}"/>
              </a:ext>
            </a:extLst>
          </p:cNvPr>
          <p:cNvSpPr>
            <a:spLocks noGrp="1"/>
          </p:cNvSpPr>
          <p:nvPr>
            <p:ph type="dt" sz="half" idx="10"/>
          </p:nvPr>
        </p:nvSpPr>
        <p:spPr/>
        <p:txBody>
          <a:bodyPr/>
          <a:lstStyle/>
          <a:p>
            <a:fld id="{1A602DED-FD38-47D9-AA18-D210E706C0EE}" type="datetimeFigureOut">
              <a:rPr lang="en-IN" smtClean="0"/>
              <a:t>05-05-2025</a:t>
            </a:fld>
            <a:endParaRPr lang="en-IN"/>
          </a:p>
        </p:txBody>
      </p:sp>
      <p:sp>
        <p:nvSpPr>
          <p:cNvPr id="6" name="Footer Placeholder 5">
            <a:extLst>
              <a:ext uri="{FF2B5EF4-FFF2-40B4-BE49-F238E27FC236}">
                <a16:creationId xmlns:a16="http://schemas.microsoft.com/office/drawing/2014/main" id="{82C525F0-83B9-0EBE-10CB-9E5407273B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06D6B6-0023-544B-23BC-77A4F2FC9289}"/>
              </a:ext>
            </a:extLst>
          </p:cNvPr>
          <p:cNvSpPr>
            <a:spLocks noGrp="1"/>
          </p:cNvSpPr>
          <p:nvPr>
            <p:ph type="sldNum" sz="quarter" idx="12"/>
          </p:nvPr>
        </p:nvSpPr>
        <p:spPr/>
        <p:txBody>
          <a:bodyPr/>
          <a:lstStyle/>
          <a:p>
            <a:fld id="{F020BECE-5247-419E-93BD-3B0BD1B2BA9A}" type="slidenum">
              <a:rPr lang="en-IN" smtClean="0"/>
              <a:t>‹#›</a:t>
            </a:fld>
            <a:endParaRPr lang="en-IN"/>
          </a:p>
        </p:txBody>
      </p:sp>
    </p:spTree>
    <p:extLst>
      <p:ext uri="{BB962C8B-B14F-4D97-AF65-F5344CB8AC3E}">
        <p14:creationId xmlns:p14="http://schemas.microsoft.com/office/powerpoint/2010/main" val="150641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FAFDE-4A2E-3C1A-9C64-4033F3D5D9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F00EBE9-E86D-FDD6-6D92-5459B9119C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05D45B-48F3-6F74-4B9E-473B5BB8C4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ECE316-D3B3-972F-A5CB-F6904BE7FB21}"/>
              </a:ext>
            </a:extLst>
          </p:cNvPr>
          <p:cNvSpPr>
            <a:spLocks noGrp="1"/>
          </p:cNvSpPr>
          <p:nvPr>
            <p:ph type="dt" sz="half" idx="10"/>
          </p:nvPr>
        </p:nvSpPr>
        <p:spPr/>
        <p:txBody>
          <a:bodyPr/>
          <a:lstStyle/>
          <a:p>
            <a:fld id="{1A602DED-FD38-47D9-AA18-D210E706C0EE}" type="datetimeFigureOut">
              <a:rPr lang="en-IN" smtClean="0"/>
              <a:t>05-05-2025</a:t>
            </a:fld>
            <a:endParaRPr lang="en-IN"/>
          </a:p>
        </p:txBody>
      </p:sp>
      <p:sp>
        <p:nvSpPr>
          <p:cNvPr id="6" name="Footer Placeholder 5">
            <a:extLst>
              <a:ext uri="{FF2B5EF4-FFF2-40B4-BE49-F238E27FC236}">
                <a16:creationId xmlns:a16="http://schemas.microsoft.com/office/drawing/2014/main" id="{7C083123-AF6A-09BF-90CF-C7B1148B97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9A186B-9357-682C-A20F-57D086E32FB1}"/>
              </a:ext>
            </a:extLst>
          </p:cNvPr>
          <p:cNvSpPr>
            <a:spLocks noGrp="1"/>
          </p:cNvSpPr>
          <p:nvPr>
            <p:ph type="sldNum" sz="quarter" idx="12"/>
          </p:nvPr>
        </p:nvSpPr>
        <p:spPr/>
        <p:txBody>
          <a:bodyPr/>
          <a:lstStyle/>
          <a:p>
            <a:fld id="{F020BECE-5247-419E-93BD-3B0BD1B2BA9A}" type="slidenum">
              <a:rPr lang="en-IN" smtClean="0"/>
              <a:t>‹#›</a:t>
            </a:fld>
            <a:endParaRPr lang="en-IN"/>
          </a:p>
        </p:txBody>
      </p:sp>
    </p:spTree>
    <p:extLst>
      <p:ext uri="{BB962C8B-B14F-4D97-AF65-F5344CB8AC3E}">
        <p14:creationId xmlns:p14="http://schemas.microsoft.com/office/powerpoint/2010/main" val="3641117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905AE-3B9E-20BF-32FD-3E66702889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27F4BC-B751-E3E3-36A0-584F59F820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09F823-D39E-AD73-3FAE-CEB793DBAB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02DED-FD38-47D9-AA18-D210E706C0EE}" type="datetimeFigureOut">
              <a:rPr lang="en-IN" smtClean="0"/>
              <a:t>05-05-2025</a:t>
            </a:fld>
            <a:endParaRPr lang="en-IN"/>
          </a:p>
        </p:txBody>
      </p:sp>
      <p:sp>
        <p:nvSpPr>
          <p:cNvPr id="5" name="Footer Placeholder 4">
            <a:extLst>
              <a:ext uri="{FF2B5EF4-FFF2-40B4-BE49-F238E27FC236}">
                <a16:creationId xmlns:a16="http://schemas.microsoft.com/office/drawing/2014/main" id="{62B5B943-72BB-CC3D-5AD9-D81DF556B1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54F2CB5-E606-2AF6-1183-523C2300F3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20BECE-5247-419E-93BD-3B0BD1B2BA9A}" type="slidenum">
              <a:rPr lang="en-IN" smtClean="0"/>
              <a:t>‹#›</a:t>
            </a:fld>
            <a:endParaRPr lang="en-IN"/>
          </a:p>
        </p:txBody>
      </p:sp>
    </p:spTree>
    <p:extLst>
      <p:ext uri="{BB962C8B-B14F-4D97-AF65-F5344CB8AC3E}">
        <p14:creationId xmlns:p14="http://schemas.microsoft.com/office/powerpoint/2010/main" val="1472959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16E4-D9D9-55F3-E281-63C204F15B88}"/>
              </a:ext>
            </a:extLst>
          </p:cNvPr>
          <p:cNvSpPr>
            <a:spLocks noGrp="1"/>
          </p:cNvSpPr>
          <p:nvPr>
            <p:ph type="ctrTitle"/>
          </p:nvPr>
        </p:nvSpPr>
        <p:spPr>
          <a:xfrm>
            <a:off x="258182" y="2441986"/>
            <a:ext cx="7675581" cy="1678193"/>
          </a:xfrm>
          <a:effectLst>
            <a:reflection stA="34000" endPos="41000" dist="342900" dir="5400000" sy="-100000" algn="bl" rotWithShape="0"/>
          </a:effectLst>
        </p:spPr>
        <p:txBody>
          <a:bodyPr>
            <a:normAutofit/>
          </a:bodyPr>
          <a:lstStyle/>
          <a:p>
            <a:pPr algn="l"/>
            <a:r>
              <a:rPr lang="en-IN" sz="4800" dirty="0">
                <a:latin typeface="Britannic Bold" panose="020B0903060703020204" pitchFamily="34" charset="0"/>
              </a:rPr>
              <a:t>Sign Language</a:t>
            </a:r>
            <a:br>
              <a:rPr lang="en-IN" sz="4800" dirty="0">
                <a:latin typeface="Britannic Bold" panose="020B0903060703020204" pitchFamily="34" charset="0"/>
              </a:rPr>
            </a:br>
            <a:r>
              <a:rPr lang="en-IN" sz="4800" dirty="0">
                <a:latin typeface="Britannic Bold" panose="020B0903060703020204" pitchFamily="34" charset="0"/>
              </a:rPr>
              <a:t>Prediction Software</a:t>
            </a:r>
          </a:p>
        </p:txBody>
      </p:sp>
      <p:pic>
        <p:nvPicPr>
          <p:cNvPr id="6" name="Picture 5">
            <a:extLst>
              <a:ext uri="{FF2B5EF4-FFF2-40B4-BE49-F238E27FC236}">
                <a16:creationId xmlns:a16="http://schemas.microsoft.com/office/drawing/2014/main" id="{23075C59-077D-77A3-7D67-8736F2D5FC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290" y="483784"/>
            <a:ext cx="5192111" cy="5192111"/>
          </a:xfrm>
          <a:prstGeom prst="rect">
            <a:avLst/>
          </a:prstGeom>
          <a:ln w="34925">
            <a:solidFill>
              <a:srgbClr val="FFFFFF"/>
            </a:solidFill>
          </a:ln>
          <a:effectLst>
            <a:outerShdw blurRad="50800" dist="38100" dir="5400000" algn="t" rotWithShape="0">
              <a:prstClr val="black">
                <a:alpha val="40000"/>
              </a:prstClr>
            </a:outerShdw>
            <a:reflection stA="28000" endPos="46000" dist="88900" dir="5400000" sy="-100000" algn="bl" rotWithShape="0"/>
          </a:effectLst>
          <a:scene3d>
            <a:camera prst="perspectiveFront" fov="2700000">
              <a:rot lat="19086000" lon="19067999" rev="3108000"/>
            </a:camera>
            <a:lightRig rig="threePt" dir="t">
              <a:rot lat="0" lon="0" rev="0"/>
            </a:lightRig>
          </a:scene3d>
          <a:sp3d z="63500" extrusionH="38100" prstMaterial="clear">
            <a:bevelT w="260350" h="50800" prst="softRound"/>
            <a:bevelB prst="softRound"/>
          </a:sp3d>
        </p:spPr>
      </p:pic>
      <p:sp>
        <p:nvSpPr>
          <p:cNvPr id="10" name="Title 1">
            <a:extLst>
              <a:ext uri="{FF2B5EF4-FFF2-40B4-BE49-F238E27FC236}">
                <a16:creationId xmlns:a16="http://schemas.microsoft.com/office/drawing/2014/main" id="{EBCC9AF4-D319-8E63-75C0-0E7185D8364B}"/>
              </a:ext>
            </a:extLst>
          </p:cNvPr>
          <p:cNvSpPr txBox="1">
            <a:spLocks/>
          </p:cNvSpPr>
          <p:nvPr/>
        </p:nvSpPr>
        <p:spPr>
          <a:xfrm>
            <a:off x="4095972" y="103680"/>
            <a:ext cx="2843607" cy="760207"/>
          </a:xfrm>
          <a:prstGeom prst="rect">
            <a:avLst/>
          </a:prstGeom>
          <a:effectLst>
            <a:reflection stA="34000" endPos="41000" dist="342900" dir="5400000" sy="-100000" algn="bl" rotWithShape="0"/>
          </a:effectLst>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IN" sz="4800" dirty="0">
              <a:solidFill>
                <a:schemeClr val="tx1">
                  <a:lumMod val="65000"/>
                  <a:lumOff val="35000"/>
                </a:schemeClr>
              </a:solidFill>
              <a:latin typeface="Britannic Bold" panose="020B0903060703020204" pitchFamily="34" charset="0"/>
            </a:endParaRPr>
          </a:p>
        </p:txBody>
      </p:sp>
      <p:pic>
        <p:nvPicPr>
          <p:cNvPr id="11" name="Picture 10">
            <a:extLst>
              <a:ext uri="{FF2B5EF4-FFF2-40B4-BE49-F238E27FC236}">
                <a16:creationId xmlns:a16="http://schemas.microsoft.com/office/drawing/2014/main" id="{AE841C55-E516-0103-1EA5-37E65E41DC3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516484" y="989781"/>
            <a:ext cx="4180116" cy="4180116"/>
          </a:xfrm>
          <a:prstGeom prst="rect">
            <a:avLst/>
          </a:prstGeom>
          <a:effectLst>
            <a:outerShdw blurRad="50800" dist="50800" dir="5400000" algn="ctr" rotWithShape="0">
              <a:srgbClr val="000000">
                <a:alpha val="23000"/>
              </a:srgbClr>
            </a:outerShdw>
            <a:reflection blurRad="6350" stA="50000" endA="300" endPos="55000" dir="5400000" sy="-100000" algn="bl" rotWithShape="0"/>
          </a:effectLst>
          <a:scene3d>
            <a:camera prst="isometricOffAxis1Right"/>
            <a:lightRig rig="threePt" dir="t"/>
          </a:scene3d>
          <a:sp3d>
            <a:bevelT w="152400" h="50800" prst="softRound"/>
          </a:sp3d>
        </p:spPr>
      </p:pic>
    </p:spTree>
    <p:extLst>
      <p:ext uri="{BB962C8B-B14F-4D97-AF65-F5344CB8AC3E}">
        <p14:creationId xmlns:p14="http://schemas.microsoft.com/office/powerpoint/2010/main" val="2368432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2000" fill="hold"/>
                                        <p:tgtEl>
                                          <p:spTgt spid="6"/>
                                        </p:tgtEl>
                                        <p:attrNameLst>
                                          <p:attrName>stroke.color</p:attrName>
                                        </p:attrNameLst>
                                      </p:cBhvr>
                                      <p:to>
                                        <a:srgbClr val="262626"/>
                                      </p:to>
                                    </p:animClr>
                                    <p:set>
                                      <p:cBhvr>
                                        <p:cTn id="7" dur="2000" fill="hold"/>
                                        <p:tgtEl>
                                          <p:spTgt spid="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a:extLst>
            <a:ext uri="{FF2B5EF4-FFF2-40B4-BE49-F238E27FC236}">
              <a16:creationId xmlns:a16="http://schemas.microsoft.com/office/drawing/2014/main" id="{67E6F4CA-8137-1D89-FC4F-047F2A5E9E1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969B025-D9A6-6382-1495-981438D6B2D3}"/>
              </a:ext>
            </a:extLst>
          </p:cNvPr>
          <p:cNvSpPr>
            <a:spLocks noGrp="1"/>
          </p:cNvSpPr>
          <p:nvPr>
            <p:ph type="ctrTitle"/>
          </p:nvPr>
        </p:nvSpPr>
        <p:spPr>
          <a:xfrm>
            <a:off x="4058195" y="-1372643"/>
            <a:ext cx="9144000" cy="2387600"/>
          </a:xfrm>
        </p:spPr>
        <p:txBody>
          <a:bodyPr>
            <a:normAutofit/>
          </a:bodyPr>
          <a:lstStyle/>
          <a:p>
            <a:r>
              <a:rPr lang="en-IN" sz="4400" dirty="0">
                <a:latin typeface="Britannic Bold" panose="020B0903060703020204" pitchFamily="34" charset="0"/>
              </a:rPr>
              <a:t>Team Introduction</a:t>
            </a:r>
          </a:p>
        </p:txBody>
      </p:sp>
      <p:pic>
        <p:nvPicPr>
          <p:cNvPr id="9" name="Picture 8">
            <a:extLst>
              <a:ext uri="{FF2B5EF4-FFF2-40B4-BE49-F238E27FC236}">
                <a16:creationId xmlns:a16="http://schemas.microsoft.com/office/drawing/2014/main" id="{567B37B0-B959-9A39-2AD8-0F2EB835016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36616" y="1208313"/>
            <a:ext cx="4180116" cy="4180116"/>
          </a:xfrm>
          <a:prstGeom prst="rect">
            <a:avLst/>
          </a:prstGeom>
          <a:effectLst>
            <a:outerShdw blurRad="50800" dist="50800" dir="5400000" algn="ctr" rotWithShape="0">
              <a:srgbClr val="000000">
                <a:alpha val="23000"/>
              </a:srgbClr>
            </a:outerShdw>
            <a:reflection blurRad="6350" stA="50000" endA="300" endPos="55000" dir="5400000" sy="-100000" algn="bl" rotWithShape="0"/>
          </a:effectLst>
          <a:scene3d>
            <a:camera prst="isometricOffAxis1Right"/>
            <a:lightRig rig="threePt" dir="t"/>
          </a:scene3d>
          <a:sp3d>
            <a:bevelT w="152400" h="50800" prst="softRound"/>
          </a:sp3d>
        </p:spPr>
      </p:pic>
      <p:sp>
        <p:nvSpPr>
          <p:cNvPr id="11" name="TextBox 10">
            <a:extLst>
              <a:ext uri="{FF2B5EF4-FFF2-40B4-BE49-F238E27FC236}">
                <a16:creationId xmlns:a16="http://schemas.microsoft.com/office/drawing/2014/main" id="{4EAE4A91-887B-DCFF-DD69-286FCE15890B}"/>
              </a:ext>
            </a:extLst>
          </p:cNvPr>
          <p:cNvSpPr txBox="1"/>
          <p:nvPr/>
        </p:nvSpPr>
        <p:spPr>
          <a:xfrm>
            <a:off x="6096000" y="1730969"/>
            <a:ext cx="8696049" cy="954107"/>
          </a:xfrm>
          <a:prstGeom prst="rect">
            <a:avLst/>
          </a:prstGeom>
          <a:noFill/>
        </p:spPr>
        <p:txBody>
          <a:bodyPr wrap="square">
            <a:spAutoFit/>
          </a:bodyPr>
          <a:lstStyle/>
          <a:p>
            <a:r>
              <a:rPr lang="en-IN" sz="2800" b="1" dirty="0"/>
              <a:t>Anand </a:t>
            </a:r>
            <a:r>
              <a:rPr lang="en-IN" sz="2800" b="1" dirty="0" err="1"/>
              <a:t>gupta</a:t>
            </a:r>
            <a:r>
              <a:rPr lang="en-IN" sz="2800" b="1" dirty="0"/>
              <a:t>           </a:t>
            </a:r>
            <a:r>
              <a:rPr lang="en-IN" sz="2800" b="1" dirty="0">
                <a:effectLst/>
              </a:rPr>
              <a:t>E22CSEU1352</a:t>
            </a:r>
            <a:endParaRPr lang="en-IN" sz="2800" b="1" dirty="0"/>
          </a:p>
          <a:p>
            <a:r>
              <a:rPr lang="en-IN" sz="2800" b="1"/>
              <a:t>Bal </a:t>
            </a:r>
            <a:r>
              <a:rPr lang="en-IN" sz="2800" b="1" dirty="0"/>
              <a:t>M</a:t>
            </a:r>
            <a:r>
              <a:rPr lang="en-IN" sz="2800" b="1"/>
              <a:t>ukund</a:t>
            </a:r>
            <a:r>
              <a:rPr lang="en-IN" sz="2800" b="1">
                <a:effectLst/>
              </a:rPr>
              <a:t>           </a:t>
            </a:r>
            <a:r>
              <a:rPr lang="en-IN" sz="2800" b="1"/>
              <a:t> </a:t>
            </a:r>
            <a:r>
              <a:rPr lang="en-IN" sz="2800" b="1" dirty="0">
                <a:effectLst/>
              </a:rPr>
              <a:t>E22CSEU1358</a:t>
            </a:r>
            <a:endParaRPr lang="en-IN" sz="2800" b="1" dirty="0"/>
          </a:p>
        </p:txBody>
      </p:sp>
    </p:spTree>
    <p:extLst>
      <p:ext uri="{BB962C8B-B14F-4D97-AF65-F5344CB8AC3E}">
        <p14:creationId xmlns:p14="http://schemas.microsoft.com/office/powerpoint/2010/main" val="3226726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a:extLst>
            <a:ext uri="{FF2B5EF4-FFF2-40B4-BE49-F238E27FC236}">
              <a16:creationId xmlns:a16="http://schemas.microsoft.com/office/drawing/2014/main" id="{666D70F4-3EF5-6C2D-2608-C06C5CCE682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959BBD5-116C-6C64-5B21-841F1CB09B25}"/>
              </a:ext>
            </a:extLst>
          </p:cNvPr>
          <p:cNvSpPr>
            <a:spLocks noGrp="1"/>
          </p:cNvSpPr>
          <p:nvPr>
            <p:ph type="ctrTitle"/>
          </p:nvPr>
        </p:nvSpPr>
        <p:spPr>
          <a:xfrm>
            <a:off x="1523999" y="-762876"/>
            <a:ext cx="9144000" cy="2387600"/>
          </a:xfrm>
        </p:spPr>
        <p:txBody>
          <a:bodyPr>
            <a:normAutofit/>
          </a:bodyPr>
          <a:lstStyle/>
          <a:p>
            <a:r>
              <a:rPr lang="en-US" sz="4000" dirty="0">
                <a:latin typeface="Britannic Bold" panose="020B0903060703020204" pitchFamily="34" charset="0"/>
              </a:rPr>
              <a:t>Introduction to Sign Language Prediction Software</a:t>
            </a:r>
            <a:endParaRPr lang="en-IN" sz="4000" dirty="0">
              <a:latin typeface="Britannic Bold" panose="020B0903060703020204" pitchFamily="34" charset="0"/>
            </a:endParaRPr>
          </a:p>
        </p:txBody>
      </p:sp>
      <p:sp>
        <p:nvSpPr>
          <p:cNvPr id="11" name="TextBox 10">
            <a:extLst>
              <a:ext uri="{FF2B5EF4-FFF2-40B4-BE49-F238E27FC236}">
                <a16:creationId xmlns:a16="http://schemas.microsoft.com/office/drawing/2014/main" id="{6698EB27-1D9B-65FE-D007-9610EA60B6EC}"/>
              </a:ext>
            </a:extLst>
          </p:cNvPr>
          <p:cNvSpPr txBox="1"/>
          <p:nvPr/>
        </p:nvSpPr>
        <p:spPr>
          <a:xfrm>
            <a:off x="1747974" y="1894375"/>
            <a:ext cx="8696049" cy="6309420"/>
          </a:xfrm>
          <a:prstGeom prst="rect">
            <a:avLst/>
          </a:prstGeom>
          <a:noFill/>
        </p:spPr>
        <p:txBody>
          <a:bodyPr wrap="square">
            <a:spAutoFit/>
          </a:bodyPr>
          <a:lstStyle/>
          <a:p>
            <a:pPr algn="ctr"/>
            <a:r>
              <a:rPr lang="en-US" sz="2800" dirty="0"/>
              <a:t>Hand sign language is a vital means of communication for millions of Deaf and hard-of-hearing individuals. However, real-time translation solutions remain limited and costly. Our project harnesses the power of Artificial Intelligence to recognize and translate hand signs efficiently. By using deep learning techniques, we aim to bridge communication gaps and enhance accessibility for </a:t>
            </a:r>
            <a:r>
              <a:rPr lang="en-US" sz="2800"/>
              <a:t>all.</a:t>
            </a:r>
            <a:r>
              <a:rPr lang="en-US" sz="2600">
                <a:solidFill>
                  <a:srgbClr val="EFEBE5"/>
                </a:solidFill>
              </a:rPr>
              <a:t>Sign</a:t>
            </a:r>
            <a:r>
              <a:rPr lang="en-US" sz="2600" dirty="0">
                <a:solidFill>
                  <a:srgbClr val="EFEBE5"/>
                </a:solidFill>
              </a:rPr>
              <a:t> language prediction software is a cutting-edge technology that uses advanced machine learning algorithms to recognize and interpret sign language gestures. This software is designed to help individuals who are deaf or hard of hearing communicate more effectively with others. In this introduction, we will explore the key features and techniques used in sign language prediction software, including hand shape, motion, and facial expressions.</a:t>
            </a:r>
            <a:endParaRPr lang="en-IN" sz="2600" b="1" dirty="0">
              <a:solidFill>
                <a:srgbClr val="EFEBE5"/>
              </a:solidFill>
            </a:endParaRPr>
          </a:p>
        </p:txBody>
      </p:sp>
      <p:pic>
        <p:nvPicPr>
          <p:cNvPr id="2" name="Picture 1">
            <a:extLst>
              <a:ext uri="{FF2B5EF4-FFF2-40B4-BE49-F238E27FC236}">
                <a16:creationId xmlns:a16="http://schemas.microsoft.com/office/drawing/2014/main" id="{71308A52-AE2F-23B3-9C51-B81901F2D8A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16484" y="989781"/>
            <a:ext cx="4180116" cy="4180116"/>
          </a:xfrm>
          <a:prstGeom prst="rect">
            <a:avLst/>
          </a:prstGeom>
          <a:effectLst>
            <a:outerShdw blurRad="50800" dist="50800" dir="5400000" algn="ctr" rotWithShape="0">
              <a:srgbClr val="000000">
                <a:alpha val="23000"/>
              </a:srgbClr>
            </a:outerShdw>
            <a:reflection blurRad="6350" stA="50000" endA="300" endPos="55000" dir="5400000" sy="-100000" algn="bl" rotWithShape="0"/>
          </a:effectLst>
          <a:scene3d>
            <a:camera prst="isometricOffAxis1Right"/>
            <a:lightRig rig="threePt" dir="t"/>
          </a:scene3d>
          <a:sp3d>
            <a:bevelT w="152400" h="50800" prst="softRound"/>
          </a:sp3d>
        </p:spPr>
      </p:pic>
      <p:sp>
        <p:nvSpPr>
          <p:cNvPr id="3" name="Title 6">
            <a:extLst>
              <a:ext uri="{FF2B5EF4-FFF2-40B4-BE49-F238E27FC236}">
                <a16:creationId xmlns:a16="http://schemas.microsoft.com/office/drawing/2014/main" id="{AE3E9681-5CD7-4E1F-64D6-AE7D34F792E5}"/>
              </a:ext>
            </a:extLst>
          </p:cNvPr>
          <p:cNvSpPr txBox="1">
            <a:spLocks/>
          </p:cNvSpPr>
          <p:nvPr/>
        </p:nvSpPr>
        <p:spPr>
          <a:xfrm>
            <a:off x="-149773" y="-995246"/>
            <a:ext cx="8824794" cy="636752"/>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latin typeface="Britannic Bold" panose="020B0903060703020204" pitchFamily="34" charset="0"/>
              </a:rPr>
              <a:t>Challenges in Sign Language Recognition</a:t>
            </a:r>
            <a:endParaRPr lang="en-IN" sz="4000" dirty="0">
              <a:latin typeface="Britannic Bold" panose="020B0903060703020204" pitchFamily="34" charset="0"/>
            </a:endParaRPr>
          </a:p>
        </p:txBody>
      </p:sp>
    </p:spTree>
    <p:extLst>
      <p:ext uri="{BB962C8B-B14F-4D97-AF65-F5344CB8AC3E}">
        <p14:creationId xmlns:p14="http://schemas.microsoft.com/office/powerpoint/2010/main" val="3178279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afterEffect">
                                  <p:stCondLst>
                                    <p:cond delay="0"/>
                                  </p:stCondLst>
                                  <p:iterate type="lt">
                                    <p:tmPct val="4000"/>
                                  </p:iterate>
                                  <p:childTnLst>
                                    <p:set>
                                      <p:cBhvr override="childStyle">
                                        <p:cTn id="6" dur="250" fill="hold"/>
                                        <p:tgtEl>
                                          <p:spTgt spid="11">
                                            <p:txEl>
                                              <p:pRg st="0" end="0"/>
                                            </p:txEl>
                                          </p:spTgt>
                                        </p:tgtEl>
                                        <p:attrNameLst>
                                          <p:attrName>style.color</p:attrName>
                                        </p:attrNameLst>
                                      </p:cBhvr>
                                      <p:to>
                                        <p:clrVal>
                                          <a:srgbClr val="000000"/>
                                        </p:clrVal>
                                      </p:to>
                                    </p:set>
                                    <p:set>
                                      <p:cBhvr>
                                        <p:cTn id="7" dur="250" fill="hold"/>
                                        <p:tgtEl>
                                          <p:spTgt spid="11">
                                            <p:txEl>
                                              <p:pRg st="0" end="0"/>
                                            </p:txEl>
                                          </p:spTgt>
                                        </p:tgtEl>
                                        <p:attrNameLst>
                                          <p:attrName>fillcolor</p:attrName>
                                        </p:attrNameLst>
                                      </p:cBhvr>
                                      <p:to>
                                        <p:clrVal>
                                          <a:srgbClr val="000000"/>
                                        </p:clrVal>
                                      </p:to>
                                    </p:set>
                                    <p:set>
                                      <p:cBhvr>
                                        <p:cTn id="8" dur="250" fill="hold"/>
                                        <p:tgtEl>
                                          <p:spTgt spid="11">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a:extLst>
            <a:ext uri="{FF2B5EF4-FFF2-40B4-BE49-F238E27FC236}">
              <a16:creationId xmlns:a16="http://schemas.microsoft.com/office/drawing/2014/main" id="{C813D960-6711-7E05-0C20-E69FE5E7F784}"/>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153A31D-AC75-0E83-D44A-83FB42961B65}"/>
              </a:ext>
            </a:extLst>
          </p:cNvPr>
          <p:cNvSpPr/>
          <p:nvPr/>
        </p:nvSpPr>
        <p:spPr>
          <a:xfrm>
            <a:off x="6553198" y="1780628"/>
            <a:ext cx="5065986" cy="3779343"/>
          </a:xfrm>
          <a:prstGeom prst="roundRect">
            <a:avLst/>
          </a:prstGeom>
          <a:solidFill>
            <a:srgbClr val="FDEDC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5" name="Rectangle: Rounded Corners 4">
            <a:extLst>
              <a:ext uri="{FF2B5EF4-FFF2-40B4-BE49-F238E27FC236}">
                <a16:creationId xmlns:a16="http://schemas.microsoft.com/office/drawing/2014/main" id="{EA0B1259-7E98-5BF5-047E-8BD01CBF23EE}"/>
              </a:ext>
            </a:extLst>
          </p:cNvPr>
          <p:cNvSpPr/>
          <p:nvPr/>
        </p:nvSpPr>
        <p:spPr>
          <a:xfrm>
            <a:off x="572817" y="1780627"/>
            <a:ext cx="5065986" cy="3779343"/>
          </a:xfrm>
          <a:prstGeom prst="roundRect">
            <a:avLst/>
          </a:prstGeom>
          <a:solidFill>
            <a:srgbClr val="FDEDC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itle 6">
            <a:extLst>
              <a:ext uri="{FF2B5EF4-FFF2-40B4-BE49-F238E27FC236}">
                <a16:creationId xmlns:a16="http://schemas.microsoft.com/office/drawing/2014/main" id="{140CD49C-A5C3-1B3C-25E6-0E760E5C30C9}"/>
              </a:ext>
            </a:extLst>
          </p:cNvPr>
          <p:cNvSpPr>
            <a:spLocks noGrp="1"/>
          </p:cNvSpPr>
          <p:nvPr>
            <p:ph type="ctrTitle"/>
          </p:nvPr>
        </p:nvSpPr>
        <p:spPr>
          <a:xfrm>
            <a:off x="78827" y="297136"/>
            <a:ext cx="8824794" cy="636752"/>
          </a:xfrm>
        </p:spPr>
        <p:txBody>
          <a:bodyPr>
            <a:normAutofit fontScale="90000"/>
          </a:bodyPr>
          <a:lstStyle/>
          <a:p>
            <a:r>
              <a:rPr lang="en-US" sz="4000" dirty="0">
                <a:latin typeface="Britannic Bold" panose="020B0903060703020204" pitchFamily="34" charset="0"/>
              </a:rPr>
              <a:t>Challenges in Sign Language Recognition</a:t>
            </a:r>
            <a:endParaRPr lang="en-IN" sz="4000" dirty="0">
              <a:latin typeface="Britannic Bold" panose="020B0903060703020204" pitchFamily="34" charset="0"/>
            </a:endParaRPr>
          </a:p>
        </p:txBody>
      </p:sp>
      <p:sp>
        <p:nvSpPr>
          <p:cNvPr id="11" name="TextBox 10">
            <a:extLst>
              <a:ext uri="{FF2B5EF4-FFF2-40B4-BE49-F238E27FC236}">
                <a16:creationId xmlns:a16="http://schemas.microsoft.com/office/drawing/2014/main" id="{6F69506B-D3E0-8AF5-9924-96596DACA60B}"/>
              </a:ext>
            </a:extLst>
          </p:cNvPr>
          <p:cNvSpPr txBox="1"/>
          <p:nvPr/>
        </p:nvSpPr>
        <p:spPr>
          <a:xfrm>
            <a:off x="737352" y="2145315"/>
            <a:ext cx="4505681" cy="400110"/>
          </a:xfrm>
          <a:prstGeom prst="rect">
            <a:avLst/>
          </a:prstGeom>
          <a:noFill/>
        </p:spPr>
        <p:txBody>
          <a:bodyPr wrap="square">
            <a:spAutoFit/>
          </a:bodyPr>
          <a:lstStyle/>
          <a:p>
            <a:pPr algn="ctr"/>
            <a:r>
              <a:rPr lang="en-IN" sz="2000" dirty="0">
                <a:latin typeface="Arial Black" panose="020B0A04020102020204" pitchFamily="34" charset="0"/>
              </a:rPr>
              <a:t>Variations in Signing Gestures</a:t>
            </a:r>
            <a:endParaRPr lang="en-IN" sz="2000" b="1" dirty="0">
              <a:solidFill>
                <a:srgbClr val="EFEBE5"/>
              </a:solidFill>
              <a:latin typeface="Arial Black" panose="020B0A04020102020204" pitchFamily="34" charset="0"/>
            </a:endParaRPr>
          </a:p>
        </p:txBody>
      </p:sp>
      <p:sp>
        <p:nvSpPr>
          <p:cNvPr id="4" name="TextBox 3">
            <a:extLst>
              <a:ext uri="{FF2B5EF4-FFF2-40B4-BE49-F238E27FC236}">
                <a16:creationId xmlns:a16="http://schemas.microsoft.com/office/drawing/2014/main" id="{64F1B266-6A82-68D5-8135-D33FC3A80CE1}"/>
              </a:ext>
            </a:extLst>
          </p:cNvPr>
          <p:cNvSpPr txBox="1"/>
          <p:nvPr/>
        </p:nvSpPr>
        <p:spPr>
          <a:xfrm>
            <a:off x="780392" y="2701330"/>
            <a:ext cx="4419600" cy="2246769"/>
          </a:xfrm>
          <a:prstGeom prst="rect">
            <a:avLst/>
          </a:prstGeom>
          <a:noFill/>
        </p:spPr>
        <p:txBody>
          <a:bodyPr wrap="square">
            <a:spAutoFit/>
          </a:bodyPr>
          <a:lstStyle/>
          <a:p>
            <a:pPr algn="ctr"/>
            <a:r>
              <a:rPr lang="en-US" sz="2000" dirty="0"/>
              <a:t>Sign language is not universal and can vary significantly between different regions and even individuals. This makes it challenging to develop accurate recognition software that can understand and interpret the wide range of signing gestures.</a:t>
            </a:r>
            <a:endParaRPr lang="en-IN" sz="2000" dirty="0"/>
          </a:p>
        </p:txBody>
      </p:sp>
      <p:sp>
        <p:nvSpPr>
          <p:cNvPr id="9" name="TextBox 8">
            <a:extLst>
              <a:ext uri="{FF2B5EF4-FFF2-40B4-BE49-F238E27FC236}">
                <a16:creationId xmlns:a16="http://schemas.microsoft.com/office/drawing/2014/main" id="{E83C3D24-5944-5EB9-8FC2-02912E83410B}"/>
              </a:ext>
            </a:extLst>
          </p:cNvPr>
          <p:cNvSpPr txBox="1"/>
          <p:nvPr/>
        </p:nvSpPr>
        <p:spPr>
          <a:xfrm>
            <a:off x="6833350" y="2145315"/>
            <a:ext cx="4505681" cy="400110"/>
          </a:xfrm>
          <a:prstGeom prst="rect">
            <a:avLst/>
          </a:prstGeom>
          <a:noFill/>
        </p:spPr>
        <p:txBody>
          <a:bodyPr wrap="square">
            <a:spAutoFit/>
          </a:bodyPr>
          <a:lstStyle/>
          <a:p>
            <a:pPr algn="ctr"/>
            <a:r>
              <a:rPr lang="en-IN" sz="2000" dirty="0">
                <a:latin typeface="Arial Black" panose="020B0A04020102020204" pitchFamily="34" charset="0"/>
              </a:rPr>
              <a:t>Background Noise</a:t>
            </a:r>
            <a:endParaRPr lang="en-IN" sz="2000" b="1" dirty="0">
              <a:solidFill>
                <a:srgbClr val="EFEBE5"/>
              </a:solidFill>
              <a:latin typeface="Arial Black" panose="020B0A04020102020204" pitchFamily="34" charset="0"/>
            </a:endParaRPr>
          </a:p>
        </p:txBody>
      </p:sp>
      <p:sp>
        <p:nvSpPr>
          <p:cNvPr id="10" name="TextBox 9">
            <a:extLst>
              <a:ext uri="{FF2B5EF4-FFF2-40B4-BE49-F238E27FC236}">
                <a16:creationId xmlns:a16="http://schemas.microsoft.com/office/drawing/2014/main" id="{BB1A1B87-436C-1B4D-51CA-470DC5AE3C88}"/>
              </a:ext>
            </a:extLst>
          </p:cNvPr>
          <p:cNvSpPr txBox="1"/>
          <p:nvPr/>
        </p:nvSpPr>
        <p:spPr>
          <a:xfrm>
            <a:off x="6876390" y="2701330"/>
            <a:ext cx="4419600" cy="2554545"/>
          </a:xfrm>
          <a:prstGeom prst="rect">
            <a:avLst/>
          </a:prstGeom>
          <a:noFill/>
        </p:spPr>
        <p:txBody>
          <a:bodyPr wrap="square">
            <a:spAutoFit/>
          </a:bodyPr>
          <a:lstStyle/>
          <a:p>
            <a:pPr algn="ctr"/>
            <a:r>
              <a:rPr lang="en-US" sz="2000" dirty="0"/>
              <a:t>Sign language is primarily a visual language, but background noise can interfere with the accuracy of recognition systems. Noise cancellation techniques and advanced computer vision algorithms are needed to filter out irrelevant visual information and focus on the signing gestures.</a:t>
            </a:r>
            <a:endParaRPr lang="en-IN" sz="2000" dirty="0"/>
          </a:p>
        </p:txBody>
      </p:sp>
      <p:sp>
        <p:nvSpPr>
          <p:cNvPr id="12" name="Title 6">
            <a:extLst>
              <a:ext uri="{FF2B5EF4-FFF2-40B4-BE49-F238E27FC236}">
                <a16:creationId xmlns:a16="http://schemas.microsoft.com/office/drawing/2014/main" id="{8D0A457D-EBE0-903A-5A97-DFD470E11411}"/>
              </a:ext>
            </a:extLst>
          </p:cNvPr>
          <p:cNvSpPr txBox="1">
            <a:spLocks/>
          </p:cNvSpPr>
          <p:nvPr/>
        </p:nvSpPr>
        <p:spPr>
          <a:xfrm>
            <a:off x="11619184" y="-896664"/>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latin typeface="Britannic Bold" panose="020B0903060703020204" pitchFamily="34" charset="0"/>
              </a:rPr>
              <a:t>Introduction to Sign Language Prediction Software</a:t>
            </a:r>
            <a:endParaRPr lang="en-IN" sz="4000" dirty="0">
              <a:latin typeface="Britannic Bold" panose="020B0903060703020204" pitchFamily="34" charset="0"/>
            </a:endParaRPr>
          </a:p>
        </p:txBody>
      </p:sp>
    </p:spTree>
    <p:extLst>
      <p:ext uri="{BB962C8B-B14F-4D97-AF65-F5344CB8AC3E}">
        <p14:creationId xmlns:p14="http://schemas.microsoft.com/office/powerpoint/2010/main" val="2910840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25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1" grpId="0"/>
      <p:bldP spid="4"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a:extLst>
            <a:ext uri="{FF2B5EF4-FFF2-40B4-BE49-F238E27FC236}">
              <a16:creationId xmlns:a16="http://schemas.microsoft.com/office/drawing/2014/main" id="{A0C1574E-0649-E470-7139-A193E1851D8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C33C0135-18C5-CC09-AA44-0EA0A308FCA2}"/>
              </a:ext>
            </a:extLst>
          </p:cNvPr>
          <p:cNvSpPr>
            <a:spLocks noGrp="1"/>
          </p:cNvSpPr>
          <p:nvPr>
            <p:ph type="ctrTitle"/>
          </p:nvPr>
        </p:nvSpPr>
        <p:spPr>
          <a:xfrm>
            <a:off x="1751438" y="203201"/>
            <a:ext cx="8689123" cy="1257300"/>
          </a:xfrm>
        </p:spPr>
        <p:txBody>
          <a:bodyPr>
            <a:normAutofit/>
          </a:bodyPr>
          <a:lstStyle/>
          <a:p>
            <a:r>
              <a:rPr lang="en-US" sz="4000" dirty="0">
                <a:latin typeface="Britannic Bold" panose="020B0903060703020204" pitchFamily="34" charset="0"/>
              </a:rPr>
              <a:t>Evaluation Metrics for Sign Language Prediction</a:t>
            </a:r>
            <a:endParaRPr lang="en-IN" sz="4000" dirty="0">
              <a:latin typeface="Britannic Bold" panose="020B0903060703020204" pitchFamily="34" charset="0"/>
            </a:endParaRPr>
          </a:p>
        </p:txBody>
      </p:sp>
      <p:sp>
        <p:nvSpPr>
          <p:cNvPr id="12" name="TextBox 11">
            <a:extLst>
              <a:ext uri="{FF2B5EF4-FFF2-40B4-BE49-F238E27FC236}">
                <a16:creationId xmlns:a16="http://schemas.microsoft.com/office/drawing/2014/main" id="{02636DB5-727D-770E-1611-2E20EF687E06}"/>
              </a:ext>
            </a:extLst>
          </p:cNvPr>
          <p:cNvSpPr txBox="1"/>
          <p:nvPr/>
        </p:nvSpPr>
        <p:spPr>
          <a:xfrm>
            <a:off x="742950" y="1847759"/>
            <a:ext cx="10791825" cy="830997"/>
          </a:xfrm>
          <a:prstGeom prst="rect">
            <a:avLst/>
          </a:prstGeom>
          <a:noFill/>
        </p:spPr>
        <p:txBody>
          <a:bodyPr wrap="square">
            <a:spAutoFit/>
          </a:bodyPr>
          <a:lstStyle/>
          <a:p>
            <a:r>
              <a:rPr lang="en-US" sz="2600" b="1" dirty="0">
                <a:effectLst/>
              </a:rPr>
              <a:t>Recall </a:t>
            </a:r>
            <a:r>
              <a:rPr lang="en-US" sz="2600" b="1" dirty="0"/>
              <a:t>:- </a:t>
            </a:r>
            <a:r>
              <a:rPr lang="en-US" sz="2200" dirty="0">
                <a:effectLst/>
              </a:rPr>
              <a:t>Recall measures the proportion of true positive predictions out of all actual positive cases. It focuses on the model's ability to correctly capture positive cases.</a:t>
            </a:r>
            <a:endParaRPr lang="en-US" sz="2200" dirty="0"/>
          </a:p>
        </p:txBody>
      </p:sp>
      <p:sp>
        <p:nvSpPr>
          <p:cNvPr id="14" name="TextBox 13">
            <a:extLst>
              <a:ext uri="{FF2B5EF4-FFF2-40B4-BE49-F238E27FC236}">
                <a16:creationId xmlns:a16="http://schemas.microsoft.com/office/drawing/2014/main" id="{A4F6581D-5281-FE91-C2A2-4C67BC5EE76C}"/>
              </a:ext>
            </a:extLst>
          </p:cNvPr>
          <p:cNvSpPr txBox="1"/>
          <p:nvPr/>
        </p:nvSpPr>
        <p:spPr>
          <a:xfrm>
            <a:off x="742950" y="2895511"/>
            <a:ext cx="10791825" cy="830997"/>
          </a:xfrm>
          <a:prstGeom prst="rect">
            <a:avLst/>
          </a:prstGeom>
          <a:noFill/>
        </p:spPr>
        <p:txBody>
          <a:bodyPr wrap="square">
            <a:spAutoFit/>
          </a:bodyPr>
          <a:lstStyle/>
          <a:p>
            <a:r>
              <a:rPr lang="en-US" sz="2600" b="1" dirty="0">
                <a:effectLst/>
              </a:rPr>
              <a:t>F1 Score </a:t>
            </a:r>
            <a:r>
              <a:rPr lang="en-US" sz="2600" b="1" dirty="0"/>
              <a:t>:- </a:t>
            </a:r>
            <a:r>
              <a:rPr lang="en-US" sz="2200" dirty="0">
                <a:effectLst/>
              </a:rPr>
              <a:t>The F1 score is the harmonic mean of precision and recall. It provides a balanced evaluation of the model's performance by considering both precision and recall.</a:t>
            </a:r>
            <a:endParaRPr lang="en-US" sz="2200" dirty="0"/>
          </a:p>
        </p:txBody>
      </p:sp>
      <p:sp>
        <p:nvSpPr>
          <p:cNvPr id="16" name="TextBox 15">
            <a:extLst>
              <a:ext uri="{FF2B5EF4-FFF2-40B4-BE49-F238E27FC236}">
                <a16:creationId xmlns:a16="http://schemas.microsoft.com/office/drawing/2014/main" id="{39161670-8E31-1C52-AD24-7F807F00CF0A}"/>
              </a:ext>
            </a:extLst>
          </p:cNvPr>
          <p:cNvSpPr txBox="1"/>
          <p:nvPr/>
        </p:nvSpPr>
        <p:spPr>
          <a:xfrm>
            <a:off x="742949" y="3943263"/>
            <a:ext cx="10791825" cy="830997"/>
          </a:xfrm>
          <a:prstGeom prst="rect">
            <a:avLst/>
          </a:prstGeom>
          <a:noFill/>
        </p:spPr>
        <p:txBody>
          <a:bodyPr wrap="square">
            <a:spAutoFit/>
          </a:bodyPr>
          <a:lstStyle/>
          <a:p>
            <a:r>
              <a:rPr lang="en-US" sz="2600" b="1" dirty="0">
                <a:effectLst/>
              </a:rPr>
              <a:t>Precision :-</a:t>
            </a:r>
            <a:r>
              <a:rPr lang="en-US" sz="2600" b="1" dirty="0"/>
              <a:t> </a:t>
            </a:r>
            <a:r>
              <a:rPr lang="en-US" sz="2200" dirty="0">
                <a:effectLst/>
              </a:rPr>
              <a:t>Precision measures the proportion of true positive predictions out of all positive predictions. It focuses on the model's ability to correctly identify positive cases.</a:t>
            </a:r>
            <a:endParaRPr lang="en-US" sz="2200" dirty="0"/>
          </a:p>
        </p:txBody>
      </p:sp>
      <p:sp>
        <p:nvSpPr>
          <p:cNvPr id="18" name="TextBox 17">
            <a:extLst>
              <a:ext uri="{FF2B5EF4-FFF2-40B4-BE49-F238E27FC236}">
                <a16:creationId xmlns:a16="http://schemas.microsoft.com/office/drawing/2014/main" id="{48B2FFE2-9CD4-8550-697C-F217689A0CB8}"/>
              </a:ext>
            </a:extLst>
          </p:cNvPr>
          <p:cNvSpPr txBox="1"/>
          <p:nvPr/>
        </p:nvSpPr>
        <p:spPr>
          <a:xfrm>
            <a:off x="742949" y="4991015"/>
            <a:ext cx="10791824" cy="830997"/>
          </a:xfrm>
          <a:prstGeom prst="rect">
            <a:avLst/>
          </a:prstGeom>
          <a:noFill/>
        </p:spPr>
        <p:txBody>
          <a:bodyPr wrap="square">
            <a:spAutoFit/>
          </a:bodyPr>
          <a:lstStyle/>
          <a:p>
            <a:r>
              <a:rPr lang="en-US" sz="2600" b="1" dirty="0">
                <a:effectLst/>
              </a:rPr>
              <a:t>Accuracy :- </a:t>
            </a:r>
            <a:r>
              <a:rPr lang="en-US" sz="2200" dirty="0">
                <a:effectLst/>
              </a:rPr>
              <a:t>Accuracy measures the overall correctness of the model's predictions by calculating the ratio of correct predictions to the total number of predictions.</a:t>
            </a:r>
            <a:endParaRPr lang="en-US" sz="2200" dirty="0"/>
          </a:p>
        </p:txBody>
      </p:sp>
      <p:sp>
        <p:nvSpPr>
          <p:cNvPr id="19" name="Rectangle 18">
            <a:extLst>
              <a:ext uri="{FF2B5EF4-FFF2-40B4-BE49-F238E27FC236}">
                <a16:creationId xmlns:a16="http://schemas.microsoft.com/office/drawing/2014/main" id="{8454D07F-4C1A-3AD8-A324-092A699F2E8C}"/>
              </a:ext>
            </a:extLst>
          </p:cNvPr>
          <p:cNvSpPr/>
          <p:nvPr/>
        </p:nvSpPr>
        <p:spPr>
          <a:xfrm>
            <a:off x="-1" y="1611526"/>
            <a:ext cx="12192000" cy="90274"/>
          </a:xfrm>
          <a:prstGeom prst="rect">
            <a:avLst/>
          </a:prstGeom>
          <a:solidFill>
            <a:srgbClr val="FDEDC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20" name="Picture 19">
            <a:extLst>
              <a:ext uri="{FF2B5EF4-FFF2-40B4-BE49-F238E27FC236}">
                <a16:creationId xmlns:a16="http://schemas.microsoft.com/office/drawing/2014/main" id="{3454FD0D-5D91-570A-CD40-0855DE002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6350" y="1803400"/>
            <a:ext cx="3251200" cy="3251200"/>
          </a:xfrm>
          <a:prstGeom prst="rect">
            <a:avLst/>
          </a:prstGeom>
          <a:effectLst>
            <a:outerShdw blurRad="76200" dir="18900000" sy="23000" kx="-1200000" algn="bl" rotWithShape="0">
              <a:prstClr val="black">
                <a:alpha val="20000"/>
              </a:prstClr>
            </a:outerShdw>
            <a:reflection blurRad="6350" stA="50000" endA="300" endPos="55500" dist="50800" dir="5400000" sy="-100000" algn="bl" rotWithShape="0"/>
          </a:effectLst>
          <a:scene3d>
            <a:camera prst="isometricOffAxis2Left"/>
            <a:lightRig rig="threePt" dir="t"/>
          </a:scene3d>
          <a:sp3d>
            <a:bevelT w="152400" h="50800" prst="softRound"/>
          </a:sp3d>
        </p:spPr>
      </p:pic>
    </p:spTree>
    <p:extLst>
      <p:ext uri="{BB962C8B-B14F-4D97-AF65-F5344CB8AC3E}">
        <p14:creationId xmlns:p14="http://schemas.microsoft.com/office/powerpoint/2010/main" val="1470772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a:extLst>
            <a:ext uri="{FF2B5EF4-FFF2-40B4-BE49-F238E27FC236}">
              <a16:creationId xmlns:a16="http://schemas.microsoft.com/office/drawing/2014/main" id="{677D7423-6D5C-E3E7-0B41-33197768D1A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202FAA8-AA39-3CB6-2E60-4764BC9D889A}"/>
              </a:ext>
            </a:extLst>
          </p:cNvPr>
          <p:cNvSpPr>
            <a:spLocks noGrp="1"/>
          </p:cNvSpPr>
          <p:nvPr>
            <p:ph type="ctrTitle"/>
          </p:nvPr>
        </p:nvSpPr>
        <p:spPr>
          <a:xfrm>
            <a:off x="552451" y="1865615"/>
            <a:ext cx="3022600" cy="788685"/>
          </a:xfrm>
        </p:spPr>
        <p:txBody>
          <a:bodyPr>
            <a:normAutofit/>
          </a:bodyPr>
          <a:lstStyle/>
          <a:p>
            <a:r>
              <a:rPr lang="en-IN" sz="4000" dirty="0">
                <a:latin typeface="Britannic Bold" panose="020B0903060703020204" pitchFamily="34" charset="0"/>
              </a:rPr>
              <a:t>Conclusion </a:t>
            </a:r>
          </a:p>
        </p:txBody>
      </p:sp>
      <p:sp>
        <p:nvSpPr>
          <p:cNvPr id="3" name="TextBox 2">
            <a:extLst>
              <a:ext uri="{FF2B5EF4-FFF2-40B4-BE49-F238E27FC236}">
                <a16:creationId xmlns:a16="http://schemas.microsoft.com/office/drawing/2014/main" id="{0703EDD0-CC32-CFD0-235A-C878B00D86BB}"/>
              </a:ext>
            </a:extLst>
          </p:cNvPr>
          <p:cNvSpPr txBox="1"/>
          <p:nvPr/>
        </p:nvSpPr>
        <p:spPr>
          <a:xfrm>
            <a:off x="787400" y="2884785"/>
            <a:ext cx="6915150" cy="1477328"/>
          </a:xfrm>
          <a:prstGeom prst="rect">
            <a:avLst/>
          </a:prstGeom>
          <a:noFill/>
        </p:spPr>
        <p:txBody>
          <a:bodyPr wrap="square">
            <a:spAutoFit/>
          </a:bodyPr>
          <a:lstStyle/>
          <a:p>
            <a:r>
              <a:rPr lang="en-US" dirty="0"/>
              <a:t>The sign language prediction software will show promising results in assisting individuals with communication barriers. It has the potential to greatly improve accessibility and inclusivity for the deaf and hard-of-hearing community and will provide ease for them to establish communication.</a:t>
            </a:r>
            <a:endParaRPr lang="en-IN" dirty="0"/>
          </a:p>
        </p:txBody>
      </p:sp>
      <p:pic>
        <p:nvPicPr>
          <p:cNvPr id="5" name="Picture 4">
            <a:extLst>
              <a:ext uri="{FF2B5EF4-FFF2-40B4-BE49-F238E27FC236}">
                <a16:creationId xmlns:a16="http://schemas.microsoft.com/office/drawing/2014/main" id="{872A0810-2113-16ED-C7D7-F43B809FE3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8050" y="1803400"/>
            <a:ext cx="3251200" cy="3251200"/>
          </a:xfrm>
          <a:prstGeom prst="rect">
            <a:avLst/>
          </a:prstGeom>
          <a:effectLst>
            <a:outerShdw blurRad="76200" dir="18900000" sy="23000" kx="-1200000" algn="bl" rotWithShape="0">
              <a:prstClr val="black">
                <a:alpha val="20000"/>
              </a:prstClr>
            </a:outerShdw>
            <a:reflection blurRad="6350" stA="50000" endA="300" endPos="55500" dist="50800" dir="5400000" sy="-100000" algn="bl" rotWithShape="0"/>
          </a:effectLst>
          <a:scene3d>
            <a:camera prst="isometricOffAxis2Left"/>
            <a:lightRig rig="threePt" dir="t"/>
          </a:scene3d>
          <a:sp3d>
            <a:bevelT w="152400" h="50800" prst="softRound"/>
          </a:sp3d>
        </p:spPr>
      </p:pic>
    </p:spTree>
    <p:extLst>
      <p:ext uri="{BB962C8B-B14F-4D97-AF65-F5344CB8AC3E}">
        <p14:creationId xmlns:p14="http://schemas.microsoft.com/office/powerpoint/2010/main" val="46322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BE5"/>
        </a:solidFill>
        <a:effectLst/>
      </p:bgPr>
    </p:bg>
    <p:spTree>
      <p:nvGrpSpPr>
        <p:cNvPr id="1" name="">
          <a:extLst>
            <a:ext uri="{FF2B5EF4-FFF2-40B4-BE49-F238E27FC236}">
              <a16:creationId xmlns:a16="http://schemas.microsoft.com/office/drawing/2014/main" id="{4AB43A93-4ED2-576E-3EF7-80EC9B624D3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E74314D-B4D4-B48B-C6D1-D52D5564E6C3}"/>
              </a:ext>
            </a:extLst>
          </p:cNvPr>
          <p:cNvSpPr>
            <a:spLocks noGrp="1"/>
          </p:cNvSpPr>
          <p:nvPr>
            <p:ph type="ctrTitle"/>
          </p:nvPr>
        </p:nvSpPr>
        <p:spPr>
          <a:xfrm>
            <a:off x="4584700" y="2818757"/>
            <a:ext cx="3022600" cy="788685"/>
          </a:xfrm>
        </p:spPr>
        <p:txBody>
          <a:bodyPr>
            <a:normAutofit/>
          </a:bodyPr>
          <a:lstStyle/>
          <a:p>
            <a:r>
              <a:rPr lang="en-IN" sz="4000" dirty="0">
                <a:latin typeface="Britannic Bold" panose="020B0903060703020204" pitchFamily="34" charset="0"/>
              </a:rPr>
              <a:t>Thank You </a:t>
            </a:r>
          </a:p>
        </p:txBody>
      </p:sp>
    </p:spTree>
    <p:extLst>
      <p:ext uri="{BB962C8B-B14F-4D97-AF65-F5344CB8AC3E}">
        <p14:creationId xmlns:p14="http://schemas.microsoft.com/office/powerpoint/2010/main" val="2471588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417</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Black</vt:lpstr>
      <vt:lpstr>Britannic Bold</vt:lpstr>
      <vt:lpstr>Calibri</vt:lpstr>
      <vt:lpstr>Calibri Light</vt:lpstr>
      <vt:lpstr>Office Theme</vt:lpstr>
      <vt:lpstr>Sign Language Prediction Software</vt:lpstr>
      <vt:lpstr>Team Introduction</vt:lpstr>
      <vt:lpstr>Introduction to Sign Language Prediction Software</vt:lpstr>
      <vt:lpstr>Challenges in Sign Language Recognition</vt:lpstr>
      <vt:lpstr>Evaluation Metrics for Sign Language Prediction</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Prediction Software</dc:title>
  <dc:creator>Swastik Methi</dc:creator>
  <cp:lastModifiedBy>Bal Mukund Sharma</cp:lastModifiedBy>
  <cp:revision>4</cp:revision>
  <dcterms:created xsi:type="dcterms:W3CDTF">2024-02-27T11:07:23Z</dcterms:created>
  <dcterms:modified xsi:type="dcterms:W3CDTF">2025-05-05T08:19:22Z</dcterms:modified>
</cp:coreProperties>
</file>