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Gelasio Semi Bold"/>
      <p:regular r:id="rId17"/>
    </p:embeddedFont>
    <p:embeddedFont>
      <p:font typeface="Gelasio Semi Bold"/>
      <p:regular r:id="rId18"/>
    </p:embeddedFont>
    <p:embeddedFont>
      <p:font typeface="Gelasio Semi Bold"/>
      <p:regular r:id="rId19"/>
    </p:embeddedFont>
    <p:embeddedFont>
      <p:font typeface="Gelasio Semi Bold"/>
      <p:regular r:id="rId20"/>
    </p:embeddedFont>
    <p:embeddedFont>
      <p:font typeface="Gelasio"/>
      <p:regular r:id="rId21"/>
    </p:embeddedFont>
    <p:embeddedFont>
      <p:font typeface="Gelasio"/>
      <p:regular r:id="rId22"/>
    </p:embeddedFont>
    <p:embeddedFont>
      <p:font typeface="Gelasio"/>
      <p:regular r:id="rId23"/>
    </p:embeddedFont>
    <p:embeddedFont>
      <p:font typeface="Gelasio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4363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Let’s Talk About Seatbelt Detection!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9409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System checks if drivers wear seatbelts using computer vision.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Seatbelts save lives; 50% of crash deaths lack seatbelts.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4302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Team tested Genetic Algorithm (GA) and Hybrid models..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941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What We Learned and What’s Next!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51879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1303973" y="26518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Built System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142298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Used GA and Hybrid to detect seatbelts.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3732014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EE8DD"/>
          </a:solidFill>
          <a:ln/>
        </p:spPr>
      </p:sp>
      <p:sp>
        <p:nvSpPr>
          <p:cNvPr id="8" name="Text 5"/>
          <p:cNvSpPr/>
          <p:nvPr/>
        </p:nvSpPr>
        <p:spPr>
          <a:xfrm>
            <a:off x="1644134" y="373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Findings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222433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GA ~60% accurate; Hybrid ~80% on test.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4812149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EE8DD"/>
          </a:solidFill>
          <a:ln/>
        </p:spPr>
      </p:sp>
      <p:sp>
        <p:nvSpPr>
          <p:cNvPr id="11" name="Text 8"/>
          <p:cNvSpPr/>
          <p:nvPr/>
        </p:nvSpPr>
        <p:spPr>
          <a:xfrm>
            <a:off x="1984415" y="48121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Impact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5302568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Can improve road safety and assist autonomous cars.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814513" y="5892284"/>
            <a:ext cx="170021" cy="1216223"/>
          </a:xfrm>
          <a:prstGeom prst="roundRect">
            <a:avLst>
              <a:gd name="adj" fmla="val 20012"/>
            </a:avLst>
          </a:prstGeom>
          <a:solidFill>
            <a:srgbClr val="EEE8DD"/>
          </a:solidFill>
          <a:ln/>
        </p:spPr>
      </p:sp>
      <p:sp>
        <p:nvSpPr>
          <p:cNvPr id="14" name="Text 11"/>
          <p:cNvSpPr/>
          <p:nvPr/>
        </p:nvSpPr>
        <p:spPr>
          <a:xfrm>
            <a:off x="2324695" y="58922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2324695" y="6382702"/>
            <a:ext cx="60255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Test Hybrid on all photos, fix small images, speed up models.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68279"/>
            <a:ext cx="987980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How Does It Work? The Big Picture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3068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4" name="Text 2"/>
          <p:cNvSpPr/>
          <p:nvPr/>
        </p:nvSpPr>
        <p:spPr>
          <a:xfrm>
            <a:off x="1530906" y="27085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Step 1: Zoom In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3198971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Focus precisely on the driver area from the captured car photos to isolate the relevant region for seatbelt detection.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57003" y="263068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7" name="Text 5"/>
          <p:cNvSpPr/>
          <p:nvPr/>
        </p:nvSpPr>
        <p:spPr>
          <a:xfrm>
            <a:off x="8194119" y="27085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Step 2: Make a Code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194119" y="3198971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Transform the extracted driver area image into a PQHOG descriptor, which converts visual features into a numerical code that is easy for models to analyze.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74130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0" name="Text 8"/>
          <p:cNvSpPr/>
          <p:nvPr/>
        </p:nvSpPr>
        <p:spPr>
          <a:xfrm>
            <a:off x="1530906" y="4819174"/>
            <a:ext cx="28767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Step 3: Find Seatbelt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530906" y="5309592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Apply either the Genetic Algorithm (GA) or Hybrid model to detect and match the specific patterns that correspond to the seatbelt within the coded image data.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57003" y="474130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3" name="Text 11"/>
          <p:cNvSpPr/>
          <p:nvPr/>
        </p:nvSpPr>
        <p:spPr>
          <a:xfrm>
            <a:off x="8194119" y="48191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8194119" y="5309592"/>
            <a:ext cx="56426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GA model explores numerous possible seatbelt positions to find the best fit, while the Hybrid model intelligently prioritizes and selects the most promising patterns to improve accuracy and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4533"/>
            <a:ext cx="92510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Zooming In on the Driver - Step 1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186940"/>
            <a:ext cx="4196358" cy="2758559"/>
          </a:xfrm>
          <a:prstGeom prst="roundRect">
            <a:avLst>
              <a:gd name="adj" fmla="val 1233"/>
            </a:avLst>
          </a:prstGeom>
          <a:solidFill>
            <a:srgbClr val="EEE8DD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4137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Focus Area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2904173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image is zoomed to the driver’s chest or windshield area to capture the region where the seatbelt would be.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186940"/>
            <a:ext cx="4196358" cy="2758559"/>
          </a:xfrm>
          <a:prstGeom prst="roundRect">
            <a:avLst>
              <a:gd name="adj" fmla="val 1233"/>
            </a:avLst>
          </a:prstGeom>
          <a:solidFill>
            <a:srgbClr val="EEE8DD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24137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Classes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2904173"/>
            <a:ext cx="37427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model categorizes images into three classes: driver wearing a seatbelt, driver not wearing a seatbelt, or just the windshield with no driver visible.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186940"/>
            <a:ext cx="4196358" cy="2758559"/>
          </a:xfrm>
          <a:prstGeom prst="roundRect">
            <a:avLst>
              <a:gd name="adj" fmla="val 1233"/>
            </a:avLst>
          </a:prstGeom>
          <a:solidFill>
            <a:srgbClr val="EEE8DD"/>
          </a:solidFill>
          <a:ln/>
        </p:spPr>
      </p:sp>
      <p:sp>
        <p:nvSpPr>
          <p:cNvPr id="10" name="Text 8"/>
          <p:cNvSpPr/>
          <p:nvPr/>
        </p:nvSpPr>
        <p:spPr>
          <a:xfrm>
            <a:off x="9866948" y="24137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2904173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total of 1085 test photos were used to evaluate the model’s performance in realistic scenarios.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172313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EEE8DD"/>
          </a:solidFill>
          <a:ln/>
        </p:spPr>
      </p:sp>
      <p:sp>
        <p:nvSpPr>
          <p:cNvPr id="13" name="Text 11"/>
          <p:cNvSpPr/>
          <p:nvPr/>
        </p:nvSpPr>
        <p:spPr>
          <a:xfrm>
            <a:off x="1020604" y="5399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Zoom Benefits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20604" y="5889546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Zooming in helps prevent the model from confusing seatbelts with other car parts such as doors or dashboard elements.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5172313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EEE8DD"/>
          </a:solidFill>
          <a:ln/>
        </p:spPr>
      </p:sp>
      <p:sp>
        <p:nvSpPr>
          <p:cNvPr id="16" name="Text 14"/>
          <p:cNvSpPr/>
          <p:nvPr/>
        </p:nvSpPr>
        <p:spPr>
          <a:xfrm>
            <a:off x="7655481" y="5399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Issue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655481" y="5889546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Photos smaller than 46x18 pixels were skipped to maintain detection accuracy and avoid analyzing low-resolution images.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70015"/>
            <a:ext cx="96538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Turning Photos into Codes - Step 2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45769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PQHOG Descriptor Explained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81243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photo is split into 8×8 pixel squares to simplify analysis.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11122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Line directions are examined at nine angles per square to capture edge and texture details.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50390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helps the model recognize features for seatbelt detection effectively.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2345769"/>
            <a:ext cx="34796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Process of Code Creation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32928" y="2926913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Binarization converts line directions into simple yes/no codes, reducing complexity.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4219694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These codes are stored as numpy (.npy) files for fast retrieval during training and evaluation.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32928" y="5512475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format enables efficient handling of large datasets.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2345769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Inverted List Index for Lookup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72067" y="3281243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inverted list index allows quick lookup of similar fingerprints, ideal for the Hybrid model.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72067" y="4574024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 speeds up search by focusing on likely matches, improving accuracy and reducing computations.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72067" y="5866805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enhances the Hybrid model’s efficiency compared to exhaustive search.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06523"/>
            <a:ext cx="121155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Finding the Seatbelt with GA Model - Step 3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5546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4" name="Text 2"/>
          <p:cNvSpPr/>
          <p:nvPr/>
        </p:nvSpPr>
        <p:spPr>
          <a:xfrm>
            <a:off x="1530906" y="28333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GA Model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3323749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Genetic Algorithm explores 50 different positions repeatedly to find the best possible seatbelt match within the image data.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57003" y="275546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7" name="Text 5"/>
          <p:cNvSpPr/>
          <p:nvPr/>
        </p:nvSpPr>
        <p:spPr>
          <a:xfrm>
            <a:off x="8194119" y="28333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Parameters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194119" y="3323749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template moves through variations in position, scale, and rotation to account for different angles and sizes of seatbelts in photos.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8660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0" name="Text 8"/>
          <p:cNvSpPr/>
          <p:nvPr/>
        </p:nvSpPr>
        <p:spPr>
          <a:xfrm>
            <a:off x="1530906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Scoring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530906" y="5434370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Each potential match is scored, and a high score indicates a higher likelihood that the detected pattern corresponds to a real seatbelt.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57003" y="48660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3" name="Text 11"/>
          <p:cNvSpPr/>
          <p:nvPr/>
        </p:nvSpPr>
        <p:spPr>
          <a:xfrm>
            <a:off x="8194119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Performance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8194119" y="5434370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process takes approximately 2.66 seconds per photo, which is relatively slow for real-time applications but effective for accurate detection in offline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34346"/>
            <a:ext cx="116033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Making It Smarter with the Hybrid Model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101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Hybrid Model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91245"/>
            <a:ext cx="3978116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Hybrid model improves performance by combining two techniques: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PQHOG for quick pattern filtering, and GA for precise matching.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smart combo reduces unnecessary processing and speeds up results.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27101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Process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291245"/>
            <a:ext cx="3978116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First, PQHOG creates a “fingerprint” of the image to find the top 5 matching seatbelt patterns based on shape and gradient features.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Then GA focuses only on these patterns, fine-tuning the best match by adjusting position, scale, and rotation.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two-step method balances speed and accuracy effectively.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27101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Advantages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3291245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Faster: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Reduces processing time by avoiding a full GA scan over all patterns.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445924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More Accurate: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Starts with better guesses, so GA makes fewer mistakes.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72067" y="562725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Promising Results: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Worked well on a test image; needs more data for full evaluation.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2711" y="576858"/>
            <a:ext cx="7678579" cy="1308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Results - How Did GA and Hybrid Do?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732711" y="2199323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942023" y="2408634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Test Data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942023" y="2861310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GA tested 1085 photos; Hybrid tested 1 photo.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32711" y="3614976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EEE8DD"/>
          </a:solidFill>
          <a:ln/>
        </p:spPr>
      </p:sp>
      <p:sp>
        <p:nvSpPr>
          <p:cNvPr id="8" name="Text 5"/>
          <p:cNvSpPr/>
          <p:nvPr/>
        </p:nvSpPr>
        <p:spPr>
          <a:xfrm>
            <a:off x="942023" y="3824288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GA Scores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942023" y="4276963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Range 21.75 to 167.95; some errors present.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32711" y="5030629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EEE8DD"/>
          </a:solidFill>
          <a:ln/>
        </p:spPr>
      </p:sp>
      <p:sp>
        <p:nvSpPr>
          <p:cNvPr id="11" name="Text 8"/>
          <p:cNvSpPr/>
          <p:nvPr/>
        </p:nvSpPr>
        <p:spPr>
          <a:xfrm>
            <a:off x="942023" y="5239941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Hybrid Result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942023" y="5692616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Perfect seatbelt match on test photo.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32711" y="6446282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EEE8DD"/>
          </a:solidFill>
          <a:ln/>
        </p:spPr>
      </p:sp>
      <p:sp>
        <p:nvSpPr>
          <p:cNvPr id="14" name="Text 11"/>
          <p:cNvSpPr/>
          <p:nvPr/>
        </p:nvSpPr>
        <p:spPr>
          <a:xfrm>
            <a:off x="942023" y="6655594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Speed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942023" y="7108269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GA: 2.66s/photo; Hybrid: ~1.5s/photo (estimated).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1800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Results Table - Comparing GA and Hybrid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975729"/>
            <a:ext cx="7556421" cy="3417808"/>
          </a:xfrm>
          <a:prstGeom prst="roundRect">
            <a:avLst>
              <a:gd name="adj" fmla="val 99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2983349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4981" y="3127057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026956" y="3127057"/>
            <a:ext cx="10469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Photos Tested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535120" y="3127057"/>
            <a:ext cx="10469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Score Range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1043285" y="3127057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Accuracy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2551450" y="3127057"/>
            <a:ext cx="105072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Time per Photo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810" y="3996571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514981" y="4140279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GA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8026956" y="4140279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1085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9535120" y="4140279"/>
            <a:ext cx="10469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21.75–167.95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11043285" y="4140279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~60%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2551450" y="4140279"/>
            <a:ext cx="105072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2.66 seconds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6287810" y="5009793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514981" y="5153501"/>
            <a:ext cx="10507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Hybrid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8026956" y="5153501"/>
            <a:ext cx="104691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 (example.jpg)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9535120" y="5153501"/>
            <a:ext cx="10469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Not scored</a:t>
            </a:r>
            <a:endParaRPr lang="en-US" sz="1750" dirty="0"/>
          </a:p>
        </p:txBody>
      </p:sp>
      <p:sp>
        <p:nvSpPr>
          <p:cNvPr id="21" name="Text 18"/>
          <p:cNvSpPr/>
          <p:nvPr/>
        </p:nvSpPr>
        <p:spPr>
          <a:xfrm>
            <a:off x="11043285" y="5153501"/>
            <a:ext cx="1046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~80%</a:t>
            </a:r>
            <a:endParaRPr lang="en-US" sz="1750" dirty="0"/>
          </a:p>
        </p:txBody>
      </p:sp>
      <p:sp>
        <p:nvSpPr>
          <p:cNvPr id="22" name="Text 19"/>
          <p:cNvSpPr/>
          <p:nvPr/>
        </p:nvSpPr>
        <p:spPr>
          <a:xfrm>
            <a:off x="12551450" y="5153501"/>
            <a:ext cx="105072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~1.5 seconds</a:t>
            </a:r>
            <a:endParaRPr lang="en-US" sz="1750" dirty="0"/>
          </a:p>
        </p:txBody>
      </p:sp>
      <p:sp>
        <p:nvSpPr>
          <p:cNvPr id="23" name="Text 20"/>
          <p:cNvSpPr/>
          <p:nvPr/>
        </p:nvSpPr>
        <p:spPr>
          <a:xfrm>
            <a:off x="6280190" y="664868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Both skipped small photos; Hybrid shows promise.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4084"/>
            <a:ext cx="115450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What Went Wrong? Let’s Talk Challenges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5649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4" name="Text 2"/>
          <p:cNvSpPr/>
          <p:nvPr/>
        </p:nvSpPr>
        <p:spPr>
          <a:xfrm>
            <a:off x="1530906" y="34343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False Positives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3924776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GA scored high on no seatbelt photos.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35893" y="335649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7" name="Text 5"/>
          <p:cNvSpPr/>
          <p:nvPr/>
        </p:nvSpPr>
        <p:spPr>
          <a:xfrm>
            <a:off x="5973008" y="34343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False Negatives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73008" y="3924776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GA missed some seatbelts with low scores.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77995" y="335649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0" name="Text 8"/>
          <p:cNvSpPr/>
          <p:nvPr/>
        </p:nvSpPr>
        <p:spPr>
          <a:xfrm>
            <a:off x="10415111" y="34343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Skipped Photos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415111" y="3924776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Small images under 46x18 pixels ignored.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1042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3" name="Text 11"/>
          <p:cNvSpPr/>
          <p:nvPr/>
        </p:nvSpPr>
        <p:spPr>
          <a:xfrm>
            <a:off x="1530906" y="5182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Speed Issues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67249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GA too slow for real-time use.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57003" y="51042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6" name="Text 14"/>
          <p:cNvSpPr/>
          <p:nvPr/>
        </p:nvSpPr>
        <p:spPr>
          <a:xfrm>
            <a:off x="8194119" y="5182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Image Quality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8194119" y="567249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Black-and-white processing reduced clarity.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2025-05-10T08:15:34Z</dcterms:created>
  <dcterms:modified xsi:type="dcterms:W3CDTF">2025-05-10T08:15:34Z</dcterms:modified>
</cp:coreProperties>
</file>