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58" r:id="rId6"/>
    <p:sldId id="256" r:id="rId7"/>
    <p:sldId id="260" r:id="rId8"/>
    <p:sldId id="261" r:id="rId9"/>
    <p:sldId id="259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DB26-7400-4D7C-836F-6567BF4FBF67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CBB5-5731-44CF-8673-00A26B780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9806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DB26-7400-4D7C-836F-6567BF4FBF67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CBB5-5731-44CF-8673-00A26B780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DB26-7400-4D7C-836F-6567BF4FBF67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CBB5-5731-44CF-8673-00A26B780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2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DB26-7400-4D7C-836F-6567BF4FBF67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CBB5-5731-44CF-8673-00A26B780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DB26-7400-4D7C-836F-6567BF4FBF67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CBB5-5731-44CF-8673-00A26B780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8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DB26-7400-4D7C-836F-6567BF4FBF67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CBB5-5731-44CF-8673-00A26B780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8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DB26-7400-4D7C-836F-6567BF4FBF67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CBB5-5731-44CF-8673-00A26B780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DB26-7400-4D7C-836F-6567BF4FBF67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CBB5-5731-44CF-8673-00A26B780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DB26-7400-4D7C-836F-6567BF4FBF67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CBB5-5731-44CF-8673-00A26B780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3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DB26-7400-4D7C-836F-6567BF4FBF67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CBB5-5731-44CF-8673-00A26B780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2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DB26-7400-4D7C-836F-6567BF4FBF67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CBB5-5731-44CF-8673-00A26B780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DB26-7400-4D7C-836F-6567BF4FBF67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CBB5-5731-44CF-8673-00A26B780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7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5105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Making </a:t>
            </a:r>
            <a:br>
              <a:rPr lang="en-US" sz="4800" dirty="0" smtClean="0">
                <a:solidFill>
                  <a:srgbClr val="C00000"/>
                </a:solidFill>
              </a:rPr>
            </a:br>
            <a:r>
              <a:rPr lang="en-US" sz="4800" dirty="0" smtClean="0">
                <a:solidFill>
                  <a:srgbClr val="C00000"/>
                </a:solidFill>
              </a:rPr>
              <a:t> Training sessions productive</a:t>
            </a:r>
            <a:br>
              <a:rPr lang="en-US" sz="4800" dirty="0" smtClean="0">
                <a:solidFill>
                  <a:srgbClr val="C00000"/>
                </a:solidFill>
              </a:rPr>
            </a:br>
            <a:r>
              <a:rPr lang="en-US" sz="4800" dirty="0" smtClean="0">
                <a:solidFill>
                  <a:srgbClr val="C00000"/>
                </a:solidFill>
              </a:rPr>
              <a:t> yet </a:t>
            </a:r>
            <a:br>
              <a:rPr lang="en-US" sz="4800" dirty="0" smtClean="0">
                <a:solidFill>
                  <a:srgbClr val="C00000"/>
                </a:solidFill>
              </a:rPr>
            </a:br>
            <a:r>
              <a:rPr lang="en-US" sz="4800" dirty="0" smtClean="0">
                <a:solidFill>
                  <a:srgbClr val="C00000"/>
                </a:solidFill>
              </a:rPr>
              <a:t>Fun-filled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22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RDBMS: Co-related Sub query  with Chicken-Egg example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732235"/>
              </p:ext>
            </p:extLst>
          </p:nvPr>
        </p:nvGraphicFramePr>
        <p:xfrm>
          <a:off x="1524864" y="3552205"/>
          <a:ext cx="6477001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732"/>
                <a:gridCol w="1770545"/>
                <a:gridCol w="2045369"/>
                <a:gridCol w="1278355"/>
              </a:tblGrid>
              <a:tr h="4135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Chicken_id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No_of_eggs_laid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Chicken_weight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Type_id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(f-key)</a:t>
                      </a:r>
                      <a:endParaRPr lang="en-US" dirty="0"/>
                    </a:p>
                  </a:txBody>
                  <a:tcPr/>
                </a:tc>
              </a:tr>
              <a:tr h="227315">
                <a:tc>
                  <a:txBody>
                    <a:bodyPr/>
                    <a:lstStyle/>
                    <a:p>
                      <a:r>
                        <a:rPr lang="en-US" dirty="0" smtClean="0"/>
                        <a:t>C001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62400" y="3148372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Chicken_Table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48545" y="4838949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Chicken_Type_Table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" y="8382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Bell MT" pitchFamily="18" charset="0"/>
              </a:rPr>
              <a:t>Find the number of chickens who lay lesser number of eggs than  the average  number of eggs laid by chickens of her own type.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Bell MT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039541"/>
              </p:ext>
            </p:extLst>
          </p:nvPr>
        </p:nvGraphicFramePr>
        <p:xfrm>
          <a:off x="1790700" y="5257799"/>
          <a:ext cx="5410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128"/>
                <a:gridCol w="1875536"/>
                <a:gridCol w="1875536"/>
              </a:tblGrid>
              <a:tr h="2895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type_id</a:t>
                      </a:r>
                      <a:r>
                        <a:rPr lang="en-US" dirty="0" smtClean="0"/>
                        <a:t>( p-key)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Price_per_kg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T01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Broiler</a:t>
                      </a:r>
                      <a:r>
                        <a:rPr lang="en-US" baseline="0" dirty="0" smtClean="0"/>
                        <a:t> Chicken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 smtClean="0"/>
                        <a:t>T02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 Chicken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T03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Layer Chicken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65" y="1658605"/>
            <a:ext cx="1066800" cy="1009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4" y="4308082"/>
            <a:ext cx="1171575" cy="904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34" y="4062164"/>
            <a:ext cx="1057275" cy="1171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43" y="2748352"/>
            <a:ext cx="1292802" cy="12001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5" y="1758574"/>
            <a:ext cx="1123950" cy="981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4" y="2775203"/>
            <a:ext cx="1180928" cy="11464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52" y="5363885"/>
            <a:ext cx="1285875" cy="1295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3" y="5563910"/>
            <a:ext cx="1209675" cy="8953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00200" y="1515730"/>
            <a:ext cx="5647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odoni MT" pitchFamily="18" charset="0"/>
              </a:rPr>
              <a:t>SELECT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Bodoni MT" pitchFamily="18" charset="0"/>
              </a:rPr>
              <a:t>chicken_id,no_of_eggs_laid,chicken_weight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odoni MT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odoni MT" pitchFamily="18" charset="0"/>
              </a:rPr>
              <a:t>FROM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Bodoni MT" pitchFamily="18" charset="0"/>
              </a:rPr>
              <a:t>Chicken_Table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odoni MT" pitchFamily="18" charset="0"/>
              </a:rPr>
              <a:t> c1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odoni MT" pitchFamily="18" charset="0"/>
              </a:rPr>
              <a:t>WHERE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Bodoni MT" pitchFamily="18" charset="0"/>
              </a:rPr>
              <a:t>no_of_eggs_laied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odoni MT" pitchFamily="18" charset="0"/>
              </a:rPr>
              <a:t> &lt; (SELECT AVG(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Bodoni MT" pitchFamily="18" charset="0"/>
              </a:rPr>
              <a:t>no_of_eggs_laid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odoni MT" pitchFamily="18" charset="0"/>
              </a:rPr>
              <a:t>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odoni MT" pitchFamily="18" charset="0"/>
              </a:rPr>
              <a:t>FROM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Bodoni MT" pitchFamily="18" charset="0"/>
              </a:rPr>
              <a:t>Chicken_Table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odoni MT" pitchFamily="18" charset="0"/>
              </a:rPr>
              <a:t> c2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odoni MT" pitchFamily="18" charset="0"/>
              </a:rPr>
              <a:t>WHERE c1.type_id = c2.type_id );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970" y="193964"/>
            <a:ext cx="8153400" cy="56803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Exception Handling in Polymorphism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106" y="5411873"/>
            <a:ext cx="7696200" cy="14478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/>
              <a:t>interface Mother  </a:t>
            </a:r>
          </a:p>
          <a:p>
            <a:pPr algn="l"/>
            <a:r>
              <a:rPr lang="en-US" b="1" dirty="0" smtClean="0"/>
              <a:t>{</a:t>
            </a:r>
          </a:p>
          <a:p>
            <a:r>
              <a:rPr lang="en-US" b="1" dirty="0"/>
              <a:t>p</a:t>
            </a:r>
            <a:r>
              <a:rPr lang="en-US" b="1" dirty="0" smtClean="0"/>
              <a:t>ublic void </a:t>
            </a:r>
            <a:r>
              <a:rPr lang="en-US" b="1" dirty="0" err="1" smtClean="0"/>
              <a:t>carryKid</a:t>
            </a:r>
            <a:r>
              <a:rPr lang="en-US" b="1" dirty="0" smtClean="0"/>
              <a:t>() throws </a:t>
            </a:r>
            <a:r>
              <a:rPr lang="en-US" b="1" dirty="0" err="1" smtClean="0"/>
              <a:t>KidFelldownException</a:t>
            </a:r>
            <a:r>
              <a:rPr lang="en-US" b="1" dirty="0" smtClean="0"/>
              <a:t>;</a:t>
            </a:r>
          </a:p>
          <a:p>
            <a:pPr algn="l"/>
            <a:r>
              <a:rPr lang="en-US" b="1" dirty="0" smtClean="0"/>
              <a:t>}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" y="3154717"/>
            <a:ext cx="2834389" cy="2131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564" y="3339512"/>
            <a:ext cx="2609850" cy="1853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44" y="3251161"/>
            <a:ext cx="2064327" cy="1853059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125825" y="1898072"/>
            <a:ext cx="2971800" cy="12192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naughty !!! </a:t>
            </a:r>
          </a:p>
          <a:p>
            <a:pPr algn="ctr"/>
            <a:r>
              <a:rPr lang="en-US" dirty="0" smtClean="0"/>
              <a:t>I told you to hold me properly. Now u fell down.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3272270" y="1752600"/>
            <a:ext cx="2590800" cy="1447800"/>
          </a:xfrm>
          <a:prstGeom prst="wedgeEllipseCallout">
            <a:avLst>
              <a:gd name="adj1" fmla="val -6929"/>
              <a:gd name="adj2" fmla="val 61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am sorry darling. I lost control . I dropped you.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5897706" y="1461088"/>
            <a:ext cx="3124200" cy="1739312"/>
          </a:xfrm>
          <a:prstGeom prst="wedgeEllipseCallout">
            <a:avLst>
              <a:gd name="adj1" fmla="val 10209"/>
              <a:gd name="adj2" fmla="val 61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was over confident  on my Sac, I thought Exceptions would not occur. Now I learnt ,they do.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914400"/>
            <a:ext cx="696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Three different implementations of Mother  handling exceptions by reacting in different ways when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KidFelldownException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occurs.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6582" y="502361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Mother Monkey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5461" y="5110634"/>
            <a:ext cx="184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Mother Cat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15542" y="5007905"/>
            <a:ext cx="206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Mother Kangaroo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10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0" y="3407567"/>
            <a:ext cx="1428750" cy="123348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407568"/>
            <a:ext cx="1362075" cy="1281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475" y="3328770"/>
            <a:ext cx="1190625" cy="1399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328770"/>
            <a:ext cx="1428750" cy="1266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3407568"/>
            <a:ext cx="1133267" cy="12334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195" y="838200"/>
            <a:ext cx="1588305" cy="1295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518597" y="2133600"/>
            <a:ext cx="1878795" cy="1530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62500" y="838200"/>
            <a:ext cx="415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abstract class Bird{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 void fly()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 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//common  Flying behavior implemented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  }             }</a:t>
            </a:r>
          </a:p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397392" y="2167803"/>
            <a:ext cx="346364" cy="1277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150519" y="2171482"/>
            <a:ext cx="409130" cy="1273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331496" y="2135326"/>
            <a:ext cx="1383504" cy="1193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762500" y="2029904"/>
            <a:ext cx="2579975" cy="1298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26726" y="4904509"/>
            <a:ext cx="2964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Class Ostrich extends Bird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{      @Override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void fly()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{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 Different implementation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}           }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0" y="5029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Ostrich inherits from Bird but prefers to have its own implementation of flying behavior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09999" y="1739815"/>
            <a:ext cx="14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  <a:r>
              <a:rPr lang="en-US" b="1" dirty="0" smtClean="0">
                <a:solidFill>
                  <a:srgbClr val="00B0F0"/>
                </a:solidFill>
              </a:rPr>
              <a:t>lass Bird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7921" y="4649053"/>
            <a:ext cx="14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  <a:r>
              <a:rPr lang="en-US" b="1" dirty="0" smtClean="0">
                <a:solidFill>
                  <a:srgbClr val="00B0F0"/>
                </a:solidFill>
              </a:rPr>
              <a:t>lass Eagle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27966" y="4689221"/>
            <a:ext cx="14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  <a:r>
              <a:rPr lang="en-US" b="1" dirty="0" smtClean="0">
                <a:solidFill>
                  <a:srgbClr val="00B0F0"/>
                </a:solidFill>
              </a:rPr>
              <a:t>lass Pigeon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45920" y="4672422"/>
            <a:ext cx="14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  <a:r>
              <a:rPr lang="en-US" b="1" dirty="0" smtClean="0">
                <a:solidFill>
                  <a:srgbClr val="00B0F0"/>
                </a:solidFill>
              </a:rPr>
              <a:t>lass Parrot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27325" y="4649053"/>
            <a:ext cx="14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  <a:r>
              <a:rPr lang="en-US" b="1" dirty="0" smtClean="0">
                <a:solidFill>
                  <a:srgbClr val="00B0F0"/>
                </a:solidFill>
              </a:rPr>
              <a:t>lass Crow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2475" y="4653794"/>
            <a:ext cx="14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  <a:r>
              <a:rPr lang="en-US" b="1" dirty="0" smtClean="0">
                <a:solidFill>
                  <a:srgbClr val="00B0F0"/>
                </a:solidFill>
              </a:rPr>
              <a:t>lass Ostrich</a:t>
            </a:r>
          </a:p>
        </p:txBody>
      </p:sp>
    </p:spTree>
    <p:extLst>
      <p:ext uri="{BB962C8B-B14F-4D97-AF65-F5344CB8AC3E}">
        <p14:creationId xmlns:p14="http://schemas.microsoft.com/office/powerpoint/2010/main" val="37642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8" y="3642720"/>
            <a:ext cx="1500187" cy="1098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087" y="251891"/>
            <a:ext cx="6440987" cy="557734"/>
          </a:xfrm>
        </p:spPr>
        <p:txBody>
          <a:bodyPr>
            <a:noAutofit/>
          </a:bodyPr>
          <a:lstStyle/>
          <a:p>
            <a:r>
              <a:rPr lang="en-US" sz="2800" dirty="0" smtClean="0"/>
              <a:t>Composition</a:t>
            </a:r>
            <a:r>
              <a:rPr lang="en-US" sz="3600" dirty="0" smtClean="0"/>
              <a:t> </a:t>
            </a:r>
            <a:r>
              <a:rPr lang="en-US" sz="2800" dirty="0" smtClean="0"/>
              <a:t>Relationship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55" y="4300821"/>
            <a:ext cx="2624138" cy="24666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77" y="838200"/>
            <a:ext cx="2762250" cy="2762250"/>
          </a:xfrm>
          <a:prstGeom prst="rect">
            <a:avLst/>
          </a:prstGeom>
        </p:spPr>
      </p:pic>
      <p:sp>
        <p:nvSpPr>
          <p:cNvPr id="21" name="Oval Callout 20"/>
          <p:cNvSpPr/>
          <p:nvPr/>
        </p:nvSpPr>
        <p:spPr>
          <a:xfrm>
            <a:off x="6082902" y="2281237"/>
            <a:ext cx="3169443" cy="2067209"/>
          </a:xfrm>
          <a:prstGeom prst="wedgeEllipseCallout">
            <a:avLst>
              <a:gd name="adj1" fmla="val -24365"/>
              <a:gd name="adj2" fmla="val 57611"/>
            </a:avLst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Gabriola" pitchFamily="82" charset="0"/>
                <a:cs typeface="Courier New" pitchFamily="49" charset="0"/>
              </a:rPr>
              <a:t>I made a mistake ,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Gabriola" pitchFamily="82" charset="0"/>
                <a:cs typeface="Courier New" pitchFamily="49" charset="0"/>
              </a:rPr>
              <a:t>I thought it was an  aggregation relationship</a:t>
            </a:r>
            <a:endParaRPr lang="en-US" sz="2800" b="1" dirty="0">
              <a:solidFill>
                <a:srgbClr val="C00000"/>
              </a:solidFill>
              <a:latin typeface="Gabriola" pitchFamily="82" charset="0"/>
              <a:cs typeface="Courier New" pitchFamily="49" charset="0"/>
            </a:endParaRPr>
          </a:p>
        </p:txBody>
      </p:sp>
      <p:sp>
        <p:nvSpPr>
          <p:cNvPr id="23" name="Oval Callout 22"/>
          <p:cNvSpPr/>
          <p:nvPr/>
        </p:nvSpPr>
        <p:spPr>
          <a:xfrm>
            <a:off x="0" y="838200"/>
            <a:ext cx="2590800" cy="3510246"/>
          </a:xfrm>
          <a:prstGeom prst="wedgeEllipseCallout">
            <a:avLst>
              <a:gd name="adj1" fmla="val 67906"/>
              <a:gd name="adj2" fmla="val 5788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“ </a:t>
            </a:r>
            <a:r>
              <a:rPr lang="en-US" sz="2800" b="1" dirty="0">
                <a:solidFill>
                  <a:srgbClr val="C00000"/>
                </a:solidFill>
                <a:latin typeface="Gabriola" pitchFamily="82" charset="0"/>
                <a:cs typeface="Courier New" pitchFamily="49" charset="0"/>
              </a:rPr>
              <a:t>Perhaps U  didn’t learn OOPs !!!  Me and my heart have Composition relationship”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4089"/>
            <a:ext cx="28956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762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Types of Examples &amp; Demos  that can get trainee’s attention</a:t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the most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937837"/>
              </p:ext>
            </p:extLst>
          </p:nvPr>
        </p:nvGraphicFramePr>
        <p:xfrm>
          <a:off x="381000" y="1295400"/>
          <a:ext cx="8229599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667000"/>
                <a:gridCol w="3276599"/>
              </a:tblGrid>
              <a:tr h="38100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Demos from General Topics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 Business Scenarios</a:t>
                      </a:r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Whats</a:t>
                      </a:r>
                      <a:r>
                        <a:rPr lang="en-US" dirty="0" smtClean="0"/>
                        <a:t>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Smartphones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Banking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Facebook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Hotel/PG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Networking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Food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Process Management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Movies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CRM -EFP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Friendship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Celebrations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Insurance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Music-Dance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Cartoon Characters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E-Governance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TV serials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E-Commerce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Reality-shoes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types</a:t>
                      </a:r>
                      <a:r>
                        <a:rPr lang="en-US" baseline="0" dirty="0" smtClean="0"/>
                        <a:t> of web applications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Roadies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types of Enterprise</a:t>
                      </a:r>
                      <a:r>
                        <a:rPr lang="en-US" baseline="0" dirty="0" smtClean="0"/>
                        <a:t> apps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Cricket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r>
                        <a:rPr lang="en-US" baseline="0" dirty="0" smtClean="0"/>
                        <a:t> Apps and  smartphones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Stories-Novel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Tabs</a:t>
                      </a:r>
                      <a:endParaRPr 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dirty="0" smtClean="0"/>
                        <a:t>FIFA</a:t>
                      </a:r>
                      <a:r>
                        <a:rPr lang="en-US" baseline="0" dirty="0" smtClean="0"/>
                        <a:t> World Cup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Comedy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Demos can come from Almost</a:t>
                      </a:r>
                      <a:r>
                        <a:rPr lang="en-US" baseline="0" dirty="0" smtClean="0"/>
                        <a:t> every sector and businesses.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90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Thank You</a:t>
            </a:r>
            <a:br>
              <a:rPr lang="en-US" sz="6000" dirty="0" smtClean="0">
                <a:solidFill>
                  <a:srgbClr val="FF0000"/>
                </a:solidFill>
              </a:rPr>
            </a:b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664C91369D984991AEE386D876C869" ma:contentTypeVersion="3" ma:contentTypeDescription="Create a new document." ma:contentTypeScope="" ma:versionID="a51899a532c37e5ca61817437f4815f9">
  <xsd:schema xmlns:xsd="http://www.w3.org/2001/XMLSchema" xmlns:xs="http://www.w3.org/2001/XMLSchema" xmlns:p="http://schemas.microsoft.com/office/2006/metadata/properties" xmlns:ns2="f2f9e500-2a4f-403e-abb1-514215aa6ea6" xmlns:ns3="952a6df7-b138-4f89-9bc4-e7a874ea3254" targetNamespace="http://schemas.microsoft.com/office/2006/metadata/properties" ma:root="true" ma:fieldsID="45d205d1640a34948cbc94912e7cd74a" ns2:_="" ns3:_="">
    <xsd:import namespace="f2f9e500-2a4f-403e-abb1-514215aa6ea6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Levels" minOccurs="0"/>
                <xsd:element ref="ns2:Category" minOccurs="0"/>
                <xsd:element ref="ns2:Material_x0020_Type" minOccurs="0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f9e500-2a4f-403e-abb1-514215aa6ea6" elementFormDefault="qualified">
    <xsd:import namespace="http://schemas.microsoft.com/office/2006/documentManagement/types"/>
    <xsd:import namespace="http://schemas.microsoft.com/office/infopath/2007/PartnerControls"/>
    <xsd:element name="Levels" ma:index="8" nillable="true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9" nillable="true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nillable="true" ma:displayName="Material Type" ma:default="Demos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11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evels xmlns="f2f9e500-2a4f-403e-abb1-514215aa6ea6">L1</Levels>
    <Category xmlns="f2f9e500-2a4f-403e-abb1-514215aa6ea6">Module Artifact</Category>
    <FolderName xmlns="952a6df7-b138-4f89-9bc4-e7a874ea3254">Extra Examples on RDBMS and OOPS</FolderName>
    <Material_x0020_Type xmlns="f2f9e500-2a4f-403e-abb1-514215aa6ea6">Extra Example</Material_x0020_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182C55-5E9B-4A18-AA91-9B501E17F8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f9e500-2a4f-403e-abb1-514215aa6ea6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AC4F19-D314-486F-BFD3-0D152D2A68CE}">
  <ds:schemaRefs>
    <ds:schemaRef ds:uri="952a6df7-b138-4f89-9bc4-e7a874ea3254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f2f9e500-2a4f-403e-abb1-514215aa6ea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1162D0F-2DBA-43A8-94BA-CEE9E59C0E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4490</TotalTime>
  <Words>360</Words>
  <Application>Microsoft Office PowerPoint</Application>
  <PresentationFormat>On-screen Show (4:3)</PresentationFormat>
  <Paragraphs>112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Making   Training sessions productive  yet  Fun-filled</vt:lpstr>
      <vt:lpstr>RDBMS: Co-related Sub query  with Chicken-Egg example</vt:lpstr>
      <vt:lpstr>Exception Handling in Polymorphism</vt:lpstr>
      <vt:lpstr>Method Overriding</vt:lpstr>
      <vt:lpstr>Composition Relationship</vt:lpstr>
      <vt:lpstr>Types of Examples &amp; Demos  that can get trainee’s attention  the most</vt:lpstr>
      <vt:lpstr>Thank You </vt:lpstr>
    </vt:vector>
  </TitlesOfParts>
  <Company>IGSL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Sarbananda</dc:creator>
  <cp:lastModifiedBy>Vaishali A Srivastava</cp:lastModifiedBy>
  <cp:revision>66</cp:revision>
  <dcterms:created xsi:type="dcterms:W3CDTF">2014-06-26T05:04:45Z</dcterms:created>
  <dcterms:modified xsi:type="dcterms:W3CDTF">2014-08-01T03:10:10Z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0x010100CB664C91369D984991AEE386D876C869</vt:lpwstr>
  </property>
</Properties>
</file>