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67" r:id="rId6"/>
    <p:sldId id="268" r:id="rId7"/>
    <p:sldId id="283" r:id="rId8"/>
    <p:sldId id="269" r:id="rId9"/>
    <p:sldId id="284" r:id="rId10"/>
    <p:sldId id="270" r:id="rId11"/>
    <p:sldId id="285" r:id="rId12"/>
    <p:sldId id="271" r:id="rId13"/>
    <p:sldId id="273" r:id="rId14"/>
    <p:sldId id="282" r:id="rId15"/>
    <p:sldId id="274" r:id="rId16"/>
    <p:sldId id="275" r:id="rId17"/>
    <p:sldId id="276" r:id="rId18"/>
    <p:sldId id="280" r:id="rId19"/>
    <p:sldId id="290" r:id="rId20"/>
    <p:sldId id="286" r:id="rId21"/>
    <p:sldId id="287" r:id="rId22"/>
    <p:sldId id="289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8099" autoAdjust="0"/>
  </p:normalViewPr>
  <p:slideViewPr>
    <p:cSldViewPr snapToGrid="0" showGuides="1">
      <p:cViewPr>
        <p:scale>
          <a:sx n="66" d="100"/>
          <a:sy n="66" d="100"/>
        </p:scale>
        <p:origin x="-2058" y="-42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1350" y="6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Core Java 8 with JAXB and Development Tools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          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XML Processing using JAXB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22-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June 23, 2015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b="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b="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show.com/relay.php?pid=6055482&amp;url=http://www.saharaqsho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057" y="1059543"/>
            <a:ext cx="6553200" cy="223907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to Test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Food </a:t>
            </a:r>
            <a:r>
              <a:rPr lang="en-US" sz="4800" dirty="0"/>
              <a:t>Adulteration</a:t>
            </a:r>
            <a:r>
              <a:rPr lang="en-US" sz="4800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97429" y="990600"/>
            <a:ext cx="3886200" cy="1752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>
            <a:normAutofit fontScale="92500" lnSpcReduction="20000"/>
          </a:bodyPr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CEREALS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Small stones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Mud, straw, animal excreta </a:t>
            </a:r>
            <a:endParaRPr lang="en-GB" sz="1600" dirty="0" smtClean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Ergot seeds </a:t>
            </a:r>
            <a:endParaRPr lang="en-GB" sz="1600" dirty="0" smtClean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Inferior quality or infested food grains </a:t>
            </a:r>
            <a:endParaRPr lang="en-GB" sz="1600" dirty="0" smtClean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Franklin Gothic Demi" pitchFamily="3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tta sold after removing gluten (a protein) 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Franklin Gothic Demi" pitchFamily="34" charset="0"/>
              </a:rPr>
              <a:t>Iron Filings </a:t>
            </a:r>
            <a:endParaRPr lang="en-GB" sz="1600" dirty="0" smtClean="0">
              <a:solidFill>
                <a:schemeClr val="tx1"/>
              </a:solidFill>
              <a:latin typeface="Franklin Gothic Demi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2400" y="3828143"/>
            <a:ext cx="6400800" cy="1981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DALS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Small stones, Mud, straw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Mixing inferior quality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dal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</a:t>
            </a:r>
            <a:endParaRPr lang="en-GB" sz="1700" dirty="0" smtClean="0">
              <a:solidFill>
                <a:schemeClr val="tx1"/>
              </a:solidFill>
              <a:latin typeface="Franklin Gothic Dem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Coating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dal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(yellow) with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metanil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yellow/lead chromatic to make it shiny. </a:t>
            </a:r>
          </a:p>
          <a:p>
            <a:pPr lvl="0">
              <a:buFont typeface="Arial" pitchFamily="34" charset="0"/>
              <a:buChar char="•"/>
            </a:pP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Kesari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dal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to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arhar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and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channa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dal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Talcum powder to polish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dals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(especially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urad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and </a:t>
            </a:r>
            <a:r>
              <a:rPr lang="en-US" sz="1700" dirty="0" err="1" smtClean="0">
                <a:solidFill>
                  <a:schemeClr val="tx1"/>
                </a:solidFill>
                <a:latin typeface="Franklin Gothic Demi" pitchFamily="34" charset="0"/>
              </a:rPr>
              <a:t>moong</a:t>
            </a:r>
            <a:r>
              <a:rPr lang="en-US" sz="1700" dirty="0" smtClean="0">
                <a:solidFill>
                  <a:schemeClr val="tx1"/>
                </a:solidFill>
                <a:latin typeface="Franklin Gothic Demi" pitchFamily="34" charset="0"/>
              </a:rPr>
              <a:t> washed) to improve appearance. </a:t>
            </a:r>
          </a:p>
        </p:txBody>
      </p:sp>
      <p:sp>
        <p:nvSpPr>
          <p:cNvPr id="14" name="Horizontal Scroll 13"/>
          <p:cNvSpPr/>
          <p:nvPr/>
        </p:nvSpPr>
        <p:spPr>
          <a:xfrm>
            <a:off x="2286000" y="152400"/>
            <a:ext cx="4343400" cy="838200"/>
          </a:xfrm>
          <a:prstGeom prst="horizontalScroll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Food Adulterants</a:t>
            </a:r>
            <a:endParaRPr lang="en-GB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p8\Desktop\Office work by shiv\Sahara Q Shop\FO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0" y="2917371"/>
            <a:ext cx="4619625" cy="566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4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94086" y="1320800"/>
            <a:ext cx="2057400" cy="411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rIns="0" rtlCol="0" anchor="ctr" anchorCtr="0">
            <a:normAutofit lnSpcReduction="1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MILK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W</a:t>
            </a:r>
            <a:r>
              <a:rPr lang="en-US" dirty="0" smtClean="0">
                <a:solidFill>
                  <a:schemeClr val="tx1"/>
                </a:solidFill>
                <a:latin typeface="Franklin Gothic Demi" pitchFamily="34" charset="0"/>
              </a:rPr>
              <a:t>ater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, at times unclean </a:t>
            </a:r>
            <a:endParaRPr lang="en-GB" dirty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Franklin Gothic Demi" pitchFamily="34" charset="0"/>
              </a:rPr>
              <a:t>tarch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, blotting paper to thicken it </a:t>
            </a:r>
            <a:endParaRPr lang="en-GB" dirty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Franklin Gothic Demi" pitchFamily="34" charset="0"/>
              </a:rPr>
              <a:t>Removing 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cream and adding a little sugar </a:t>
            </a:r>
            <a:endParaRPr lang="en-GB" dirty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Franklin Gothic Demi" pitchFamily="34" charset="0"/>
              </a:rPr>
              <a:t>kimmed 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milk powder and water </a:t>
            </a:r>
            <a:endParaRPr lang="en-GB" dirty="0">
              <a:solidFill>
                <a:schemeClr val="tx1"/>
              </a:solidFill>
              <a:latin typeface="Franklin Gothic Dem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Franklin Gothic Demi" pitchFamily="34" charset="0"/>
              </a:rPr>
              <a:t>ixing 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inferior quality butter, </a:t>
            </a:r>
            <a:r>
              <a:rPr lang="en-US" dirty="0" err="1">
                <a:solidFill>
                  <a:schemeClr val="tx1"/>
                </a:solidFill>
                <a:latin typeface="Franklin Gothic Demi" pitchFamily="34" charset="0"/>
              </a:rPr>
              <a:t>vanaspati</a:t>
            </a:r>
            <a:r>
              <a:rPr lang="en-US" dirty="0">
                <a:solidFill>
                  <a:schemeClr val="tx1"/>
                </a:solidFill>
                <a:latin typeface="Franklin Gothic Demi" pitchFamily="34" charset="0"/>
              </a:rPr>
              <a:t> after extracting cream</a:t>
            </a:r>
            <a:endParaRPr lang="en-GB" dirty="0">
              <a:solidFill>
                <a:schemeClr val="tx1"/>
              </a:solidFill>
              <a:latin typeface="Franklin Gothic Dem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1320800"/>
            <a:ext cx="2057400" cy="411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EDIBLE </a:t>
            </a:r>
            <a:r>
              <a:rPr lang="en-US" sz="2400" b="1" dirty="0" smtClean="0">
                <a:solidFill>
                  <a:schemeClr val="tx1"/>
                </a:solidFill>
              </a:rPr>
              <a:t>OIL </a:t>
            </a:r>
            <a:endParaRPr lang="en-GB" sz="2400" b="1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Mixing 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inferior quality or less refined oil </a:t>
            </a:r>
            <a:endParaRPr lang="en-GB" sz="2300" dirty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Mixing </a:t>
            </a:r>
            <a:r>
              <a:rPr lang="en-US" sz="2300" dirty="0" err="1">
                <a:solidFill>
                  <a:schemeClr val="tx1"/>
                </a:solidFill>
                <a:latin typeface="Franklin Gothic Demi" pitchFamily="34" charset="0"/>
              </a:rPr>
              <a:t>inedibleoil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 with edible oil </a:t>
            </a:r>
            <a:r>
              <a:rPr lang="en-US" sz="2300" dirty="0" err="1">
                <a:solidFill>
                  <a:schemeClr val="tx1"/>
                </a:solidFill>
                <a:latin typeface="Franklin Gothic Demi" pitchFamily="34" charset="0"/>
              </a:rPr>
              <a:t>eg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. mobil oil </a:t>
            </a:r>
            <a:endParaRPr lang="en-GB" sz="2300" dirty="0">
              <a:solidFill>
                <a:schemeClr val="tx1"/>
              </a:solidFill>
              <a:latin typeface="Franklin Gothic Dem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Rancid 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oil sold as such or mixed with good quality oil </a:t>
            </a:r>
            <a:endParaRPr lang="en-GB" sz="2300" dirty="0">
              <a:solidFill>
                <a:schemeClr val="tx1"/>
              </a:solidFill>
              <a:latin typeface="Franklin Gothic Dem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O</a:t>
            </a: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il 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from seed of prickly </a:t>
            </a: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poppy (</a:t>
            </a:r>
            <a:r>
              <a:rPr lang="en-US" sz="2300" dirty="0" err="1" smtClean="0">
                <a:solidFill>
                  <a:schemeClr val="tx1"/>
                </a:solidFill>
                <a:latin typeface="Franklin Gothic Demi" pitchFamily="34" charset="0"/>
              </a:rPr>
              <a:t>argemone</a:t>
            </a:r>
            <a:r>
              <a:rPr lang="en-US" sz="2300" dirty="0">
                <a:solidFill>
                  <a:schemeClr val="tx1"/>
                </a:solidFill>
                <a:latin typeface="Franklin Gothic Demi" pitchFamily="34" charset="0"/>
              </a:rPr>
              <a:t>) mixed with mustard </a:t>
            </a:r>
            <a:r>
              <a:rPr lang="en-US" sz="2300" dirty="0" smtClean="0">
                <a:solidFill>
                  <a:schemeClr val="tx1"/>
                </a:solidFill>
                <a:latin typeface="Franklin Gothic Demi" pitchFamily="34" charset="0"/>
              </a:rPr>
              <a:t>oil</a:t>
            </a:r>
            <a:endParaRPr lang="en-GB" sz="2300" dirty="0">
              <a:solidFill>
                <a:schemeClr val="tx1"/>
              </a:solidFill>
              <a:latin typeface="Franklin Gothic Demi" pitchFamily="34" charset="0"/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2286000" y="152400"/>
            <a:ext cx="4343400" cy="838200"/>
          </a:xfrm>
          <a:prstGeom prst="horizontalScroll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Food Adulterants</a:t>
            </a:r>
            <a:endParaRPr lang="en-GB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2667000" y="152400"/>
            <a:ext cx="3810000" cy="1143000"/>
          </a:xfrm>
          <a:prstGeom prst="horizontalScroll">
            <a:avLst>
              <a:gd name="adj" fmla="val 25000"/>
            </a:avLst>
          </a:prstGeom>
          <a:solidFill>
            <a:schemeClr val="accent6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Adulterants We Daily Intake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295400"/>
            <a:ext cx="2514600" cy="5337629"/>
          </a:xfrm>
          <a:prstGeom prst="roundRect">
            <a:avLst/>
          </a:prstGeom>
          <a:blipFill dpi="0" rotWithShape="1">
            <a:blip r:embed="rId2" cstate="print">
              <a:alphaModFix amt="85000"/>
            </a:blip>
            <a:srcRect/>
            <a:stretch>
              <a:fillRect/>
            </a:stretch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 LEAVES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Inferior quality tea leaves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Used tea leaves, colored dried and mixed.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Leaves other than tea leaves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Iron filings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Outer coat of black </a:t>
            </a:r>
            <a:r>
              <a:rPr lang="en-US" b="1" dirty="0" err="1" smtClean="0">
                <a:solidFill>
                  <a:schemeClr val="tx1"/>
                </a:solidFill>
                <a:latin typeface="Franklin Gothic Book" pitchFamily="34" charset="0"/>
              </a:rPr>
              <a:t>dals</a:t>
            </a: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 like </a:t>
            </a:r>
            <a:r>
              <a:rPr lang="en-US" b="1" dirty="0" err="1" smtClean="0">
                <a:solidFill>
                  <a:schemeClr val="tx1"/>
                </a:solidFill>
                <a:latin typeface="Franklin Gothic Book" pitchFamily="34" charset="0"/>
              </a:rPr>
              <a:t>urad</a:t>
            </a: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 whole, powdered and added</a:t>
            </a:r>
            <a:endParaRPr lang="en-GB" b="1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76600" y="1752600"/>
            <a:ext cx="2514600" cy="4532086"/>
          </a:xfrm>
          <a:prstGeom prst="roundRect">
            <a:avLst/>
          </a:prstGeom>
          <a:blipFill dpi="0" rotWithShape="1">
            <a:blip r:embed="rId3" cstate="print">
              <a:alphaModFix amt="90000"/>
            </a:blip>
            <a:srcRect/>
            <a:stretch>
              <a:fillRect/>
            </a:stretch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Franklin Gothic Book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24600" y="1752600"/>
            <a:ext cx="2514600" cy="4183743"/>
          </a:xfrm>
          <a:prstGeom prst="roundRect">
            <a:avLst/>
          </a:prstGeom>
          <a:blipFill dpi="0" rotWithShape="1">
            <a:blip r:embed="rId4" cstate="print">
              <a:alphaModFix amt="90000"/>
            </a:blip>
            <a:srcRect/>
            <a:stretch>
              <a:fillRect/>
            </a:stretch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COFFEE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Used coffee powder, colored and dried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Powder of inferior quality beans mixed </a:t>
            </a:r>
            <a:endParaRPr lang="en-GB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Franklin Gothic Book" pitchFamily="34" charset="0"/>
              </a:rPr>
              <a:t>Mixing chicory without indicating on packet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1981200"/>
            <a:ext cx="7315200" cy="4267200"/>
          </a:xfrm>
          <a:prstGeom prst="roundRect">
            <a:avLst>
              <a:gd name="adj" fmla="val 32108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H</a:t>
            </a: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armful 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color like </a:t>
            </a:r>
            <a:r>
              <a:rPr lang="en-US" sz="2400" b="1" dirty="0" err="1">
                <a:solidFill>
                  <a:schemeClr val="tx1"/>
                </a:solidFill>
                <a:latin typeface="Franklin Gothic Book" pitchFamily="34" charset="0"/>
              </a:rPr>
              <a:t>metanil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yellow and artificial </a:t>
            </a: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sweeteners </a:t>
            </a:r>
          </a:p>
          <a:p>
            <a:pPr lvl="0">
              <a:buFont typeface="Arial" pitchFamily="34" charset="0"/>
              <a:buChar char="•"/>
            </a:pPr>
            <a:endParaRPr lang="en-GB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Aluminum 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foil in place of silver foil </a:t>
            </a:r>
            <a:endParaRPr lang="en-US" sz="2400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GB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lotting 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paper to thicken </a:t>
            </a:r>
            <a:r>
              <a:rPr lang="en-US" sz="2400" b="1" dirty="0" err="1">
                <a:solidFill>
                  <a:schemeClr val="tx1"/>
                </a:solidFill>
                <a:latin typeface="Franklin Gothic Book" pitchFamily="34" charset="0"/>
              </a:rPr>
              <a:t>khoya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Franklin Gothic Book" pitchFamily="34" charset="0"/>
            </a:endParaRPr>
          </a:p>
          <a:p>
            <a:pPr lvl="0">
              <a:buFont typeface="Arial" pitchFamily="34" charset="0"/>
              <a:buChar char="•"/>
            </a:pPr>
            <a:endParaRPr lang="en-GB" sz="2400" b="1" dirty="0">
              <a:solidFill>
                <a:schemeClr val="tx1"/>
              </a:solidFill>
              <a:latin typeface="Franklin Gothic Boo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Franklin Gothic Book" pitchFamily="34" charset="0"/>
              </a:rPr>
              <a:t>Adulterated 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food items like milk, </a:t>
            </a:r>
            <a:r>
              <a:rPr lang="en-US" sz="2400" b="1" dirty="0" err="1">
                <a:solidFill>
                  <a:schemeClr val="tx1"/>
                </a:solidFill>
                <a:latin typeface="Franklin Gothic Book" pitchFamily="34" charset="0"/>
              </a:rPr>
              <a:t>maida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Franklin Gothic Book" pitchFamily="34" charset="0"/>
              </a:rPr>
              <a:t>khoya</a:t>
            </a:r>
            <a:r>
              <a:rPr lang="en-US" sz="2400" b="1" dirty="0">
                <a:solidFill>
                  <a:schemeClr val="tx1"/>
                </a:solidFill>
                <a:latin typeface="Franklin Gothic Book" pitchFamily="34" charset="0"/>
              </a:rPr>
              <a:t> etc.</a:t>
            </a:r>
            <a:endParaRPr lang="en-GB" sz="2400" b="1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2971800" y="304800"/>
            <a:ext cx="3352800" cy="9906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Adulterants in SWEETS</a:t>
            </a:r>
          </a:p>
        </p:txBody>
      </p:sp>
    </p:spTree>
    <p:extLst>
      <p:ext uri="{BB962C8B-B14F-4D97-AF65-F5344CB8AC3E}">
        <p14:creationId xmlns:p14="http://schemas.microsoft.com/office/powerpoint/2010/main" val="601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http://upload.wikimedia.org/wikipedia/commons/0/07/Spices_in_an_Indian_market.jpg"/>
          <p:cNvSpPr>
            <a:spLocks noChangeAspect="1" noChangeArrowheads="1"/>
          </p:cNvSpPr>
          <p:nvPr/>
        </p:nvSpPr>
        <p:spPr bwMode="auto">
          <a:xfrm>
            <a:off x="155575" y="-2865438"/>
            <a:ext cx="7972425" cy="5981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88" name="AutoShape 4" descr="http://upload.wikimedia.org/wikipedia/commons/0/07/Spices_in_an_Indian_market.jpg"/>
          <p:cNvSpPr>
            <a:spLocks noChangeAspect="1" noChangeArrowheads="1"/>
          </p:cNvSpPr>
          <p:nvPr/>
        </p:nvSpPr>
        <p:spPr bwMode="auto">
          <a:xfrm>
            <a:off x="155575" y="-2865438"/>
            <a:ext cx="7972425" cy="5981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Horizontal Scroll 7"/>
          <p:cNvSpPr/>
          <p:nvPr/>
        </p:nvSpPr>
        <p:spPr>
          <a:xfrm>
            <a:off x="2667000" y="228600"/>
            <a:ext cx="3886200" cy="671286"/>
          </a:xfrm>
          <a:prstGeom prst="horizontalScroll">
            <a:avLst>
              <a:gd name="adj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Adulterants in SPICES</a:t>
            </a:r>
          </a:p>
          <a:p>
            <a:pPr algn="ctr"/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55575" y="899886"/>
            <a:ext cx="2286000" cy="525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TURMERIC POWDER (HALDI)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Coating whole turmeric or mixing in the powder </a:t>
            </a:r>
            <a:r>
              <a:rPr lang="en-US" b="1" dirty="0" err="1" smtClean="0">
                <a:solidFill>
                  <a:schemeClr val="tx1"/>
                </a:solidFill>
              </a:rPr>
              <a:t>metanil</a:t>
            </a:r>
            <a:r>
              <a:rPr lang="en-US" b="1" dirty="0" smtClean="0">
                <a:solidFill>
                  <a:schemeClr val="tx1"/>
                </a:solidFill>
              </a:rPr>
              <a:t> yellow and lead chromate color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Maida, powdered rice, powdered </a:t>
            </a:r>
            <a:r>
              <a:rPr lang="en-US" b="1" dirty="0" err="1" smtClean="0">
                <a:solidFill>
                  <a:schemeClr val="tx1"/>
                </a:solidFill>
              </a:rPr>
              <a:t>dal</a:t>
            </a:r>
            <a:r>
              <a:rPr lang="en-US" b="1" dirty="0" smtClean="0">
                <a:solidFill>
                  <a:schemeClr val="tx1"/>
                </a:solidFill>
              </a:rPr>
              <a:t>-colored yellow and mixed </a:t>
            </a: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1059544"/>
            <a:ext cx="2286000" cy="2728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DHANIA POWDER &amp; OTHER MASALAS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Mud</a:t>
            </a: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Sand</a:t>
            </a: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Straw 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Saw Dust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Dried Dung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8228" y="1059544"/>
            <a:ext cx="2286000" cy="259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CHILLI POWDER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Saw Dust 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Brick Powder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Artificial Color (red)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52800" y="4267200"/>
            <a:ext cx="2286000" cy="18904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MUSTARD SEEDS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Argemone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8228" y="4281715"/>
            <a:ext cx="1799771" cy="19703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BLACK PEPPER SEEDS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US" b="1" dirty="0" smtClean="0">
                <a:solidFill>
                  <a:schemeClr val="tx1"/>
                </a:solidFill>
              </a:rPr>
              <a:t>Dried Papaya Seeds </a:t>
            </a:r>
            <a:endParaRPr lang="en-GB" b="1" dirty="0" smtClean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err="1" smtClean="0"/>
              <a:t>Chilli</a:t>
            </a:r>
            <a:r>
              <a:rPr lang="en-US" dirty="0" smtClean="0"/>
              <a:t> Powder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5658"/>
            <a:ext cx="8229600" cy="4950506"/>
          </a:xfrm>
        </p:spPr>
        <p:txBody>
          <a:bodyPr>
            <a:normAutofit/>
          </a:bodyPr>
          <a:lstStyle/>
          <a:p>
            <a:r>
              <a:rPr lang="en-US" dirty="0" err="1" smtClean="0"/>
              <a:t>Rodamine</a:t>
            </a:r>
            <a:r>
              <a:rPr lang="en-US" dirty="0" smtClean="0"/>
              <a:t> Culture</a:t>
            </a:r>
          </a:p>
          <a:p>
            <a:pPr lvl="1"/>
            <a:r>
              <a:rPr lang="en-US" dirty="0" smtClean="0"/>
              <a:t>Take 2gms sample in a test tube, add 5ml of acetone. Immediate appearance of red </a:t>
            </a:r>
            <a:r>
              <a:rPr lang="en-US" dirty="0" err="1" smtClean="0"/>
              <a:t>colour</a:t>
            </a:r>
            <a:r>
              <a:rPr lang="en-US" dirty="0" smtClean="0"/>
              <a:t> indicates presence of </a:t>
            </a:r>
            <a:r>
              <a:rPr lang="en-US" dirty="0" err="1" smtClean="0"/>
              <a:t>Rodamine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Brick Powder</a:t>
            </a:r>
          </a:p>
          <a:p>
            <a:pPr lvl="1"/>
            <a:r>
              <a:rPr lang="en-US" dirty="0" smtClean="0"/>
              <a:t>Brick powder settles fast </a:t>
            </a:r>
            <a:r>
              <a:rPr lang="en-US" dirty="0" err="1" smtClean="0"/>
              <a:t>chilli</a:t>
            </a:r>
            <a:r>
              <a:rPr lang="en-US" dirty="0" smtClean="0"/>
              <a:t> powder settles slowly when put in water.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7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Turmeric </a:t>
            </a:r>
            <a:r>
              <a:rPr lang="en-US" cap="small" dirty="0"/>
              <a:t>Powder</a:t>
            </a:r>
            <a:br>
              <a:rPr lang="en-US" cap="sm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Metanil</a:t>
            </a:r>
            <a:r>
              <a:rPr lang="en-US" dirty="0" smtClean="0"/>
              <a:t> </a:t>
            </a:r>
            <a:r>
              <a:rPr lang="en-US" dirty="0"/>
              <a:t>Yellow</a:t>
            </a:r>
          </a:p>
          <a:p>
            <a:pPr lvl="1"/>
            <a:r>
              <a:rPr lang="en-US" dirty="0"/>
              <a:t>Add a few drops of </a:t>
            </a:r>
            <a:r>
              <a:rPr lang="en-US" dirty="0" err="1"/>
              <a:t>HCl</a:t>
            </a:r>
            <a:r>
              <a:rPr lang="en-US" dirty="0"/>
              <a:t> to the extract of turmeric from water. Instant appearance of violet, when the </a:t>
            </a:r>
            <a:r>
              <a:rPr lang="en-US" dirty="0" err="1"/>
              <a:t>colour</a:t>
            </a:r>
            <a:r>
              <a:rPr lang="en-US" dirty="0"/>
              <a:t> persists when diluted with water indicates the presence of </a:t>
            </a:r>
            <a:r>
              <a:rPr lang="en-US" dirty="0" err="1"/>
              <a:t>metanil</a:t>
            </a:r>
            <a:r>
              <a:rPr lang="en-US" dirty="0"/>
              <a:t> yellow.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</a:t>
            </a:r>
          </a:p>
          <a:p>
            <a:pPr lvl="1"/>
            <a:r>
              <a:rPr lang="en-US" dirty="0" smtClean="0"/>
              <a:t>Percentage present is 17.5 PPM.</a:t>
            </a:r>
          </a:p>
          <a:p>
            <a:pPr lvl="1"/>
            <a:r>
              <a:rPr lang="en-US" dirty="0" smtClean="0"/>
              <a:t>In kid food it should be less than 0.01 PPM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Consequences of LEAD in Kids body.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Kids absorbs LEAD quickly as compare to Adults.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It is stored in body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It is slow poison for body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It affect brain ,leaver, kidney and bone.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Slow down the digestion.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burns leaver cells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lead to </a:t>
            </a:r>
            <a:r>
              <a:rPr lang="en-US" b="1" dirty="0"/>
              <a:t>Osteoporosis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Cadbury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2003 small insecticides was found in Cadbury    </a:t>
            </a:r>
            <a:r>
              <a:rPr lang="en-US" dirty="0" err="1" smtClean="0"/>
              <a:t>Chocklet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2006 Delhi Center for  science and environment found</a:t>
            </a:r>
          </a:p>
          <a:p>
            <a:pPr marL="0" indent="0">
              <a:buNone/>
            </a:pPr>
            <a:r>
              <a:rPr lang="en-US" dirty="0" smtClean="0"/>
              <a:t>	some pesticides like   </a:t>
            </a:r>
            <a:r>
              <a:rPr lang="en-US" dirty="0" err="1" smtClean="0"/>
              <a:t>ddd</a:t>
            </a:r>
            <a:r>
              <a:rPr lang="en-US" dirty="0" err="1"/>
              <a:t>t</a:t>
            </a:r>
            <a:r>
              <a:rPr lang="en-US" dirty="0" smtClean="0"/>
              <a:t> , </a:t>
            </a:r>
            <a:r>
              <a:rPr lang="en-US" dirty="0" err="1"/>
              <a:t>m</a:t>
            </a:r>
            <a:r>
              <a:rPr lang="en-US" dirty="0" err="1" smtClean="0"/>
              <a:t>althoyan</a:t>
            </a:r>
            <a:r>
              <a:rPr lang="en-US" dirty="0" smtClean="0"/>
              <a:t>   and   </a:t>
            </a:r>
            <a:r>
              <a:rPr lang="en-US" dirty="0" err="1" smtClean="0"/>
              <a:t>clorapyriphos</a:t>
            </a:r>
            <a:r>
              <a:rPr lang="en-US" dirty="0" smtClean="0"/>
              <a:t> was found in 	popular brand like   Pepsi, Cola , </a:t>
            </a:r>
            <a:r>
              <a:rPr lang="en-US" dirty="0" err="1" smtClean="0"/>
              <a:t>Mirinda</a:t>
            </a:r>
            <a:r>
              <a:rPr lang="en-US" dirty="0" smtClean="0"/>
              <a:t>,  </a:t>
            </a:r>
            <a:r>
              <a:rPr lang="en-US" dirty="0" err="1" smtClean="0"/>
              <a:t>Limka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percentage was 30 more  than the decided quantity  by  European Union.</a:t>
            </a:r>
          </a:p>
          <a:p>
            <a:r>
              <a:rPr lang="en-US" dirty="0"/>
              <a:t>Few more product  of some popular brand </a:t>
            </a:r>
          </a:p>
          <a:p>
            <a:pPr marL="0" indent="0">
              <a:buNone/>
            </a:pPr>
            <a:r>
              <a:rPr lang="en-US" dirty="0"/>
              <a:t>          like Nestle,   </a:t>
            </a:r>
            <a:r>
              <a:rPr lang="en-US" dirty="0" err="1"/>
              <a:t>Haldiram</a:t>
            </a:r>
            <a:r>
              <a:rPr lang="en-US" dirty="0"/>
              <a:t>,   </a:t>
            </a:r>
            <a:r>
              <a:rPr lang="en-US" dirty="0" err="1" smtClean="0"/>
              <a:t>Macdonad</a:t>
            </a:r>
            <a:r>
              <a:rPr lang="en-US" dirty="0" smtClean="0"/>
              <a:t>,  K FC       </a:t>
            </a:r>
            <a:r>
              <a:rPr lang="en-US" dirty="0"/>
              <a:t>was found   </a:t>
            </a:r>
            <a:r>
              <a:rPr lang="en-US" dirty="0" smtClean="0"/>
              <a:t>harmful   colors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over percentage of sugar  and    preservatives,    oils </a:t>
            </a:r>
            <a:r>
              <a:rPr lang="en-US" dirty="0"/>
              <a:t>was </a:t>
            </a:r>
            <a:r>
              <a:rPr lang="en-US" dirty="0" smtClean="0"/>
              <a:t>found     </a:t>
            </a:r>
            <a:r>
              <a:rPr lang="en-US" dirty="0"/>
              <a:t>in 2012 </a:t>
            </a:r>
            <a:r>
              <a:rPr lang="en-US" dirty="0" smtClean="0"/>
              <a:t>	by </a:t>
            </a:r>
            <a:r>
              <a:rPr lang="en-US" dirty="0"/>
              <a:t>Food </a:t>
            </a:r>
            <a:r>
              <a:rPr lang="en-US" dirty="0" smtClean="0"/>
              <a:t>Authority </a:t>
            </a:r>
            <a:r>
              <a:rPr lang="en-US" dirty="0"/>
              <a:t>of </a:t>
            </a:r>
            <a:r>
              <a:rPr lang="en-US" dirty="0" smtClean="0"/>
              <a:t>India.[FDA]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82296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Adulterants can cause you and your children serious consequences so be sure whatever you are eating is not adulterated. Want to be a part of fight against Adulteration and save your children from its consequences? </a:t>
            </a:r>
          </a:p>
          <a:p>
            <a:pPr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3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Put a drop of milk on polished vertical surface. The drop of pure milk either stops or flows slowly leaving a white trail behind it. Whereas milk adulterated with water will flow immediately without leaving a mark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Urea</a:t>
            </a:r>
          </a:p>
          <a:p>
            <a:pPr lvl="1"/>
            <a:r>
              <a:rPr lang="en-US" dirty="0" smtClean="0"/>
              <a:t>Take 5 ml of milk in a test tube and add 2 drops of </a:t>
            </a:r>
            <a:r>
              <a:rPr lang="en-US" dirty="0" err="1" smtClean="0"/>
              <a:t>bromothymol</a:t>
            </a:r>
            <a:r>
              <a:rPr lang="en-US" dirty="0" smtClean="0"/>
              <a:t> blue soln. Development of blue </a:t>
            </a:r>
            <a:r>
              <a:rPr lang="en-US" dirty="0" err="1" smtClean="0"/>
              <a:t>colour</a:t>
            </a:r>
            <a:r>
              <a:rPr lang="en-US" dirty="0" smtClean="0"/>
              <a:t> after 10 minutes indicates presence of urea.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467600" cy="4264152"/>
          </a:xfrm>
        </p:spPr>
        <p:txBody>
          <a:bodyPr/>
          <a:lstStyle/>
          <a:p>
            <a:r>
              <a:rPr lang="en-US" dirty="0" smtClean="0"/>
              <a:t>There are lot of more food products which are adulterated using different </a:t>
            </a:r>
            <a:r>
              <a:rPr lang="en-US" dirty="0" smtClean="0"/>
              <a:t>chemicals </a:t>
            </a:r>
            <a:r>
              <a:rPr lang="en-US" dirty="0" smtClean="0"/>
              <a:t>or materials.</a:t>
            </a:r>
          </a:p>
          <a:p>
            <a:r>
              <a:rPr lang="en-US" dirty="0" smtClean="0"/>
              <a:t>Detection methods of Adulteration in those food products we will discuss in next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strongly Recommend that you just use </a:t>
            </a:r>
            <a:r>
              <a:rPr lang="en-US" dirty="0" smtClean="0">
                <a:hlinkClick r:id="rId2"/>
              </a:rPr>
              <a:t>Non-</a:t>
            </a:r>
            <a:r>
              <a:rPr lang="en-US" dirty="0" err="1" smtClean="0">
                <a:hlinkClick r:id="rId2"/>
              </a:rPr>
              <a:t>Adulterted</a:t>
            </a:r>
            <a:r>
              <a:rPr lang="en-US" dirty="0" smtClean="0">
                <a:hlinkClick r:id="rId2"/>
              </a:rPr>
              <a:t> and High Quality Food Products </a:t>
            </a:r>
            <a:r>
              <a:rPr lang="en-US" dirty="0" smtClean="0"/>
              <a:t>to keep you away from its serious consequences.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59656"/>
            <a:ext cx="8229600" cy="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Mustard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err="1" smtClean="0"/>
              <a:t>Argemone</a:t>
            </a:r>
            <a:r>
              <a:rPr lang="en-US" dirty="0" smtClean="0"/>
              <a:t> Seeds</a:t>
            </a:r>
          </a:p>
          <a:p>
            <a:pPr lvl="1"/>
            <a:r>
              <a:rPr lang="en-US" dirty="0" err="1" smtClean="0"/>
              <a:t>Argemone</a:t>
            </a:r>
            <a:r>
              <a:rPr lang="en-US" dirty="0" smtClean="0"/>
              <a:t> seeds have rough surface and mustard seeds on pressing is yellow inside while </a:t>
            </a:r>
            <a:r>
              <a:rPr lang="en-US" dirty="0" err="1" smtClean="0"/>
              <a:t>argemone</a:t>
            </a:r>
            <a:r>
              <a:rPr lang="en-US" dirty="0" smtClean="0"/>
              <a:t> seed is white.</a:t>
            </a:r>
          </a:p>
          <a:p>
            <a:pPr lvl="1">
              <a:spcBef>
                <a:spcPct val="0"/>
              </a:spcBef>
              <a:buNone/>
            </a:pPr>
            <a:endParaRPr lang="en-US" sz="3000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 descr="https://encrypted-tbn1.gstatic.com/images?q=tbn:ANd9GcTV7_2LYHEnr_upcgU8h5O_u5Rbe6HmhkQyMk5hCW6rJomfY0w7Vg"/>
          <p:cNvSpPr>
            <a:spLocks noChangeAspect="1" noChangeArrowheads="1"/>
          </p:cNvSpPr>
          <p:nvPr/>
        </p:nvSpPr>
        <p:spPr bwMode="auto">
          <a:xfrm>
            <a:off x="155575" y="-2103438"/>
            <a:ext cx="661035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22" y="3181578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6742"/>
            <a:ext cx="8229600" cy="566685"/>
          </a:xfrm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sz="3000" cap="small" dirty="0" smtClean="0"/>
              <a:t>Ice Cream</a:t>
            </a:r>
            <a:endParaRPr lang="en-US" sz="30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SzPct val="70000"/>
              <a:buFont typeface="Wingdings" panose="05000000000000000000" pitchFamily="2" charset="2"/>
              <a:buChar char="Ø"/>
            </a:pPr>
            <a:r>
              <a:rPr lang="en-US" sz="2400" dirty="0" smtClean="0"/>
              <a:t>Washing </a:t>
            </a:r>
            <a:r>
              <a:rPr lang="en-US" sz="2400" dirty="0"/>
              <a:t>Powder</a:t>
            </a:r>
          </a:p>
          <a:p>
            <a:pPr lvl="1"/>
            <a:r>
              <a:rPr lang="en-US" dirty="0"/>
              <a:t>Put some lemon juice, bubbles are observed on the presence of washing powder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6286"/>
            <a:ext cx="8229600" cy="4819877"/>
          </a:xfrm>
        </p:spPr>
        <p:txBody>
          <a:bodyPr/>
          <a:lstStyle/>
          <a:p>
            <a:r>
              <a:rPr lang="en-US" dirty="0" smtClean="0"/>
              <a:t>Chalk</a:t>
            </a:r>
          </a:p>
          <a:p>
            <a:pPr lvl="1"/>
            <a:r>
              <a:rPr lang="en-US" dirty="0" smtClean="0"/>
              <a:t>Dissolve sugar in a glass of water, chalk will settle down at the bottom, similarly for salt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5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Silver Foil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Aluminium</a:t>
            </a:r>
            <a:r>
              <a:rPr lang="en-US" dirty="0" smtClean="0"/>
              <a:t> </a:t>
            </a:r>
            <a:r>
              <a:rPr lang="en-US" dirty="0"/>
              <a:t>Foil</a:t>
            </a:r>
          </a:p>
          <a:p>
            <a:pPr lvl="1"/>
            <a:r>
              <a:rPr lang="en-US" dirty="0"/>
              <a:t>On ignition genuine silver foil burns away completely leaving glistening white spherical ball of the same mass while aluminum foil is reduced to ashes of black Grey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A cotton wick dipped in pure honey burns when ignited with a match stick. If adulterated presence of water will not allow the honey to burn, if it does will produce a cracking sound.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 smtClean="0">
                <a:solidFill>
                  <a:schemeClr val="tx2"/>
                </a:solidFill>
              </a:rPr>
              <a:t/>
            </a:r>
            <a:br>
              <a:rPr lang="en-US" cap="small" dirty="0" smtClean="0">
                <a:solidFill>
                  <a:schemeClr val="tx2"/>
                </a:solidFill>
              </a:rPr>
            </a:br>
            <a:r>
              <a:rPr lang="en-US" cap="small" dirty="0" smtClean="0"/>
              <a:t>Coffee</a:t>
            </a:r>
            <a:r>
              <a:rPr lang="en-US" cap="small" dirty="0">
                <a:solidFill>
                  <a:schemeClr val="tx2"/>
                </a:solidFill>
              </a:rPr>
              <a:t/>
            </a:r>
            <a:br>
              <a:rPr lang="en-US" cap="small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6829"/>
          </a:xfrm>
        </p:spPr>
        <p:txBody>
          <a:bodyPr/>
          <a:lstStyle/>
          <a:p>
            <a:r>
              <a:rPr lang="en-US" dirty="0" smtClean="0"/>
              <a:t>Chicory</a:t>
            </a:r>
            <a:endParaRPr lang="en-US" dirty="0"/>
          </a:p>
          <a:p>
            <a:pPr lvl="1"/>
            <a:r>
              <a:rPr lang="en-US" dirty="0"/>
              <a:t>Gently sprinkle the coffee powder on surface of water in a glass.  The coffee floats over the water but chicory begins to sink down within few seconds.  The falling chicory powder particles leave behind them a trail of </a:t>
            </a:r>
            <a:r>
              <a:rPr lang="en-US" dirty="0" err="1"/>
              <a:t>colour</a:t>
            </a:r>
            <a:r>
              <a:rPr lang="en-US" dirty="0"/>
              <a:t>, due to large amount of caramel they contain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493" y="3079977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9829" y="4807088"/>
            <a:ext cx="554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Chicory is a caffeine-free herb that was developed into a coffee product by the French during their civil war. It is now a </a:t>
            </a:r>
            <a:r>
              <a:rPr lang="en-US"/>
              <a:t>popular </a:t>
            </a:r>
            <a:r>
              <a:rPr lang="en-US" smtClean="0"/>
              <a:t>beverage.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Colored </a:t>
            </a:r>
            <a:r>
              <a:rPr lang="en-US" dirty="0" smtClean="0"/>
              <a:t>leaves</a:t>
            </a:r>
          </a:p>
          <a:p>
            <a:pPr lvl="1"/>
            <a:r>
              <a:rPr lang="en-US" dirty="0" smtClean="0"/>
              <a:t>Rub leaves on white paper, artificial </a:t>
            </a:r>
            <a:r>
              <a:rPr lang="en-US" dirty="0" smtClean="0"/>
              <a:t>color </a:t>
            </a:r>
            <a:r>
              <a:rPr lang="en-US" dirty="0" smtClean="0"/>
              <a:t>comes out on paper.</a:t>
            </a:r>
          </a:p>
          <a:p>
            <a:endParaRPr lang="en-US" dirty="0" smtClean="0"/>
          </a:p>
          <a:p>
            <a:r>
              <a:rPr lang="en-US" dirty="0" smtClean="0"/>
              <a:t> Used tea</a:t>
            </a:r>
          </a:p>
          <a:p>
            <a:pPr lvl="1"/>
            <a:r>
              <a:rPr lang="en-US" dirty="0" smtClean="0"/>
              <a:t>Tea leaves sprinkled on wet filter paper. Pink or red spots on paper show </a:t>
            </a:r>
            <a:r>
              <a:rPr lang="en-US" dirty="0" smtClean="0"/>
              <a:t>color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Iron fillings</a:t>
            </a:r>
          </a:p>
          <a:p>
            <a:pPr lvl="1"/>
            <a:r>
              <a:rPr lang="en-US" dirty="0" smtClean="0"/>
              <a:t>Move a magnet through the sample. Iron will stick to the magnet.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a85eb2a3-840f-4054-86f6-d41d0c1cba4b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780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How to Test for  Food Adulteration?</vt:lpstr>
      <vt:lpstr>Milk</vt:lpstr>
      <vt:lpstr>    Mustard Seeds</vt:lpstr>
      <vt:lpstr>Ice Cream</vt:lpstr>
      <vt:lpstr>Sugar</vt:lpstr>
      <vt:lpstr>Silver Foil</vt:lpstr>
      <vt:lpstr>Honey</vt:lpstr>
      <vt:lpstr> Coffee </vt:lpstr>
      <vt:lpstr>Tea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 Chilli Powder</vt:lpstr>
      <vt:lpstr> Turmeric Powder </vt:lpstr>
      <vt:lpstr>Maggi</vt:lpstr>
      <vt:lpstr>Cadbury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Vaishali A Srivastava</cp:lastModifiedBy>
  <cp:revision>491</cp:revision>
  <dcterms:created xsi:type="dcterms:W3CDTF">2012-05-18T02:59:15Z</dcterms:created>
  <dcterms:modified xsi:type="dcterms:W3CDTF">2015-06-23T06:52:41Z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  <property fmtid="{D5CDD505-2E9C-101B-9397-08002B2CF9AE}" pid="4" name="_SourceUrl">
    <vt:lpwstr/>
  </property>
</Properties>
</file>