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256" r:id="rId2"/>
    <p:sldId id="258" r:id="rId3"/>
    <p:sldId id="259" r:id="rId4"/>
    <p:sldId id="262" r:id="rId5"/>
    <p:sldId id="263" r:id="rId6"/>
    <p:sldId id="261" r:id="rId7"/>
    <p:sldId id="264" r:id="rId8"/>
    <p:sldId id="265" r:id="rId9"/>
    <p:sldId id="266" r:id="rId10"/>
    <p:sldId id="267" r:id="rId11"/>
    <p:sldId id="268" r:id="rId12"/>
    <p:sldId id="269" r:id="rId13"/>
    <p:sldId id="280" r:id="rId14"/>
    <p:sldId id="283" r:id="rId15"/>
    <p:sldId id="284" r:id="rId16"/>
    <p:sldId id="285" r:id="rId17"/>
    <p:sldId id="279" r:id="rId18"/>
  </p:sldIdLst>
  <p:sldSz cx="9144000" cy="6858000" type="screen4x3"/>
  <p:notesSz cx="6858000" cy="9144000"/>
  <p:embeddedFontLst>
    <p:embeddedFont>
      <p:font typeface="Corbel" panose="020B0503020204020204" pitchFamily="34" charset="0"/>
      <p:regular r:id="rId20"/>
      <p:bold r:id="rId21"/>
      <p:italic r:id="rId22"/>
      <p:boldItalic r:id="rId23"/>
    </p:embeddedFont>
    <p:embeddedFont>
      <p:font typeface="Gill Sans" panose="020B0604020202020204" charset="0"/>
      <p:regular r:id="rId24"/>
      <p:bold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lCX0jy/QFhynH6FHogf5j2k81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9057A-746F-40F6-A9EB-74E55C6F965F}" v="6" dt="2024-08-21T05:11:42.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tchala.Thilagaraj" userId="47087566-be4a-460c-a4cd-7694708fdd52" providerId="ADAL" clId="{E729057A-746F-40F6-A9EB-74E55C6F965F}"/>
    <pc:docChg chg="undo custSel addSld delSld modSld sldOrd">
      <pc:chgData name="Srivatchala.Thilagaraj" userId="47087566-be4a-460c-a4cd-7694708fdd52" providerId="ADAL" clId="{E729057A-746F-40F6-A9EB-74E55C6F965F}" dt="2024-08-21T05:30:40.388" v="314" actId="47"/>
      <pc:docMkLst>
        <pc:docMk/>
      </pc:docMkLst>
      <pc:sldChg chg="modSp mod">
        <pc:chgData name="Srivatchala.Thilagaraj" userId="47087566-be4a-460c-a4cd-7694708fdd52" providerId="ADAL" clId="{E729057A-746F-40F6-A9EB-74E55C6F965F}" dt="2024-08-21T04:19:44.908" v="22" actId="20577"/>
        <pc:sldMkLst>
          <pc:docMk/>
          <pc:sldMk cId="0" sldId="256"/>
        </pc:sldMkLst>
        <pc:spChg chg="mod">
          <ac:chgData name="Srivatchala.Thilagaraj" userId="47087566-be4a-460c-a4cd-7694708fdd52" providerId="ADAL" clId="{E729057A-746F-40F6-A9EB-74E55C6F965F}" dt="2024-08-21T04:19:44.908" v="22" actId="20577"/>
          <ac:spMkLst>
            <pc:docMk/>
            <pc:sldMk cId="0" sldId="256"/>
            <ac:spMk id="105" creationId="{00000000-0000-0000-0000-000000000000}"/>
          </ac:spMkLst>
        </pc:spChg>
      </pc:sldChg>
      <pc:sldChg chg="modSp mod">
        <pc:chgData name="Srivatchala.Thilagaraj" userId="47087566-be4a-460c-a4cd-7694708fdd52" providerId="ADAL" clId="{E729057A-746F-40F6-A9EB-74E55C6F965F}" dt="2024-08-21T04:40:02.362" v="137" actId="20577"/>
        <pc:sldMkLst>
          <pc:docMk/>
          <pc:sldMk cId="0" sldId="262"/>
        </pc:sldMkLst>
        <pc:spChg chg="mod">
          <ac:chgData name="Srivatchala.Thilagaraj" userId="47087566-be4a-460c-a4cd-7694708fdd52" providerId="ADAL" clId="{E729057A-746F-40F6-A9EB-74E55C6F965F}" dt="2024-08-21T04:40:02.362" v="137" actId="20577"/>
          <ac:spMkLst>
            <pc:docMk/>
            <pc:sldMk cId="0" sldId="262"/>
            <ac:spMk id="145" creationId="{00000000-0000-0000-0000-000000000000}"/>
          </ac:spMkLst>
        </pc:spChg>
      </pc:sldChg>
      <pc:sldChg chg="ord">
        <pc:chgData name="Srivatchala.Thilagaraj" userId="47087566-be4a-460c-a4cd-7694708fdd52" providerId="ADAL" clId="{E729057A-746F-40F6-A9EB-74E55C6F965F}" dt="2024-08-21T04:20:32.490" v="27"/>
        <pc:sldMkLst>
          <pc:docMk/>
          <pc:sldMk cId="0" sldId="269"/>
        </pc:sldMkLst>
      </pc:sldChg>
      <pc:sldChg chg="del">
        <pc:chgData name="Srivatchala.Thilagaraj" userId="47087566-be4a-460c-a4cd-7694708fdd52" providerId="ADAL" clId="{E729057A-746F-40F6-A9EB-74E55C6F965F}" dt="2024-08-21T05:30:37.388" v="313" actId="47"/>
        <pc:sldMkLst>
          <pc:docMk/>
          <pc:sldMk cId="0" sldId="277"/>
        </pc:sldMkLst>
      </pc:sldChg>
      <pc:sldChg chg="del">
        <pc:chgData name="Srivatchala.Thilagaraj" userId="47087566-be4a-460c-a4cd-7694708fdd52" providerId="ADAL" clId="{E729057A-746F-40F6-A9EB-74E55C6F965F}" dt="2024-08-21T05:30:40.388" v="314" actId="47"/>
        <pc:sldMkLst>
          <pc:docMk/>
          <pc:sldMk cId="0" sldId="278"/>
        </pc:sldMkLst>
      </pc:sldChg>
      <pc:sldChg chg="addSp modSp mod">
        <pc:chgData name="Srivatchala.Thilagaraj" userId="47087566-be4a-460c-a4cd-7694708fdd52" providerId="ADAL" clId="{E729057A-746F-40F6-A9EB-74E55C6F965F}" dt="2024-08-21T04:19:15.696" v="19" actId="1076"/>
        <pc:sldMkLst>
          <pc:docMk/>
          <pc:sldMk cId="2745451318" sldId="280"/>
        </pc:sldMkLst>
        <pc:spChg chg="add mod">
          <ac:chgData name="Srivatchala.Thilagaraj" userId="47087566-be4a-460c-a4cd-7694708fdd52" providerId="ADAL" clId="{E729057A-746F-40F6-A9EB-74E55C6F965F}" dt="2024-08-21T04:18:09.883" v="6" actId="2711"/>
          <ac:spMkLst>
            <pc:docMk/>
            <pc:sldMk cId="2745451318" sldId="280"/>
            <ac:spMk id="11" creationId="{0E5ED132-3CC4-B8FC-1953-AA141B287EBE}"/>
          </ac:spMkLst>
        </pc:spChg>
        <pc:spChg chg="add mod">
          <ac:chgData name="Srivatchala.Thilagaraj" userId="47087566-be4a-460c-a4cd-7694708fdd52" providerId="ADAL" clId="{E729057A-746F-40F6-A9EB-74E55C6F965F}" dt="2024-08-21T04:18:48.314" v="15" actId="1076"/>
          <ac:spMkLst>
            <pc:docMk/>
            <pc:sldMk cId="2745451318" sldId="280"/>
            <ac:spMk id="12" creationId="{CE1E9E96-5F78-9E66-C42D-4DDC6FCEBF35}"/>
          </ac:spMkLst>
        </pc:spChg>
        <pc:picChg chg="add mod">
          <ac:chgData name="Srivatchala.Thilagaraj" userId="47087566-be4a-460c-a4cd-7694708fdd52" providerId="ADAL" clId="{E729057A-746F-40F6-A9EB-74E55C6F965F}" dt="2024-08-21T04:19:15.696" v="19" actId="1076"/>
          <ac:picMkLst>
            <pc:docMk/>
            <pc:sldMk cId="2745451318" sldId="280"/>
            <ac:picMk id="13" creationId="{85D51A2A-4C81-6010-883F-5833A01649E3}"/>
          </ac:picMkLst>
        </pc:picChg>
      </pc:sldChg>
      <pc:sldChg chg="del">
        <pc:chgData name="Srivatchala.Thilagaraj" userId="47087566-be4a-460c-a4cd-7694708fdd52" providerId="ADAL" clId="{E729057A-746F-40F6-A9EB-74E55C6F965F}" dt="2024-08-21T04:20:14.266" v="24" actId="47"/>
        <pc:sldMkLst>
          <pc:docMk/>
          <pc:sldMk cId="1391474299" sldId="281"/>
        </pc:sldMkLst>
      </pc:sldChg>
      <pc:sldChg chg="del">
        <pc:chgData name="Srivatchala.Thilagaraj" userId="47087566-be4a-460c-a4cd-7694708fdd52" providerId="ADAL" clId="{E729057A-746F-40F6-A9EB-74E55C6F965F}" dt="2024-08-21T04:20:18.219" v="25" actId="47"/>
        <pc:sldMkLst>
          <pc:docMk/>
          <pc:sldMk cId="1153876116" sldId="282"/>
        </pc:sldMkLst>
      </pc:sldChg>
      <pc:sldChg chg="addSp delSp modSp add mod">
        <pc:chgData name="Srivatchala.Thilagaraj" userId="47087566-be4a-460c-a4cd-7694708fdd52" providerId="ADAL" clId="{E729057A-746F-40F6-A9EB-74E55C6F965F}" dt="2024-08-21T04:23:05.866" v="72" actId="1076"/>
        <pc:sldMkLst>
          <pc:docMk/>
          <pc:sldMk cId="2299818636" sldId="283"/>
        </pc:sldMkLst>
        <pc:spChg chg="mod">
          <ac:chgData name="Srivatchala.Thilagaraj" userId="47087566-be4a-460c-a4cd-7694708fdd52" providerId="ADAL" clId="{E729057A-746F-40F6-A9EB-74E55C6F965F}" dt="2024-08-21T04:21:02.799" v="31" actId="2711"/>
          <ac:spMkLst>
            <pc:docMk/>
            <pc:sldMk cId="2299818636" sldId="283"/>
            <ac:spMk id="4" creationId="{6AF3672F-B1BE-4B15-895F-CBA8F7C6FAB5}"/>
          </ac:spMkLst>
        </pc:spChg>
        <pc:spChg chg="mod">
          <ac:chgData name="Srivatchala.Thilagaraj" userId="47087566-be4a-460c-a4cd-7694708fdd52" providerId="ADAL" clId="{E729057A-746F-40F6-A9EB-74E55C6F965F}" dt="2024-08-21T04:22:28.718" v="65" actId="20577"/>
          <ac:spMkLst>
            <pc:docMk/>
            <pc:sldMk cId="2299818636" sldId="283"/>
            <ac:spMk id="8" creationId="{623C9994-C5A0-4CE8-058E-798A257B3A67}"/>
          </ac:spMkLst>
        </pc:spChg>
        <pc:spChg chg="mod">
          <ac:chgData name="Srivatchala.Thilagaraj" userId="47087566-be4a-460c-a4cd-7694708fdd52" providerId="ADAL" clId="{E729057A-746F-40F6-A9EB-74E55C6F965F}" dt="2024-08-21T04:23:05.866" v="72" actId="1076"/>
          <ac:spMkLst>
            <pc:docMk/>
            <pc:sldMk cId="2299818636" sldId="283"/>
            <ac:spMk id="9" creationId="{2F6067BE-CF02-9AFC-0187-91226B4DE92B}"/>
          </ac:spMkLst>
        </pc:spChg>
        <pc:spChg chg="del">
          <ac:chgData name="Srivatchala.Thilagaraj" userId="47087566-be4a-460c-a4cd-7694708fdd52" providerId="ADAL" clId="{E729057A-746F-40F6-A9EB-74E55C6F965F}" dt="2024-08-21T04:21:15.653" v="34" actId="478"/>
          <ac:spMkLst>
            <pc:docMk/>
            <pc:sldMk cId="2299818636" sldId="283"/>
            <ac:spMk id="11" creationId="{0E5ED132-3CC4-B8FC-1953-AA141B287EBE}"/>
          </ac:spMkLst>
        </pc:spChg>
        <pc:spChg chg="del">
          <ac:chgData name="Srivatchala.Thilagaraj" userId="47087566-be4a-460c-a4cd-7694708fdd52" providerId="ADAL" clId="{E729057A-746F-40F6-A9EB-74E55C6F965F}" dt="2024-08-21T04:21:19.784" v="35" actId="478"/>
          <ac:spMkLst>
            <pc:docMk/>
            <pc:sldMk cId="2299818636" sldId="283"/>
            <ac:spMk id="12" creationId="{CE1E9E96-5F78-9E66-C42D-4DDC6FCEBF35}"/>
          </ac:spMkLst>
        </pc:spChg>
        <pc:spChg chg="mod">
          <ac:chgData name="Srivatchala.Thilagaraj" userId="47087566-be4a-460c-a4cd-7694708fdd52" providerId="ADAL" clId="{E729057A-746F-40F6-A9EB-74E55C6F965F}" dt="2024-08-21T04:20:43.440" v="29" actId="20577"/>
          <ac:spMkLst>
            <pc:docMk/>
            <pc:sldMk cId="2299818636" sldId="283"/>
            <ac:spMk id="197" creationId="{00000000-0000-0000-0000-000000000000}"/>
          </ac:spMkLst>
        </pc:spChg>
        <pc:picChg chg="add mod">
          <ac:chgData name="Srivatchala.Thilagaraj" userId="47087566-be4a-460c-a4cd-7694708fdd52" providerId="ADAL" clId="{E729057A-746F-40F6-A9EB-74E55C6F965F}" dt="2024-08-21T04:23:01.200" v="71" actId="1076"/>
          <ac:picMkLst>
            <pc:docMk/>
            <pc:sldMk cId="2299818636" sldId="283"/>
            <ac:picMk id="2" creationId="{EA17921C-14ED-7C3D-60EA-7205998AECB6}"/>
          </ac:picMkLst>
        </pc:picChg>
        <pc:picChg chg="del">
          <ac:chgData name="Srivatchala.Thilagaraj" userId="47087566-be4a-460c-a4cd-7694708fdd52" providerId="ADAL" clId="{E729057A-746F-40F6-A9EB-74E55C6F965F}" dt="2024-08-21T04:21:23.343" v="37" actId="478"/>
          <ac:picMkLst>
            <pc:docMk/>
            <pc:sldMk cId="2299818636" sldId="283"/>
            <ac:picMk id="10" creationId="{36DDD633-083E-CF9F-7235-6321D4FA7866}"/>
          </ac:picMkLst>
        </pc:picChg>
        <pc:picChg chg="del">
          <ac:chgData name="Srivatchala.Thilagaraj" userId="47087566-be4a-460c-a4cd-7694708fdd52" providerId="ADAL" clId="{E729057A-746F-40F6-A9EB-74E55C6F965F}" dt="2024-08-21T04:21:21.480" v="36" actId="478"/>
          <ac:picMkLst>
            <pc:docMk/>
            <pc:sldMk cId="2299818636" sldId="283"/>
            <ac:picMk id="13" creationId="{85D51A2A-4C81-6010-883F-5833A01649E3}"/>
          </ac:picMkLst>
        </pc:picChg>
      </pc:sldChg>
      <pc:sldChg chg="addSp delSp modSp add mod">
        <pc:chgData name="Srivatchala.Thilagaraj" userId="47087566-be4a-460c-a4cd-7694708fdd52" providerId="ADAL" clId="{E729057A-746F-40F6-A9EB-74E55C6F965F}" dt="2024-08-21T04:25:03.870" v="91" actId="1076"/>
        <pc:sldMkLst>
          <pc:docMk/>
          <pc:sldMk cId="3651577250" sldId="284"/>
        </pc:sldMkLst>
        <pc:spChg chg="mod">
          <ac:chgData name="Srivatchala.Thilagaraj" userId="47087566-be4a-460c-a4cd-7694708fdd52" providerId="ADAL" clId="{E729057A-746F-40F6-A9EB-74E55C6F965F}" dt="2024-08-21T04:24:04.013" v="77" actId="2711"/>
          <ac:spMkLst>
            <pc:docMk/>
            <pc:sldMk cId="3651577250" sldId="284"/>
            <ac:spMk id="4" creationId="{6AF3672F-B1BE-4B15-895F-CBA8F7C6FAB5}"/>
          </ac:spMkLst>
        </pc:spChg>
        <pc:spChg chg="mod">
          <ac:chgData name="Srivatchala.Thilagaraj" userId="47087566-be4a-460c-a4cd-7694708fdd52" providerId="ADAL" clId="{E729057A-746F-40F6-A9EB-74E55C6F965F}" dt="2024-08-21T04:24:25.036" v="84" actId="20577"/>
          <ac:spMkLst>
            <pc:docMk/>
            <pc:sldMk cId="3651577250" sldId="284"/>
            <ac:spMk id="8" creationId="{623C9994-C5A0-4CE8-058E-798A257B3A67}"/>
          </ac:spMkLst>
        </pc:spChg>
        <pc:spChg chg="mod">
          <ac:chgData name="Srivatchala.Thilagaraj" userId="47087566-be4a-460c-a4cd-7694708fdd52" providerId="ADAL" clId="{E729057A-746F-40F6-A9EB-74E55C6F965F}" dt="2024-08-21T04:24:59.518" v="89" actId="1076"/>
          <ac:spMkLst>
            <pc:docMk/>
            <pc:sldMk cId="3651577250" sldId="284"/>
            <ac:spMk id="9" creationId="{2F6067BE-CF02-9AFC-0187-91226B4DE92B}"/>
          </ac:spMkLst>
        </pc:spChg>
        <pc:spChg chg="mod">
          <ac:chgData name="Srivatchala.Thilagaraj" userId="47087566-be4a-460c-a4cd-7694708fdd52" providerId="ADAL" clId="{E729057A-746F-40F6-A9EB-74E55C6F965F}" dt="2024-08-21T04:23:45.414" v="75" actId="20577"/>
          <ac:spMkLst>
            <pc:docMk/>
            <pc:sldMk cId="3651577250" sldId="284"/>
            <ac:spMk id="197" creationId="{00000000-0000-0000-0000-000000000000}"/>
          </ac:spMkLst>
        </pc:spChg>
        <pc:picChg chg="del">
          <ac:chgData name="Srivatchala.Thilagaraj" userId="47087566-be4a-460c-a4cd-7694708fdd52" providerId="ADAL" clId="{E729057A-746F-40F6-A9EB-74E55C6F965F}" dt="2024-08-21T04:24:43.030" v="85" actId="478"/>
          <ac:picMkLst>
            <pc:docMk/>
            <pc:sldMk cId="3651577250" sldId="284"/>
            <ac:picMk id="2" creationId="{EA17921C-14ED-7C3D-60EA-7205998AECB6}"/>
          </ac:picMkLst>
        </pc:picChg>
        <pc:picChg chg="add mod">
          <ac:chgData name="Srivatchala.Thilagaraj" userId="47087566-be4a-460c-a4cd-7694708fdd52" providerId="ADAL" clId="{E729057A-746F-40F6-A9EB-74E55C6F965F}" dt="2024-08-21T04:25:03.870" v="91" actId="1076"/>
          <ac:picMkLst>
            <pc:docMk/>
            <pc:sldMk cId="3651577250" sldId="284"/>
            <ac:picMk id="3" creationId="{C0CA6124-7666-C479-8D23-96BA0805B375}"/>
          </ac:picMkLst>
        </pc:picChg>
      </pc:sldChg>
      <pc:sldChg chg="new del">
        <pc:chgData name="Srivatchala.Thilagaraj" userId="47087566-be4a-460c-a4cd-7694708fdd52" providerId="ADAL" clId="{E729057A-746F-40F6-A9EB-74E55C6F965F}" dt="2024-08-21T04:53:28.208" v="139" actId="47"/>
        <pc:sldMkLst>
          <pc:docMk/>
          <pc:sldMk cId="2079228426" sldId="285"/>
        </pc:sldMkLst>
      </pc:sldChg>
      <pc:sldChg chg="addSp delSp modSp add mod">
        <pc:chgData name="Srivatchala.Thilagaraj" userId="47087566-be4a-460c-a4cd-7694708fdd52" providerId="ADAL" clId="{E729057A-746F-40F6-A9EB-74E55C6F965F}" dt="2024-08-21T05:14:36.701" v="312" actId="113"/>
        <pc:sldMkLst>
          <pc:docMk/>
          <pc:sldMk cId="4236527491" sldId="285"/>
        </pc:sldMkLst>
        <pc:spChg chg="mod">
          <ac:chgData name="Srivatchala.Thilagaraj" userId="47087566-be4a-460c-a4cd-7694708fdd52" providerId="ADAL" clId="{E729057A-746F-40F6-A9EB-74E55C6F965F}" dt="2024-08-21T05:13:19.947" v="275" actId="20577"/>
          <ac:spMkLst>
            <pc:docMk/>
            <pc:sldMk cId="4236527491" sldId="285"/>
            <ac:spMk id="4" creationId="{6AF3672F-B1BE-4B15-895F-CBA8F7C6FAB5}"/>
          </ac:spMkLst>
        </pc:spChg>
        <pc:spChg chg="mod">
          <ac:chgData name="Srivatchala.Thilagaraj" userId="47087566-be4a-460c-a4cd-7694708fdd52" providerId="ADAL" clId="{E729057A-746F-40F6-A9EB-74E55C6F965F}" dt="2024-08-21T05:14:36.701" v="312" actId="113"/>
          <ac:spMkLst>
            <pc:docMk/>
            <pc:sldMk cId="4236527491" sldId="285"/>
            <ac:spMk id="8" creationId="{623C9994-C5A0-4CE8-058E-798A257B3A67}"/>
          </ac:spMkLst>
        </pc:spChg>
        <pc:spChg chg="mod">
          <ac:chgData name="Srivatchala.Thilagaraj" userId="47087566-be4a-460c-a4cd-7694708fdd52" providerId="ADAL" clId="{E729057A-746F-40F6-A9EB-74E55C6F965F}" dt="2024-08-21T05:13:04.589" v="188" actId="1076"/>
          <ac:spMkLst>
            <pc:docMk/>
            <pc:sldMk cId="4236527491" sldId="285"/>
            <ac:spMk id="9" creationId="{2F6067BE-CF02-9AFC-0187-91226B4DE92B}"/>
          </ac:spMkLst>
        </pc:spChg>
        <pc:spChg chg="mod">
          <ac:chgData name="Srivatchala.Thilagaraj" userId="47087566-be4a-460c-a4cd-7694708fdd52" providerId="ADAL" clId="{E729057A-746F-40F6-A9EB-74E55C6F965F}" dt="2024-08-21T05:11:46.392" v="142" actId="20577"/>
          <ac:spMkLst>
            <pc:docMk/>
            <pc:sldMk cId="4236527491" sldId="285"/>
            <ac:spMk id="197" creationId="{00000000-0000-0000-0000-000000000000}"/>
          </ac:spMkLst>
        </pc:spChg>
        <pc:picChg chg="del">
          <ac:chgData name="Srivatchala.Thilagaraj" userId="47087566-be4a-460c-a4cd-7694708fdd52" providerId="ADAL" clId="{E729057A-746F-40F6-A9EB-74E55C6F965F}" dt="2024-08-21T05:12:25.691" v="143" actId="478"/>
          <ac:picMkLst>
            <pc:docMk/>
            <pc:sldMk cId="4236527491" sldId="285"/>
            <ac:picMk id="3" creationId="{C0CA6124-7666-C479-8D23-96BA0805B375}"/>
          </ac:picMkLst>
        </pc:picChg>
        <pc:picChg chg="add mod">
          <ac:chgData name="Srivatchala.Thilagaraj" userId="47087566-be4a-460c-a4cd-7694708fdd52" providerId="ADAL" clId="{E729057A-746F-40F6-A9EB-74E55C6F965F}" dt="2024-08-21T05:12:29.867" v="145" actId="1076"/>
          <ac:picMkLst>
            <pc:docMk/>
            <pc:sldMk cId="4236527491" sldId="285"/>
            <ac:picMk id="5" creationId="{BACA043B-15E2-7397-FFF5-319C2C4140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1542380d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1542380d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281542380d8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27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699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15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51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7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873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893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935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75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954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263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877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57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304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2428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en-IN"/>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9939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lahiri/LendingClubCaseStudy/tree/c912f98165ed719b32270c248ed609be5d63cc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371600" y="1828800"/>
            <a:ext cx="7406640" cy="1472184"/>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562214"/>
              </a:buClr>
              <a:buSzPct val="100000"/>
              <a:buFont typeface="Gill Sans"/>
              <a:buNone/>
            </a:pPr>
            <a:r>
              <a:rPr lang="en-US" dirty="0"/>
              <a:t> 	</a:t>
            </a:r>
            <a:br>
              <a:rPr lang="en-US" dirty="0"/>
            </a:br>
            <a:r>
              <a:rPr lang="en-US" sz="4900" b="1" u="sng" dirty="0">
                <a:solidFill>
                  <a:schemeClr val="dk1"/>
                </a:solidFill>
                <a:latin typeface="Aptos Display" panose="020B0004020202020204" pitchFamily="34" charset="0"/>
                <a:hlinkClick r:id="rId3">
                  <a:extLst>
                    <a:ext uri="{A12FA001-AC4F-418D-AE19-62706E023703}">
                      <ahyp:hlinkClr xmlns:ahyp="http://schemas.microsoft.com/office/drawing/2018/hyperlinkcolor" val="tx"/>
                    </a:ext>
                  </a:extLst>
                </a:hlinkClick>
              </a:rPr>
              <a:t>Lending Club Case Study</a:t>
            </a:r>
            <a:br>
              <a:rPr lang="en-US" dirty="0">
                <a:solidFill>
                  <a:srgbClr val="922122"/>
                </a:solidFill>
              </a:rPr>
            </a:br>
            <a:endParaRPr dirty="0">
              <a:solidFill>
                <a:srgbClr val="922122"/>
              </a:solidFill>
            </a:endParaRPr>
          </a:p>
        </p:txBody>
      </p:sp>
      <p:sp>
        <p:nvSpPr>
          <p:cNvPr id="105" name="Google Shape;105;p1"/>
          <p:cNvSpPr txBox="1">
            <a:spLocks noGrp="1"/>
          </p:cNvSpPr>
          <p:nvPr>
            <p:ph type="subTitle" idx="1"/>
          </p:nvPr>
        </p:nvSpPr>
        <p:spPr>
          <a:xfrm>
            <a:off x="1447800" y="5091545"/>
            <a:ext cx="7406640" cy="1752600"/>
          </a:xfrm>
          <a:prstGeom prst="rect">
            <a:avLst/>
          </a:prstGeom>
          <a:noFill/>
          <a:ln>
            <a:noFill/>
          </a:ln>
        </p:spPr>
        <p:txBody>
          <a:bodyPr spcFirstLastPara="1" wrap="square" lIns="91425" tIns="0" rIns="91425" bIns="45700" anchor="t" anchorCtr="0">
            <a:normAutofit/>
          </a:bodyPr>
          <a:lstStyle/>
          <a:p>
            <a:pPr marL="27432" lvl="0" indent="0" algn="r" rtl="0">
              <a:lnSpc>
                <a:spcPct val="100000"/>
              </a:lnSpc>
              <a:spcBef>
                <a:spcPts val="0"/>
              </a:spcBef>
              <a:spcAft>
                <a:spcPts val="0"/>
              </a:spcAft>
              <a:buSzPts val="2080"/>
              <a:buNone/>
            </a:pPr>
            <a:r>
              <a:rPr lang="en-US" dirty="0"/>
              <a:t>Prepared By</a:t>
            </a:r>
            <a:endParaRPr dirty="0"/>
          </a:p>
          <a:p>
            <a:pPr marL="484632" lvl="0" indent="-457200" algn="r" rtl="0">
              <a:lnSpc>
                <a:spcPct val="100000"/>
              </a:lnSpc>
              <a:spcBef>
                <a:spcPts val="600"/>
              </a:spcBef>
              <a:spcAft>
                <a:spcPts val="0"/>
              </a:spcAft>
              <a:buSzPts val="2080"/>
              <a:buFont typeface="Gill Sans"/>
              <a:buChar char="-"/>
            </a:pPr>
            <a:r>
              <a:rPr lang="en-US" dirty="0"/>
              <a:t>Sree Satya Latha </a:t>
            </a:r>
            <a:endParaRPr dirty="0"/>
          </a:p>
          <a:p>
            <a:pPr marL="484632" lvl="0" indent="-457200" algn="r" rtl="0">
              <a:lnSpc>
                <a:spcPct val="100000"/>
              </a:lnSpc>
              <a:spcBef>
                <a:spcPts val="600"/>
              </a:spcBef>
              <a:spcAft>
                <a:spcPts val="0"/>
              </a:spcAft>
              <a:buSzPts val="2080"/>
              <a:buFont typeface="Gill Sans"/>
              <a:buChar char="-"/>
            </a:pPr>
            <a:r>
              <a:rPr lang="en-US" dirty="0"/>
              <a:t>Srivatchala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g281542380d8_0_0"/>
          <p:cNvSpPr txBox="1"/>
          <p:nvPr/>
        </p:nvSpPr>
        <p:spPr>
          <a:xfrm>
            <a:off x="1287000" y="110825"/>
            <a:ext cx="7449600" cy="663900"/>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Loan Purpose, Loan state:</a:t>
            </a:r>
            <a:endParaRPr sz="2800" b="1" i="0" u="none" strike="noStrike" cap="none" dirty="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B8A1C6A9-4D19-D49C-C75D-341D662526A3}"/>
              </a:ext>
            </a:extLst>
          </p:cNvPr>
          <p:cNvPicPr>
            <a:picLocks noChangeAspect="1"/>
          </p:cNvPicPr>
          <p:nvPr/>
        </p:nvPicPr>
        <p:blipFill>
          <a:blip r:embed="rId3"/>
          <a:stretch>
            <a:fillRect/>
          </a:stretch>
        </p:blipFill>
        <p:spPr>
          <a:xfrm>
            <a:off x="790809" y="774725"/>
            <a:ext cx="6497887" cy="3015397"/>
          </a:xfrm>
          <a:prstGeom prst="rect">
            <a:avLst/>
          </a:prstGeom>
        </p:spPr>
      </p:pic>
      <p:pic>
        <p:nvPicPr>
          <p:cNvPr id="5" name="Picture 4">
            <a:extLst>
              <a:ext uri="{FF2B5EF4-FFF2-40B4-BE49-F238E27FC236}">
                <a16:creationId xmlns:a16="http://schemas.microsoft.com/office/drawing/2014/main" id="{70E64251-DF26-F789-61BB-593DC85AAA98}"/>
              </a:ext>
            </a:extLst>
          </p:cNvPr>
          <p:cNvPicPr>
            <a:picLocks noChangeAspect="1"/>
          </p:cNvPicPr>
          <p:nvPr/>
        </p:nvPicPr>
        <p:blipFill>
          <a:blip r:embed="rId4"/>
          <a:stretch>
            <a:fillRect/>
          </a:stretch>
        </p:blipFill>
        <p:spPr>
          <a:xfrm>
            <a:off x="423283" y="3146222"/>
            <a:ext cx="8297433" cy="36009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1108363" y="215864"/>
            <a:ext cx="7081479" cy="775638"/>
          </a:xfrm>
          <a:prstGeom prst="rect">
            <a:avLst/>
          </a:prstGeom>
          <a:noFill/>
          <a:ln>
            <a:noFill/>
          </a:ln>
        </p:spPr>
        <p:txBody>
          <a:bodyPr spcFirstLastPara="1" wrap="square" lIns="91425" tIns="45700" rIns="91425" bIns="45700" anchor="t" anchorCtr="0">
            <a:normAutofit fontScale="925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Analysis on </a:t>
            </a:r>
            <a:r>
              <a:rPr lang="en-US" sz="2800" b="1" dirty="0" err="1">
                <a:solidFill>
                  <a:schemeClr val="dk1"/>
                </a:solidFill>
                <a:latin typeface="Gill Sans"/>
                <a:ea typeface="Gill Sans"/>
                <a:cs typeface="Gill Sans"/>
                <a:sym typeface="Gill Sans"/>
              </a:rPr>
              <a:t>delinq_years</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open_acc</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pub_rec</a:t>
            </a:r>
            <a:r>
              <a:rPr lang="en-US" sz="2800" b="1" dirty="0">
                <a:solidFill>
                  <a:schemeClr val="dk1"/>
                </a:solidFill>
                <a:latin typeface="Gill Sans"/>
                <a:ea typeface="Gill Sans"/>
                <a:cs typeface="Gill Sans"/>
                <a:sym typeface="Gill Sans"/>
              </a:rPr>
              <a:t>:</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77F2F387-3A66-0FED-C467-7BD6E5119117}"/>
              </a:ext>
            </a:extLst>
          </p:cNvPr>
          <p:cNvPicPr>
            <a:picLocks noChangeAspect="1"/>
          </p:cNvPicPr>
          <p:nvPr/>
        </p:nvPicPr>
        <p:blipFill>
          <a:blip r:embed="rId3"/>
          <a:stretch>
            <a:fillRect/>
          </a:stretch>
        </p:blipFill>
        <p:spPr>
          <a:xfrm>
            <a:off x="589339" y="884138"/>
            <a:ext cx="5678940" cy="1779550"/>
          </a:xfrm>
          <a:prstGeom prst="rect">
            <a:avLst/>
          </a:prstGeom>
        </p:spPr>
      </p:pic>
      <p:pic>
        <p:nvPicPr>
          <p:cNvPr id="5" name="Picture 4">
            <a:extLst>
              <a:ext uri="{FF2B5EF4-FFF2-40B4-BE49-F238E27FC236}">
                <a16:creationId xmlns:a16="http://schemas.microsoft.com/office/drawing/2014/main" id="{04D26FC9-8239-3DE6-F6C5-F6ACBC7065C4}"/>
              </a:ext>
            </a:extLst>
          </p:cNvPr>
          <p:cNvPicPr>
            <a:picLocks noChangeAspect="1"/>
          </p:cNvPicPr>
          <p:nvPr/>
        </p:nvPicPr>
        <p:blipFill>
          <a:blip r:embed="rId4"/>
          <a:stretch>
            <a:fillRect/>
          </a:stretch>
        </p:blipFill>
        <p:spPr>
          <a:xfrm>
            <a:off x="460375" y="2668458"/>
            <a:ext cx="6619231" cy="1779550"/>
          </a:xfrm>
          <a:prstGeom prst="rect">
            <a:avLst/>
          </a:prstGeom>
        </p:spPr>
      </p:pic>
      <p:pic>
        <p:nvPicPr>
          <p:cNvPr id="7" name="Picture 6">
            <a:extLst>
              <a:ext uri="{FF2B5EF4-FFF2-40B4-BE49-F238E27FC236}">
                <a16:creationId xmlns:a16="http://schemas.microsoft.com/office/drawing/2014/main" id="{67D186C2-DEBA-5CDC-B529-3E946CD4DD35}"/>
              </a:ext>
            </a:extLst>
          </p:cNvPr>
          <p:cNvPicPr>
            <a:picLocks noChangeAspect="1"/>
          </p:cNvPicPr>
          <p:nvPr/>
        </p:nvPicPr>
        <p:blipFill>
          <a:blip r:embed="rId5"/>
          <a:stretch>
            <a:fillRect/>
          </a:stretch>
        </p:blipFill>
        <p:spPr>
          <a:xfrm>
            <a:off x="646346" y="4448008"/>
            <a:ext cx="3662418" cy="22121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07" name="Google Shape;207;p13"/>
          <p:cNvSpPr txBox="1"/>
          <p:nvPr/>
        </p:nvSpPr>
        <p:spPr>
          <a:xfrm>
            <a:off x="622853" y="402100"/>
            <a:ext cx="7765774" cy="843604"/>
          </a:xfrm>
          <a:prstGeom prst="rect">
            <a:avLst/>
          </a:prstGeom>
          <a:noFill/>
          <a:ln>
            <a:noFill/>
          </a:ln>
        </p:spPr>
        <p:txBody>
          <a:bodyPr spcFirstLastPara="1" wrap="square" lIns="91425" tIns="45700" rIns="91425" bIns="45700" anchor="t" anchorCtr="0">
            <a:no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400" b="0" i="0" dirty="0">
                <a:effectLst/>
                <a:highlight>
                  <a:srgbClr val="FFFFFF"/>
                </a:highlight>
                <a:latin typeface="Gill Sans" panose="020B0604020202020204" charset="0"/>
              </a:rPr>
              <a:t>Observations post Univariate analysis: Chances of loan defaulting is more:</a:t>
            </a:r>
            <a:endParaRPr sz="2400" b="1" dirty="0">
              <a:solidFill>
                <a:schemeClr val="dk1"/>
              </a:solidFill>
              <a:latin typeface="Gill Sans" panose="020B0604020202020204" charset="0"/>
              <a:ea typeface="Gill Sans"/>
              <a:cs typeface="Gill Sans"/>
              <a:sym typeface="Gill Sans"/>
            </a:endParaRPr>
          </a:p>
        </p:txBody>
      </p:sp>
      <p:sp>
        <p:nvSpPr>
          <p:cNvPr id="3" name="Content Placeholder 2">
            <a:extLst>
              <a:ext uri="{FF2B5EF4-FFF2-40B4-BE49-F238E27FC236}">
                <a16:creationId xmlns:a16="http://schemas.microsoft.com/office/drawing/2014/main" id="{8395839B-301C-DAE0-FF41-7793999AE2BC}"/>
              </a:ext>
            </a:extLst>
          </p:cNvPr>
          <p:cNvSpPr>
            <a:spLocks noGrp="1"/>
          </p:cNvSpPr>
          <p:nvPr>
            <p:ph idx="1"/>
          </p:nvPr>
        </p:nvSpPr>
        <p:spPr>
          <a:xfrm>
            <a:off x="869673" y="1409700"/>
            <a:ext cx="7404653" cy="4038600"/>
          </a:xfrm>
        </p:spPr>
        <p:txBody>
          <a:bodyPr>
            <a:noAutofit/>
          </a:bodyPr>
          <a:lstStyle/>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loans with Grade B</a:t>
            </a:r>
          </a:p>
          <a:p>
            <a:pPr>
              <a:buFont typeface="Wingdings" panose="05000000000000000000" pitchFamily="2" charset="2"/>
              <a:buChar char="ü"/>
            </a:pPr>
            <a:r>
              <a:rPr lang="en-US" sz="1800" dirty="0">
                <a:solidFill>
                  <a:schemeClr val="tx1"/>
                </a:solidFill>
                <a:highlight>
                  <a:srgbClr val="FFFFFF"/>
                </a:highlight>
                <a:latin typeface="Gill Sans" panose="020B0604020202020204" charset="0"/>
              </a:rPr>
              <a:t>For loans with lesser tenure </a:t>
            </a:r>
            <a:r>
              <a:rPr lang="en-US" sz="1800" dirty="0" err="1">
                <a:solidFill>
                  <a:schemeClr val="tx1"/>
                </a:solidFill>
                <a:highlight>
                  <a:srgbClr val="FFFFFF"/>
                </a:highlight>
                <a:latin typeface="Gill Sans" panose="020B0604020202020204" charset="0"/>
              </a:rPr>
              <a:t>i.e</a:t>
            </a:r>
            <a:r>
              <a:rPr lang="en-US" sz="1800" dirty="0">
                <a:solidFill>
                  <a:schemeClr val="tx1"/>
                </a:solidFill>
                <a:highlight>
                  <a:srgbClr val="FFFFFF"/>
                </a:highlight>
                <a:latin typeface="Gill Sans" panose="020B0604020202020204" charset="0"/>
              </a:rPr>
              <a:t> 36 months</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When the </a:t>
            </a:r>
            <a:r>
              <a:rPr lang="en-US" sz="1800" b="0" i="0" dirty="0" err="1">
                <a:solidFill>
                  <a:schemeClr val="tx1"/>
                </a:solidFill>
                <a:effectLst/>
                <a:highlight>
                  <a:srgbClr val="FFFFFF"/>
                </a:highlight>
                <a:latin typeface="Gill Sans" panose="020B0604020202020204" charset="0"/>
              </a:rPr>
              <a:t>employement</a:t>
            </a:r>
            <a:r>
              <a:rPr lang="en-US" sz="1800" b="0" i="0" dirty="0">
                <a:solidFill>
                  <a:schemeClr val="tx1"/>
                </a:solidFill>
                <a:effectLst/>
                <a:highlight>
                  <a:srgbClr val="FFFFFF"/>
                </a:highlight>
                <a:latin typeface="Gill Sans" panose="020B0604020202020204" charset="0"/>
              </a:rPr>
              <a:t> tenure is more</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applicants with RENT house than with Own house</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the loans disbursed without verification</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With installment range of 145-274</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When the funded amount is low</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lower </a:t>
            </a:r>
            <a:r>
              <a:rPr lang="en-US" sz="1800" b="0" i="0" dirty="0" err="1">
                <a:solidFill>
                  <a:schemeClr val="tx1"/>
                </a:solidFill>
                <a:effectLst/>
                <a:highlight>
                  <a:srgbClr val="FFFFFF"/>
                </a:highlight>
                <a:latin typeface="Gill Sans" panose="020B0604020202020204" charset="0"/>
              </a:rPr>
              <a:t>loan_amounts</a:t>
            </a:r>
            <a:r>
              <a:rPr lang="en-US" sz="1800" b="0" i="0" dirty="0">
                <a:solidFill>
                  <a:schemeClr val="tx1"/>
                </a:solidFill>
                <a:effectLst/>
                <a:highlight>
                  <a:srgbClr val="FFFFFF"/>
                </a:highlight>
                <a:latin typeface="Gill Sans" panose="020B0604020202020204" charset="0"/>
              </a:rPr>
              <a:t> than higher </a:t>
            </a:r>
            <a:r>
              <a:rPr lang="en-US" sz="1800" b="0" i="0" dirty="0" err="1">
                <a:solidFill>
                  <a:schemeClr val="tx1"/>
                </a:solidFill>
                <a:effectLst/>
                <a:highlight>
                  <a:srgbClr val="FFFFFF"/>
                </a:highlight>
                <a:latin typeface="Gill Sans" panose="020B0604020202020204" charset="0"/>
              </a:rPr>
              <a:t>loan_amounts</a:t>
            </a:r>
            <a:endParaRPr lang="en-US" sz="1800" dirty="0">
              <a:solidFill>
                <a:schemeClr val="tx1"/>
              </a:solidFill>
              <a:highlight>
                <a:srgbClr val="FFFFFF"/>
              </a:highlight>
              <a:latin typeface="Gill Sans" panose="020B0604020202020204" charset="0"/>
            </a:endParaRP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For middle </a:t>
            </a:r>
            <a:r>
              <a:rPr lang="en-US" sz="1800" b="0" i="0" dirty="0" err="1">
                <a:solidFill>
                  <a:schemeClr val="tx1"/>
                </a:solidFill>
                <a:effectLst/>
                <a:highlight>
                  <a:srgbClr val="FFFFFF"/>
                </a:highlight>
                <a:latin typeface="Gill Sans" panose="020B0604020202020204" charset="0"/>
              </a:rPr>
              <a:t>dti</a:t>
            </a:r>
            <a:r>
              <a:rPr lang="en-US" sz="1800" b="0" i="0" dirty="0">
                <a:solidFill>
                  <a:schemeClr val="tx1"/>
                </a:solidFill>
                <a:effectLst/>
                <a:highlight>
                  <a:srgbClr val="FFFFFF"/>
                </a:highlight>
                <a:latin typeface="Gill Sans" panose="020B0604020202020204" charset="0"/>
              </a:rPr>
              <a:t> range of 12-18</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Most of the loan defaults happened during Year ends</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In 2011, there are highest defaults compared to other years</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Debt consolidation loans are more prone to defaulting</a:t>
            </a:r>
          </a:p>
          <a:p>
            <a:pPr>
              <a:buFont typeface="Wingdings" panose="05000000000000000000" pitchFamily="2" charset="2"/>
              <a:buChar char="ü"/>
            </a:pPr>
            <a:r>
              <a:rPr lang="en-US" sz="1800" b="0" i="0" dirty="0">
                <a:solidFill>
                  <a:schemeClr val="tx1"/>
                </a:solidFill>
                <a:effectLst/>
                <a:highlight>
                  <a:srgbClr val="FFFFFF"/>
                </a:highlight>
                <a:latin typeface="Gill Sans" panose="020B0604020202020204" charset="0"/>
              </a:rPr>
              <a:t>In the state of CA, there are more defaulters</a:t>
            </a: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- 1</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492443"/>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different loan amount range and interest rate range for term of 36 months and 60 months</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132524"/>
            <a:ext cx="3751962" cy="2159316"/>
          </a:xfrm>
          <a:prstGeom prst="rect">
            <a:avLst/>
          </a:prstGeom>
          <a:noFill/>
        </p:spPr>
        <p:txBody>
          <a:bodyPr wrap="square">
            <a:spAutoFit/>
          </a:bodyPr>
          <a:lstStyle/>
          <a:p>
            <a:r>
              <a:rPr lang="en-US" sz="1200" dirty="0">
                <a:latin typeface="Aptos" panose="020B0004020202020204" pitchFamily="34" charset="0"/>
              </a:rPr>
              <a:t>For term of 36 months and any loan amount range, % of defaulters increases for increasing interest rates except for following two cases  </a:t>
            </a:r>
          </a:p>
          <a:p>
            <a:r>
              <a:rPr lang="en-US" sz="1200" dirty="0">
                <a:latin typeface="Aptos" panose="020B0004020202020204" pitchFamily="34" charset="0"/>
              </a:rPr>
              <a:t>#1.</a:t>
            </a:r>
            <a:r>
              <a:rPr lang="en-US" sz="1200" b="1" dirty="0">
                <a:latin typeface="Aptos" panose="020B0004020202020204" pitchFamily="34" charset="0"/>
              </a:rPr>
              <a:t>For loan range of 12000 to 17750</a:t>
            </a:r>
            <a:r>
              <a:rPr lang="en-US" sz="1200" dirty="0">
                <a:latin typeface="Aptos" panose="020B0004020202020204" pitchFamily="34" charset="0"/>
              </a:rPr>
              <a:t>, % of defaulters is high for 18.2% to 21.395% than 21.39% to 24.59% </a:t>
            </a:r>
            <a:r>
              <a:rPr lang="en-US" sz="1200" b="1" dirty="0">
                <a:latin typeface="Aptos" panose="020B0004020202020204" pitchFamily="34" charset="0"/>
              </a:rPr>
              <a:t>(applicants more likely to default for 18.2% to 21.395%)</a:t>
            </a:r>
          </a:p>
          <a:p>
            <a:r>
              <a:rPr lang="en-US" sz="1200" dirty="0">
                <a:latin typeface="Aptos" panose="020B0004020202020204" pitchFamily="34" charset="0"/>
              </a:rPr>
              <a:t>#2.</a:t>
            </a:r>
            <a:r>
              <a:rPr lang="en-US" sz="1200" b="1" dirty="0">
                <a:latin typeface="Aptos" panose="020B0004020202020204" pitchFamily="34" charset="0"/>
              </a:rPr>
              <a:t>For loan range of 23501 to 29250</a:t>
            </a:r>
            <a:r>
              <a:rPr lang="en-US" sz="1200" dirty="0">
                <a:latin typeface="Aptos" panose="020B0004020202020204" pitchFamily="34" charset="0"/>
              </a:rPr>
              <a:t>, % of defaulters is high for 15.005% to 18.2% than 18.2% to 21.395%</a:t>
            </a:r>
            <a:r>
              <a:rPr lang="en-US" sz="1200" b="1" dirty="0">
                <a:latin typeface="Aptos" panose="020B0004020202020204" pitchFamily="34" charset="0"/>
              </a:rPr>
              <a:t> (applicants more likely to default for 15.005% to 18.2%)</a:t>
            </a:r>
          </a:p>
        </p:txBody>
      </p:sp>
      <p:sp>
        <p:nvSpPr>
          <p:cNvPr id="9" name="TextBox 8">
            <a:extLst>
              <a:ext uri="{FF2B5EF4-FFF2-40B4-BE49-F238E27FC236}">
                <a16:creationId xmlns:a16="http://schemas.microsoft.com/office/drawing/2014/main" id="{2F6067BE-CF02-9AFC-0187-91226B4DE92B}"/>
              </a:ext>
            </a:extLst>
          </p:cNvPr>
          <p:cNvSpPr txBox="1"/>
          <p:nvPr/>
        </p:nvSpPr>
        <p:spPr>
          <a:xfrm>
            <a:off x="307974" y="3187965"/>
            <a:ext cx="3874770" cy="400110"/>
          </a:xfrm>
          <a:prstGeom prst="rect">
            <a:avLst/>
          </a:prstGeom>
          <a:noFill/>
        </p:spPr>
        <p:txBody>
          <a:bodyPr wrap="square" rtlCol="0">
            <a:spAutoFit/>
          </a:bodyPr>
          <a:lstStyle/>
          <a:p>
            <a:r>
              <a:rPr lang="en-US" sz="1000" u="sng" dirty="0"/>
              <a:t>% Defaulters by loan amount range and interest rate range for term of 36 months</a:t>
            </a:r>
          </a:p>
        </p:txBody>
      </p:sp>
      <p:pic>
        <p:nvPicPr>
          <p:cNvPr id="10" name="Picture 9">
            <a:extLst>
              <a:ext uri="{FF2B5EF4-FFF2-40B4-BE49-F238E27FC236}">
                <a16:creationId xmlns:a16="http://schemas.microsoft.com/office/drawing/2014/main" id="{36DDD633-083E-CF9F-7235-6321D4FA7866}"/>
              </a:ext>
            </a:extLst>
          </p:cNvPr>
          <p:cNvPicPr>
            <a:picLocks noChangeAspect="1"/>
          </p:cNvPicPr>
          <p:nvPr/>
        </p:nvPicPr>
        <p:blipFill>
          <a:blip r:embed="rId3"/>
          <a:stretch>
            <a:fillRect/>
          </a:stretch>
        </p:blipFill>
        <p:spPr>
          <a:xfrm>
            <a:off x="237871" y="3703320"/>
            <a:ext cx="4203508" cy="2514599"/>
          </a:xfrm>
          <a:prstGeom prst="rect">
            <a:avLst/>
          </a:prstGeom>
        </p:spPr>
      </p:pic>
      <p:sp>
        <p:nvSpPr>
          <p:cNvPr id="11" name="TextBox 10">
            <a:extLst>
              <a:ext uri="{FF2B5EF4-FFF2-40B4-BE49-F238E27FC236}">
                <a16:creationId xmlns:a16="http://schemas.microsoft.com/office/drawing/2014/main" id="{0E5ED132-3CC4-B8FC-1953-AA141B287EBE}"/>
              </a:ext>
            </a:extLst>
          </p:cNvPr>
          <p:cNvSpPr txBox="1"/>
          <p:nvPr/>
        </p:nvSpPr>
        <p:spPr>
          <a:xfrm>
            <a:off x="4441379" y="1119823"/>
            <a:ext cx="3751962" cy="1754326"/>
          </a:xfrm>
          <a:prstGeom prst="rect">
            <a:avLst/>
          </a:prstGeom>
          <a:noFill/>
        </p:spPr>
        <p:txBody>
          <a:bodyPr wrap="square">
            <a:spAutoFit/>
          </a:bodyPr>
          <a:lstStyle/>
          <a:p>
            <a:r>
              <a:rPr lang="en-US" sz="1200" dirty="0">
                <a:latin typeface="Aptos" panose="020B0004020202020204" pitchFamily="34" charset="0"/>
              </a:rPr>
              <a:t>On comparing % of defaulters from term of 60 months with 36 months, we can see that for all interest rate except interest rate of &gt; 21.395, term 36 months defaulters were near to 20% while for 60 months, all loan ranges with interest rate of &gt;= 15% have more than 25% of defaulters.</a:t>
            </a:r>
          </a:p>
          <a:p>
            <a:endParaRPr lang="en-US" sz="1200" b="1" dirty="0">
              <a:latin typeface="Aptos" panose="020B0004020202020204" pitchFamily="34" charset="0"/>
            </a:endParaRPr>
          </a:p>
          <a:p>
            <a:r>
              <a:rPr lang="en-US" sz="1200" b="1" dirty="0">
                <a:latin typeface="Aptos" panose="020B0004020202020204" pitchFamily="34" charset="0"/>
              </a:rPr>
              <a:t>Term 60 months have higher % of defaulters for higher interest rates</a:t>
            </a:r>
          </a:p>
        </p:txBody>
      </p:sp>
      <p:sp>
        <p:nvSpPr>
          <p:cNvPr id="12" name="TextBox 11">
            <a:extLst>
              <a:ext uri="{FF2B5EF4-FFF2-40B4-BE49-F238E27FC236}">
                <a16:creationId xmlns:a16="http://schemas.microsoft.com/office/drawing/2014/main" id="{CE1E9E96-5F78-9E66-C42D-4DDC6FCEBF35}"/>
              </a:ext>
            </a:extLst>
          </p:cNvPr>
          <p:cNvSpPr txBox="1"/>
          <p:nvPr/>
        </p:nvSpPr>
        <p:spPr>
          <a:xfrm>
            <a:off x="4441379" y="2989394"/>
            <a:ext cx="3874770" cy="400110"/>
          </a:xfrm>
          <a:prstGeom prst="rect">
            <a:avLst/>
          </a:prstGeom>
          <a:noFill/>
        </p:spPr>
        <p:txBody>
          <a:bodyPr wrap="square" rtlCol="0">
            <a:spAutoFit/>
          </a:bodyPr>
          <a:lstStyle/>
          <a:p>
            <a:r>
              <a:rPr lang="en-US" sz="1000" u="sng" dirty="0"/>
              <a:t>% Defaulters by loan amount range and interest rate range for term of 60 months</a:t>
            </a:r>
          </a:p>
        </p:txBody>
      </p:sp>
      <p:pic>
        <p:nvPicPr>
          <p:cNvPr id="13" name="Picture 12">
            <a:extLst>
              <a:ext uri="{FF2B5EF4-FFF2-40B4-BE49-F238E27FC236}">
                <a16:creationId xmlns:a16="http://schemas.microsoft.com/office/drawing/2014/main" id="{85D51A2A-4C81-6010-883F-5833A01649E3}"/>
              </a:ext>
            </a:extLst>
          </p:cNvPr>
          <p:cNvPicPr>
            <a:picLocks noChangeAspect="1"/>
          </p:cNvPicPr>
          <p:nvPr/>
        </p:nvPicPr>
        <p:blipFill>
          <a:blip r:embed="rId4"/>
          <a:stretch>
            <a:fillRect/>
          </a:stretch>
        </p:blipFill>
        <p:spPr>
          <a:xfrm>
            <a:off x="4193538" y="3429000"/>
            <a:ext cx="4661879" cy="3150752"/>
          </a:xfrm>
          <a:prstGeom prst="rect">
            <a:avLst/>
          </a:prstGeom>
        </p:spPr>
      </p:pic>
    </p:spTree>
    <p:extLst>
      <p:ext uri="{BB962C8B-B14F-4D97-AF65-F5344CB8AC3E}">
        <p14:creationId xmlns:p14="http://schemas.microsoft.com/office/powerpoint/2010/main" val="27454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- 2</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492443"/>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purpose for which the loan was bought and their annual income</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289101"/>
            <a:ext cx="8086218" cy="646331"/>
          </a:xfrm>
          <a:prstGeom prst="rect">
            <a:avLst/>
          </a:prstGeom>
          <a:noFill/>
        </p:spPr>
        <p:txBody>
          <a:bodyPr wrap="square">
            <a:spAutoFit/>
          </a:bodyPr>
          <a:lstStyle/>
          <a:p>
            <a:r>
              <a:rPr lang="en-US" sz="1200" dirty="0">
                <a:latin typeface="Aptos" panose="020B0004020202020204" pitchFamily="34" charset="0"/>
              </a:rPr>
              <a:t> When the </a:t>
            </a:r>
            <a:r>
              <a:rPr lang="en-US" sz="1200" b="1" dirty="0">
                <a:latin typeface="Aptos" panose="020B0004020202020204" pitchFamily="34" charset="0"/>
              </a:rPr>
              <a:t>purpose of loan is for house, applicants with income of &gt;1 lac have defaulted(23%) more than &lt;20K range</a:t>
            </a:r>
            <a:r>
              <a:rPr lang="en-US" sz="1200" dirty="0">
                <a:latin typeface="Aptos" panose="020B0004020202020204" pitchFamily="34" charset="0"/>
              </a:rPr>
              <a:t>(22%). For other purposes, &lt;20K income range applicants have higher % of defaulters. Especially for purpose of renewable energy(40%), medical(38%) and small business (35%) defaulters from &lt;20K range </a:t>
            </a:r>
          </a:p>
        </p:txBody>
      </p:sp>
      <p:sp>
        <p:nvSpPr>
          <p:cNvPr id="9" name="TextBox 8">
            <a:extLst>
              <a:ext uri="{FF2B5EF4-FFF2-40B4-BE49-F238E27FC236}">
                <a16:creationId xmlns:a16="http://schemas.microsoft.com/office/drawing/2014/main" id="{2F6067BE-CF02-9AFC-0187-91226B4DE92B}"/>
              </a:ext>
            </a:extLst>
          </p:cNvPr>
          <p:cNvSpPr txBox="1"/>
          <p:nvPr/>
        </p:nvSpPr>
        <p:spPr>
          <a:xfrm>
            <a:off x="2610293" y="1968898"/>
            <a:ext cx="3874770" cy="246221"/>
          </a:xfrm>
          <a:prstGeom prst="rect">
            <a:avLst/>
          </a:prstGeom>
          <a:noFill/>
        </p:spPr>
        <p:txBody>
          <a:bodyPr wrap="square" rtlCol="0">
            <a:spAutoFit/>
          </a:bodyPr>
          <a:lstStyle/>
          <a:p>
            <a:r>
              <a:rPr lang="en-US" sz="1000" u="sng" dirty="0">
                <a:latin typeface="Aptos" panose="020B0004020202020204" pitchFamily="34" charset="0"/>
              </a:rPr>
              <a:t>% Defaulters by purpose of loan and their annual income</a:t>
            </a:r>
          </a:p>
        </p:txBody>
      </p:sp>
      <p:pic>
        <p:nvPicPr>
          <p:cNvPr id="2" name="Picture 1">
            <a:extLst>
              <a:ext uri="{FF2B5EF4-FFF2-40B4-BE49-F238E27FC236}">
                <a16:creationId xmlns:a16="http://schemas.microsoft.com/office/drawing/2014/main" id="{EA17921C-14ED-7C3D-60EA-7205998AECB6}"/>
              </a:ext>
            </a:extLst>
          </p:cNvPr>
          <p:cNvPicPr>
            <a:picLocks noChangeAspect="1"/>
          </p:cNvPicPr>
          <p:nvPr/>
        </p:nvPicPr>
        <p:blipFill>
          <a:blip r:embed="rId3"/>
          <a:stretch>
            <a:fillRect/>
          </a:stretch>
        </p:blipFill>
        <p:spPr>
          <a:xfrm>
            <a:off x="1976247" y="2248585"/>
            <a:ext cx="4496005" cy="4442720"/>
          </a:xfrm>
          <a:prstGeom prst="rect">
            <a:avLst/>
          </a:prstGeom>
        </p:spPr>
      </p:pic>
    </p:spTree>
    <p:extLst>
      <p:ext uri="{BB962C8B-B14F-4D97-AF65-F5344CB8AC3E}">
        <p14:creationId xmlns:p14="http://schemas.microsoft.com/office/powerpoint/2010/main" val="229981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- 3</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292388"/>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employment tenure and home ownership</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089046"/>
            <a:ext cx="8086218" cy="646331"/>
          </a:xfrm>
          <a:prstGeom prst="rect">
            <a:avLst/>
          </a:prstGeom>
          <a:noFill/>
        </p:spPr>
        <p:txBody>
          <a:bodyPr wrap="square">
            <a:spAutoFit/>
          </a:bodyPr>
          <a:lstStyle/>
          <a:p>
            <a:r>
              <a:rPr lang="en-US" sz="1200" dirty="0">
                <a:latin typeface="Aptos" panose="020B0004020202020204" pitchFamily="34" charset="0"/>
              </a:rPr>
              <a:t>Applicants with </a:t>
            </a:r>
            <a:r>
              <a:rPr lang="en-US" sz="1200" b="1" dirty="0">
                <a:latin typeface="Aptos" panose="020B0004020202020204" pitchFamily="34" charset="0"/>
              </a:rPr>
              <a:t>employment tenure of more than 5 years and staying in a rented house have higher % of defaulters</a:t>
            </a:r>
            <a:r>
              <a:rPr lang="en-US" sz="1200" dirty="0">
                <a:latin typeface="Aptos" panose="020B0004020202020204" pitchFamily="34" charset="0"/>
              </a:rPr>
              <a:t> compared to employee with tenure of less than or equal to 5 years. For other home ownerships of own, mortgage and others , both the tenures have similar % of defaulters</a:t>
            </a:r>
          </a:p>
        </p:txBody>
      </p:sp>
      <p:sp>
        <p:nvSpPr>
          <p:cNvPr id="9" name="TextBox 8">
            <a:extLst>
              <a:ext uri="{FF2B5EF4-FFF2-40B4-BE49-F238E27FC236}">
                <a16:creationId xmlns:a16="http://schemas.microsoft.com/office/drawing/2014/main" id="{2F6067BE-CF02-9AFC-0187-91226B4DE92B}"/>
              </a:ext>
            </a:extLst>
          </p:cNvPr>
          <p:cNvSpPr txBox="1"/>
          <p:nvPr/>
        </p:nvSpPr>
        <p:spPr>
          <a:xfrm>
            <a:off x="2884613" y="1852137"/>
            <a:ext cx="3874770" cy="246221"/>
          </a:xfrm>
          <a:prstGeom prst="rect">
            <a:avLst/>
          </a:prstGeom>
          <a:noFill/>
        </p:spPr>
        <p:txBody>
          <a:bodyPr wrap="square" rtlCol="0">
            <a:spAutoFit/>
          </a:bodyPr>
          <a:lstStyle/>
          <a:p>
            <a:r>
              <a:rPr lang="en-US" sz="1000" u="sng" dirty="0"/>
              <a:t>% Defaulters by employment tenure and home ownership</a:t>
            </a:r>
          </a:p>
        </p:txBody>
      </p:sp>
      <p:pic>
        <p:nvPicPr>
          <p:cNvPr id="3" name="Picture 2">
            <a:extLst>
              <a:ext uri="{FF2B5EF4-FFF2-40B4-BE49-F238E27FC236}">
                <a16:creationId xmlns:a16="http://schemas.microsoft.com/office/drawing/2014/main" id="{C0CA6124-7666-C479-8D23-96BA0805B375}"/>
              </a:ext>
            </a:extLst>
          </p:cNvPr>
          <p:cNvPicPr>
            <a:picLocks noChangeAspect="1"/>
          </p:cNvPicPr>
          <p:nvPr/>
        </p:nvPicPr>
        <p:blipFill>
          <a:blip r:embed="rId3"/>
          <a:stretch>
            <a:fillRect/>
          </a:stretch>
        </p:blipFill>
        <p:spPr>
          <a:xfrm>
            <a:off x="2097497" y="2215118"/>
            <a:ext cx="5620039" cy="4210266"/>
          </a:xfrm>
          <a:prstGeom prst="rect">
            <a:avLst/>
          </a:prstGeom>
        </p:spPr>
      </p:pic>
    </p:spTree>
    <p:extLst>
      <p:ext uri="{BB962C8B-B14F-4D97-AF65-F5344CB8AC3E}">
        <p14:creationId xmlns:p14="http://schemas.microsoft.com/office/powerpoint/2010/main" val="365157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p:nvPr/>
        </p:nvSpPr>
        <p:spPr>
          <a:xfrm>
            <a:off x="2443387" y="160338"/>
            <a:ext cx="5274149" cy="479742"/>
          </a:xfrm>
          <a:prstGeom prst="rect">
            <a:avLst/>
          </a:prstGeom>
          <a:noFill/>
          <a:ln>
            <a:noFill/>
          </a:ln>
        </p:spPr>
        <p:txBody>
          <a:bodyPr spcFirstLastPara="1" wrap="square" lIns="91425" tIns="45700" rIns="91425" bIns="45700" anchor="t" anchorCtr="0">
            <a:normAutofit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Multi Variate Analysis - 4</a:t>
            </a:r>
            <a:endParaRPr sz="2800" b="1" i="0" u="none" strike="noStrike" cap="none" dirty="0">
              <a:solidFill>
                <a:schemeClr val="dk1"/>
              </a:solidFill>
              <a:latin typeface="Gill Sans"/>
              <a:ea typeface="Gill Sans"/>
              <a:cs typeface="Gill Sans"/>
              <a:sym typeface="Gill Sans"/>
            </a:endParaRPr>
          </a:p>
        </p:txBody>
      </p:sp>
      <p:sp>
        <p:nvSpPr>
          <p:cNvPr id="200" name="Google Shape;200;p12" descr="data:image/png;base64,iVBORw0KGgoAAAANSUhEUgAAAkAAAAGxCAYAAACKvAkXAAAAOXRFWHRTb2Z0d2FyZQBNYXRwbG90bGliIHZlcnNpb24zLjkuMCwgaHR0cHM6Ly9tYXRwbG90bGliLm9yZy80BEi2AAAACXBIWXMAAA9hAAAPYQGoP6dpAAA520lEQVR4nO3de1wVdf7H8fcRBdQE7wJFmpHiDTRdXS1vSYGZqblqrK7X3M10LVEr9leC2kaX1bR07SaglZmupm4Zpbh4SdRESS11wRua4jVANDFhfn/08GwnLnL0HDgwr+fjMY+Y73xnzucrnHgz8z0zFsMwDAEAAJhIlfIuAAAAoKwRgAAAgOkQgAAAgOkQgAAAgOkQgAAAgOkQgAAAgOkQgAAAgOkQgAAAgOlULe8CXFFBQYFOnjypWrVqyWKxlHc5AACgFAzD0MWLF+Xn56cqVUo+x0MAKsLJkyfl7+9f3mUAAICbcPz4cd1xxx0l9iEAFaFWrVqSfvkH9PLyKudqAABAaeTk5Mjf39/6e7wkBKAiXL/s5eXlRQACAKCCKc30FSZBAwAA0yEAAQAA0yEAAQAA0yEAAQAA0yEAAQAA0yEAAQAA0yEAAQAA0yEAAQAA0yEAAQAA0yEAAQAA0yEAAQAA0yEAAQAA0yEAAQAA0yEAAQAA0yEAAQAA06la3gVUJO2nLi7vEkqU8vrw8i4BAIAKgTNAAADAdMo1AG3atEl9+/aVn5+fLBaLVq1aZbPdYrEUubz++uvFHjM6OrpQ/8DAQCePBAAAVCTlGoAuXbqk4OBgzZ8/v8jtp06dslliY2NlsVg0cODAEo/bqlUrm/22bNnijPIBAEAFVa5zgHr37q3evXsXu93Hx8dmffXq1erZs6eaNm1a4nGrVq1aaF8AAIDrKswcoNOnT+vzzz/XmDFjbtg3LS1Nfn5+atq0qYYOHaqMjIwyqBAAAFQUFeZTYIsWLVKtWrX02GOPldivU6dOio+PV/PmzXXq1ClNnz5dXbt21b59+1SrVq0i98nLy1NeXp51PScnx6G1AwAA11JhAlBsbKyGDh0qT0/PEvv9+pJaUFCQOnXqpMaNG2vZsmXFnj2KiYnR9OnTHVovAABwXRXiEtjmzZt18OBBPfHEE3bvW7t2bTVr1kzp6enF9omMjFR2drZ1OX78+K2UCwAAXFyFCEALFy5U+/btFRwcbPe+ubm5OnTokHx9fYvt4+HhIS8vL5sFAABUXuUagHJzc5WamqrU1FRJ0pEjR5SammozaTknJ0fLly8v9uxPr169NG/ePOv6lClTtHHjRh09elRbt27VgAED5ObmpvDwcKeOBQAAVBzlOgdo586d6tmzp3U9IiJCkjRixAjFx8dLkpYuXSrDMIoNMIcOHdK5c+es6ydOnFB4eLjOnz+vBg0a6P7779e2bdvUoEED5w0EAABUKBbDMIzyLsLV5OTkyNvbW9nZ2TaXw3gWGAAArqu4399FqRBzgAAAAByJAAQAAEyHAAQAAEyHAAQAAEyHAAQAAEyHAAQAAEyHAAQAAEyHAAQAAEyHAAQAAEyHAAQAAEyHAAQAAEyHAAQAAEyHAAQAAEyHAAQAAEyHAAQAAEyHAAQAAEyHAAQAAEyHAAQAAEyHAAQAAEyHAAQAAEyHAAQAAEyHAAQAAEyHAAQAAEyHAAQAAEyHAAQAAEyHAAQAAEynankXgLLXfuri8i6hWCmvDy/vEgAAJkAAQoXkyiFOIsgBgKvjEhgAADAdAhAAADAdAhAAADAd5gAB5ciV5zIxjwlAZcYZIAAAYDoEIAAAYDoEIAAAYDoEIAAAYDoEIAAAYDoEIAAAYDrlGoA2bdqkvn37ys/PTxaLRatWrbLZPnLkSFksFpslLCzshsedP3++mjRpIk9PT3Xq1Ek7duxw0ggAAEBFVK4B6NKlSwoODtb8+fOL7RMWFqZTp05Zl48//rjEY37yySeKiIhQVFSUdu3apeDgYIWGhurMmTOOLh8AAFRQ5XojxN69e6t3794l9vHw8JCPj0+pjzl79myNHTtWo0aNkiS9/fbb+vzzzxUbG6vnn3/+luoFAACVg8vPAUpKSlLDhg3VvHlzjRs3TufPny+279WrV5WSkqKQkBBrW5UqVRQSEqLk5OSyKBcAAFQALv0ojLCwMD322GO66667dOjQIf3tb39T7969lZycLDc3t0L9z507p/z8fDVq1MimvVGjRjpw4ECxr5OXl6e8vDzrek5OjuMGAQAAXI5LB6DHH3/c+nWbNm0UFBSku+++W0lJSerVq5fDXicmJkbTp0932PEAAIBrc/lLYL/WtGlT1a9fX+np6UVur1+/vtzc3HT69Gmb9tOnT5c4jygyMlLZ2dnW5fjx4w6tGwAAuJYKFYBOnDih8+fPy9fXt8jt7u7uat++vRITE61tBQUFSkxMVOfOnYs9roeHh7y8vGwWAABQeZVrAMrNzVVqaqpSU1MlSUeOHFFqaqoyMjKUm5urqVOnatu2bTp69KgSExPVr18/BQQEKDQ01HqMXr16ad68edb1iIgIvffee1q0aJH279+vcePG6dKlS9ZPhQEAAJTrHKCdO3eqZ8+e1vWIiAhJ0ogRI7RgwQLt2bNHixYtUlZWlvz8/PTQQw9p5syZ8vDwsO5z6NAhnTt3zro+ZMgQnT17VtOmTVNmZqbatm2rhISEQhOjAQCAeZVrAOrRo4cMwyh2+5dffnnDYxw9erRQ24QJEzRhwoRbKQ0AAFRiFWoOEAAAgCMQgAAAgOkQgAAAgOkQgAAAgOkQgAAAgOkQgAAAgOkQgAAAgOkQgAAAgOkQgAAAgOkQgAAAgOkQgAAAgOkQgAAAgOkQgAAAgOkQgAAAgOkQgAAAgOkQgAAAgOkQgAAAgOkQgAAAgOkQgAAAgOkQgAAAgOkQgAAAgOkQgAAAgOkQgAAAgOkQgAAAgOkQgAAAgOkQgAAAgOlULe8CAFRs7acuLu8SSpTy+vDyLgGACyIAAYAIcoDZcAkMAACYDgEIAACYTqkC0Jo1a/Tzzz87uxYAAIAyUaoANGDAAGVlZUmS3NzcdObMGWfWBAAA4FSlCkANGjTQtm3bJEmGYchisTi1KAAAAGcq1afAnnzySfXr108Wi0UWi0U+Pj7F9s3Pz3dYcQAAAM5QqgAUHR2txx9/XOnp6Xr00UcVFxen2rVrO7k0AAAA5yhVAFqzZo169+6twMBARUVFadCgQapRo4azawMAAHAKuydBz5gxQ7m5uc6sCQAAwKlKdQbo+iTovn37MgkaAFyYK9/RmrtZw5UwCRoAAJhOqS6BRUdH6/vvv9fq1atlGIZiY2O1cuXKIhd7bNq0SX379pWfn58sFotWrVpl3fbzzz/rueeeU5s2bVSzZk35+flp+PDhOnny5A1rvR7Uri+BgYF21QUAACq3Uj8MNTAw0OGToC9duqTg4GCNHj1ajz32mM22y5cva9euXXrxxRcVHBysH3/8UU8//bQeffRR7dy5s8TjtmrVSuvXr7euV63KM18BAMD/2J0MoqKiJElnz57VwYMHJUnNmzdXgwYN7H7x3r17q3fv3kVu8/b21rp162za5s2bp44dOyojI0N33nlnscetWrVqiZfpAACAudn9MNTLly9r9OjR8vPzU7du3dStWzf5+flpzJgxunz5sjNqtMrOzpbFYrnhPYjS0tLk5+enpk2baujQocrIyCixf15ennJycmwWAABQedkdgCZNmqSNGzdqzZo1ysrKUlZWllavXq2NGzdq8uTJzqhRknTlyhU999xzCg8Pl5eXV7H9OnXqpPj4eCUkJGjBggU6cuSIunbtqosXLxa7T0xMjLy9va2Lv7+/M4YAAABchN2XwFasWKF//etf6tGjh7Xt4YcfVvXq1TV48GAtWLDAkfVJ+mVC9ODBg2UYxg2P/+tLakFBQerUqZMaN26sZcuWacyYMUXuExkZqYiICOt6Tk4OIQgAgErM7gB0+fJlNWrUqFB7w4YNnXIJ7Hr4OXbsmDZs2FDi2Z+i1K5dW82aNVN6enqxfTw8POTh4XGrpQIAgArC7ktgnTt3VlRUlK5cuWJt++mnnzR9+nR17tzZocVdDz9paWlav3696tWrZ/cxcnNzdejQIfn6+jq0NgAAUHHZfQZo7ty5Cg0N1R133KHg4GBJ0rfffitPT099+eWXdh0rNzfX5szMkSNHlJqaqrp168rX11d/+MMftGvXLn322WfKz89XZmamJKlu3bpyd3eXJPXq1UsDBgzQhAkTJElTpkxR37591bhxY508eVJRUVFyc3NTeHi4vUMFAACVlN0BqHXr1kpLS9NHH32kAwcOSJLCw8M1dOhQVa9e3a5j7dy5Uz179rSuX5+HM2LECEVHR2vNmjWSpLZt29rs95///Mc6B+nQoUM6d+6cdduJEycUHh6u8+fPq0GDBrr//vu1bdu2m/qYPgAAqJxu6g6BNWrU0NixY2/5xXv06CHDMIrdXtK2644ePWqzvnTp0lstCwAAVHJ2zwECAACo6AhAAADAdAhAAADAdAhAAADAdHhMOgDApbSfuri8SyhRyuvDy7sEOECpAlCdOnVksVhKdcALFy7cUkEAAFQGrhzkCHGlDEBz5syxfn3+/Hm99NJLCg0Ntd75OTk5WV9++aVefPFFpxQJAADKniuHOOnWglypAtCIESOsXw8cOFAzZsyw3nlZkiZOnKh58+Zp/fr1mjRp0k0XAwAAUBbsngT95ZdfKiwsrFB7WFiY1q9f75CiAAAAnMnuAFSvXj2tXr26UPvq1atv6mGlAAAAZc3uT4FNnz5dTzzxhJKSktSpUydJ0vbt25WQkKD33nvP4QUCAAA4mt0BaOTIkWrRooXefPNNrVy5UpLUokULbdmyxRqIAAAAXNlN3QeoU6dO+uijjxxdCwAAQJm4qTtBHzp0SC+88IL++Mc/6syZM5KkL774Qt99951DiwMAAHAGuwPQxo0b1aZNG23fvl0rVqxQbm6uJOnbb79VVFSUwwsEAABwNLsD0PPPP6+XXnpJ69atk7u7u7X9gQce0LZt2xxaHAAAgDPYHYD27t2rAQMGFGpv2LChzp0755CiAAAAnMnuAFS7dm2dOnWqUPvu3bt1++23O6QoAAAAZ7I7AD3++ON67rnnlJmZKYvFooKCAn399deaMmWKhg/n4WoAAMD12R2AXn75ZQUGBsrf31+5ublq2bKlunXrpi5duuiFF15wRo0AAAAOZfd9gNzd3fXee+/pxRdf1L59+5Sbm6t27drpnnvucUZ9AAAADndTN0KUpDvvvFN33nmnI2sBAAAoE3YHoIiIiCLbLRaLPD09FRAQoH79+qlu3bq3XBwAAIAz2B2Adu/erV27dik/P1/NmzeXJP33v/+Vm5ubAgMD9c9//lOTJ0/Wli1b1LJlS4cXDAAAcKvsngTdr18/hYSE6OTJk0pJSVFKSopOnDihBx98UOHh4frhhx/UrVs3TZo0yRn1AgAA3DK7A9Drr7+umTNnysvLy9rm7e2t6Ohovfbaa6pRo4amTZumlJQUhxYKAADgKHYHoOzsbOsDUH/t7NmzysnJkfTLzRKvXr1669UBAAA4wU1dAhs9erQ+/fRTnThxQidOnNCnn36qMWPGqH///pKkHTt2qFmzZo6uFQAAwCHsngT9zjvvaNKkSXr88cd17dq1Xw5StapGjBihN954Q5IUGBio999/37GVAgAAOIhdASg/P1+7du3Sa6+9pjfeeEOHDx+WJDVt2lS33XabtV/btm0dWiQAAIAj2RWA3Nzc9NBDD2n//v266667FBQU5Ky6AAAAnMbuOUCtW7e2nvkBAACoiOwOQC+99JKmTJmizz77TKdOnVJOTo7NAgAA4OrsngT98MMPS5IeffRRWSwWa7thGLJYLMrPz3dcdQAAAE5gdwD6z3/+44w6AAAAyozdAah79+7OqAMAAKDM2B2Arrt8+bIyMjIK3fGZT4YBAABXZ3cAOnv2rEaNGqUvvviiyO3MAQIAAK7O7k+BPfPMM8rKytL27dtVvXp1JSQkaNGiRbrnnnu0Zs0au461adMm9e3bV35+frJYLFq1apXNdsMwNG3aNPn6+qp69eoKCQlRWlraDY87f/58NWnSRJ6enurUqZN27NhhV10AAKByszsAbdiwQbNnz1aHDh1UpUoVNW7cWMOGDdNrr72mmJgYu4516dIlBQcHa/78+UVuf+211/Tmm2/q7bff1vbt21WzZk2FhobqypUrxR7zk08+UUREhKKiorRr1y4FBwcrNDS0yAe4AgAAc7I7AF26dEkNGzaUJNWpU0dnz56VJLVp00a7du2y61i9e/fWSy+9pAEDBhTaZhiG5syZoxdeeEH9+vVTUFCQFi9erJMnTxY6U/Rrs2fP1tixYzVq1Ci1bNlSb7/9tmrUqKHY2Fi7agMAAJWX3QGoefPmOnjwoCQpODhY77zzjn744Qe9/fbb8vX1dVhhR44cUWZmpkJCQqxt3t7e6tSpk5KTk4vc5+rVq0pJSbHZp0qVKgoJCSl2H0nKy8vjho4AAJiI3ZOgn376aZ06dUqSFBUVpbCwMH300Udyd3dXfHy8wwrLzMyUJDVq1MimvVGjRtZtv3Xu3Dnl5+cXuc+BAweKfa2YmBhNnz79FisGAAAVhd0BaNiwYdav27dvr2PHjunAgQO68847Vb9+fYcWV1YiIyMVERFhXc/JyZG/v385VgQAAJzppu8DdF2NGjV07733OqIWGz4+PpKk06dP21xaO336tNq2bVvkPvXr15ebm5tOnz5t03769Gnr8Yri4eEhDw+PWy8aAABUCHYHoPz8fMXHxysxMVFnzpxRQUGBzfYNGzY4pLC77rpLPj4+SkxMtAaenJwcbd++XePGjStyH3d3d7Vv316JiYnq37+/JKmgoECJiYmaMGGCQ+oCAAAV303NAYqPj1efPn3UunVrmwei2is3N1fp6enW9SNHjig1NVV169bVnXfeqWeeeUYvvfSS7rnnHt1111168cUX5efnZw03ktSrVy8NGDDAGnAiIiI0YsQIdejQQR07dtScOXN06dIljRo16qbrBAAAlYvdAWjp0qVatmyZ9anwt2Lnzp3q2bOndf36PJwRI0YoPj5ezz77rC5duqQ///nPysrK0v3336+EhAR5enpa9zl06JDOnTtnXR8yZIjOnj2radOmKTMzU23btlVCQkKhidEAAMC87A5A7u7uCggIcMiL9+jRQ4ZhFLvdYrFoxowZmjFjRrF9jh49WqhtwoQJXPICAADFsvs+QJMnT9bcuXNLDC4AAACurFRngB577DGb9Q0bNuiLL75Qq1atVK1aNZttK1eudFx1AAAATlCqAOTt7W2zXtSjKwAAACqKUgWguLg4Z9cBAABQZuyeA3TkyBGlpaUVak9LSytyQjIAAICrsTsAjRw5Ulu3bi3Uvn37do0cOdIRNQEAADiV3QFo9+7duu+++wq1//73v1dqaqojagIAAHAquwOQxWLRxYsXC7VnZ2crPz/fIUUBAAA4k90BqFu3boqJibEJO/n5+YqJidH999/v0OIAAACcwe47Qb/66qvq1q2bmjdvrq5du0qSNm/erJycHIc9CBUAAMCZ7D4D1LJlS+3Zs0eDBw/WmTNndPHiRQ0fPlwHDhxQ69atnVEjAACAQ9l9BkiS/Pz89PLLLzu6FgAAgDJh9xkgAACAio4ABAAATIcABAAATIcABAAATIcABAAATMfuAHT69Gn96U9/kp+fn6pWrSo3NzebBQAAwNXZ/TH4kSNHKiMjQy+++KJ8fX1lsVicURcAAIDT2B2AtmzZos2bN6tt27ZOKAcAAMD57L4E5u/vL8MwnFELAABAmbA7AM2ZM0fPP/+8jh496oRyAAAAnM/uS2BDhgzR5cuXdffdd6tGjRqqVq2azfYLFy44rDgAAABnsDsAzZkzxwllAAAAlB27A9CIESOcUQcAAECZuamnwV935coVXb161abNy8vrlgoCAABwNrsnQV+6dEkTJkxQw4YNVbNmTdWpU8dmAQAAcHV2B6Bnn31WGzZs0IIFC+Th4aH3339f06dPl5+fnxYvXuyMGgEAABzK7ktg//73v7V48WL16NFDo0aNUteuXRUQEKDGjRvro48+0tChQ51RJwAAgMPYfQbowoULatq0qaRf5vtc/9j7/fffr02bNjm2OgAAACewOwA1bdpUR44ckSQFBgZq2bJlkn45M1S7dm2HFgcAAOAMdgegUaNG6dtvv5UkPf/885o/f748PT01adIkTZ061eEFAgAAOJrdc4AmTZpk/TokJET79+/Xrl27FBAQoKCgIIcWBwAA4Ay3dB8gSWrSpImaNGnigFIAAADKht2XwCRp48aN6tu3rwICAhQQEKBHH31UmzdvdnRtAAAATmF3APrwww8VEhKiGjVqaOLEiZo4caI8PT3Vq1cvLVmyxBk1AgAAOJTdl8D+/ve/67XXXrOZCzRx4kTNnj1bM2fO1B//+EeHFggAAOBodp8BOnz4sPr27Vuo/dFHH7V+PB4AAMCV2R2A/P39lZiYWKh9/fr18vf3d0hRv9akSRNZLJZCy/jx44vsHx8fX6ivp6enw+sCAAAVl92XwCZPnqyJEycqNTVVXbp0kSR9/fXXio+P19y5cx1e4DfffKP8/Hzr+r59+/Tggw9q0KBBxe7j5eWlgwcPWtctFovD6wIAABWX3QFo3Lhx8vHx0axZs6x3gW7RooU++eQT9evXz+EFNmjQwGb9lVde0d13363u3bsXu4/FYpGPj4/DawEAAJXDTd0HaMCAARowYICja7mhq1ev6sMPP1RERESJZ3Vyc3PVuHFjFRQU6N5779XLL7+sVq1alWGlAADAld3UfYDKy6pVq5SVlaWRI0cW26d58+aKjY3V6tWr9eGHH6qgoEBdunTRiRMnit0nLy9POTk5NgsAAKi8SnUGqE6dOqWeR3P96fDOsHDhQvXu3Vt+fn7F9uncubM6d+5sXe/SpYtatGihd955RzNnzixyn5iYGE2fPt3h9QIAANdUqgA0Z84cJ5dxY8eOHdP69eu1cuVKu/arVq2a2rVrp/T09GL7REZGKiIiwrqek5PjlE+0AQAA11CqADRixAhn13FDcXFxatiwofr06WPXfvn5+dq7d68efvjhYvt4eHjIw8PjVksEAAAVRIWYA1RQUKC4uDiNGDFCVavaZrbhw4crMjLSuj5jxgx99dVXOnz4sHbt2qVhw4bp2LFjeuKJJ8q6bAAA4KJu+WnwZWH9+vXKyMjQ6NGjC23LyMhQlSr/y3E//vijxo4dq8zMTNWpU0ft27fX1q1b1bJly7IsGQAAuLAKEYAeeughGYZR5LakpCSb9TfeeENvvPFGGVQFAAAqqlJdAtuzZ48KCgqcXQsAAECZKFUAateunc6dOydJatq0qc6fP+/UogAAAJypVAGodu3a1ie9Hz16lLNBAACgQivVHKCBAweqe/fu8vX1lcViUYcOHeTm5lZk38OHDzu0QAAAAEcrVQB699139dhjjyk9PV0TJ07U2LFjVatWLWfXBgAA4BSl/hRYWFiYJCklJUVPP/00AQgAAFRYdn8MPi4uzvr19QeM3nHHHY6rCAAAwMnsvhN0QUGBZsyYIW9vbzVu3FiNGzdW7dq1NXPmTCZHAwCACsHuM0D/93//p4ULF+qVV17RfffdJ0nasmWLoqOjdeXKFf397393eJEAAACOZHcAWrRokd5//309+uij1ragoCDdfvvteuqppwhAAADA5dl9CezChQsKDAws1B4YGKgLFy44pCgAAABnsjsABQcHa968eYXa582bp+DgYIcUBQAA4Ex2XwJ77bXX1KdPH61fv16dO3eWJCUnJ+v48eNau3atwwsEAABwNLvPAHXv3l3//e9/NWDAAGVlZSkrK0uPPfaYDh48qK5duzqjRgAAAIey+wyQJPn5+THZGQAAVFh2nwECAACo6AhAAADAdAhAAADAdAhAAADAdG5qEvR1586d0/bt25Wfn6/f/e538vX1dVRdAAAATnPTAWjFihUaM2aMmjVrpp9//lkHDx7U/PnzNWrUKEfWBwAA4HClvgSWm5trsz59+nTt2LFDO3bs0O7du7V8+XL93//9n8MLBAAAcLRSB6D27dtr9erV1vWqVavqzJkz1vXTp0/L3d3dsdUBAAA4QakvgX355ZcaP3684uPjNX/+fM2dO1dDhgxRfn6+rl27pipVqig+Pt6JpQIAADhGqQNQkyZN9Pnnn+vjjz9W9+7dNXHiRKWnpys9PV35+fkKDAyUp6enM2sFAABwCLs/Bh8eHq5vvvlG3377rXr06KGCggK1bduW8AMAACoMuz4FtnbtWu3fv1/BwcF6//33tXHjRg0dOlS9e/fWjBkzVL16dWfVCQAA4DClPgM0efJkjRo1St98843+8pe/aObMmerevbt27dolT09PtWvXTl988YUzawUAAHCIUgeg+Ph4rV27VkuXLtU333yjDz74QJLk7u6umTNnauXKlXr55ZedVigAAICjlDoA1axZU0eOHJEkHT9+vNCcn5YtW2rz5s2OrQ4AAMAJSh2AYmJiNHz4cPn5+al79+6aOXOmM+sCAABwmlJPgh46dKjCwsJ0+PBh3XPPPapdu7YTywIAAHAeuz4FVq9ePdWrV89ZtQAAAJQJu+8DBAAAUNERgAAAgOkQgAAAgOkQgAAAgOkQgAAAgOkQgAAAgOm4dACKjo6WxWKxWQIDA0vcZ/ny5QoMDJSnp6fatGmjtWvXllG1AACgonDpACRJrVq10qlTp6zLli1biu27detWhYeHa8yYMdq9e7f69++v/v37a9++fWVYMQAAcHUuH4CqVq0qHx8f61K/fv1i+86dO1dhYWGaOnWqWrRooZkzZ+ree+/VvHnzyrBiAADg6lw+AKWlpcnPz09NmzbV0KFDlZGRUWzf5ORkhYSE2LSFhoYqOTm5xNfIy8tTTk6OzQIAACovlw5AnTp1Unx8vBISErRgwQIdOXJEXbt21cWLF4vsn5mZqUaNGtm0NWrUSJmZmSW+TkxMjLy9va2Lv7+/w8YAAABcj0sHoN69e2vQoEEKCgpSaGio1q5dq6ysLC1btsyhrxMZGans7Gzrcvz4cYceHwAAuBa7HoZa3mrXrq1mzZopPT29yO0+Pj46ffq0Tdvp06fl4+NT4nE9PDzk4eHhsDoBAIBrc+kzQL+Vm5urQ4cOydfXt8jtnTt3VmJiok3bunXr1Llz57IoDwAAVBAuHYCmTJmijRs36ujRo9q6dasGDBggNzc3hYeHS5KGDx+uyMhIa/+nn35aCQkJmjVrlg4cOKDo6Gjt3LlTEyZMKK8hAAAAF+TSl8BOnDih8PBwnT9/Xg0aNND999+vbdu2qUGDBpKkjIwMVanyvwzXpUsXLVmyRC+88IL+9re/6Z577tGqVavUunXr8hoCAABwQS4dgJYuXVri9qSkpEJtgwYN0qBBg5xUEQAAqAxc+hIYAACAMx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RCAAACA6bh0AIqJidHvfvc71apVSw0bNlT//v118ODBEveJj4+XxWKxWTw9PcuoYgAAUBG4dADauHGjxo8fr23btmndunX6+eef9dBDD+nSpUsl7ufl5aVTp05Zl2PHjpVRxQAAoCKoWt4FlCQhIcFmPT4+Xg0bNlRKSoq6detW7H4Wi0U+Pj7OLg8AAFRQLn0G6Leys7MlSXXr1i2xX25urho3bix/f3/169dP3333XYn98/LylJOTY7MAAIDKq8IEoIKCAj3zzDO677771Lp162L7NW/eXLGxsVq9erU+/PBDFRQUqEuXLjpx4kSx+8TExMjb29u6+Pv7O2MIAADARVSYADR+/Hjt27dPS5cuLbFf586dNXz4cLVt21bdu3fXypUr1aBBA73zzjvF7hMZGans7Gzrcvz4cUeXDwAAXIhLzwG6bsKECfrss8+0adMm3XHHHXbtW61aNbVr107p6enF9vHw8JCHh8etlgkAACoIlz4DZBiGJkyYoE8//VQbNmzQXXfdZfcx8vPztXfvXvn6+jqhQgAAUBG59Bmg8ePHa8mSJVq9erVq1aqlzMxMSZK3t7eqV68uSRo+fLhuv/12xcTESJJmzJih3//+9woICFBWVpZef/11HTt2TE888US5jQMAALgWlw5ACxYskCT16NHDpj0uLk4jR46UJGVkZKhKlf+dyPrxxx81duxYZWZmqk6dOmrfvr22bt2qli1bllXZAADAxbl0ADIM44Z9kpKSbNbfeOMNvfHGG06qCAAAVAYuPQcIAADAGQ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AhAAADAdCpEAJo/f76aNGkiT09PderUSTt27Cix//LlyxUYGChPT0+1adNGa9euLaNKAQBAReDyAeiTTz5RRESEoqKitGvXLgUHBys0NFRnzpwpsv/WrVsVHh6uMWPGaPfu3erfv7/69++vffv2lXHlAADAVbl8AJo9e7bGjh2rUaNGqWXLlnr77bdVo0YNxcbGFtl/7ty5CgsL09SpU9WiRQvNnDlT9957r+bNm1fGlQMAAFfl0gHo6tWrSklJUUhIiLWtSpUqCgkJUXJycpH7JCcn2/SXpNDQ0GL7AwAA86la3gWU5Ny5c8rPz1ejRo1s2hs1aqQDBw4UuU9mZmaR/TMzM4t9nby8POXl5VnXs7OzJUk5OTk2/fLzfrKr/rL223qL48rjqAxjkCrHOCrDGCTG4UoqwxikyjGOyjAGqfA4rq8bhnHjnQ0X9sMPPxiSjK1bt9q0T5061ejYsWOR+1SrVs1YsmSJTdv8+fONhg0bFvs6UVFRhiQWFhYWFhaWSrAcP378hhnDpc8A1a9fX25ubjp9+rRN++nTp+Xj41PkPj4+Pnb1l6TIyEhFRERY1wsKCnThwgXVq1dPFovlFkZQvJycHPn7++v48ePy8vJyyms4W2UYg8Q4XEllGINUOcZRGcYgMQ5XUhZjMAxDFy9elJ+f3w37unQAcnd3V/v27ZWYmKj+/ftL+iWcJCYmasKECUXu07lzZyUmJuqZZ56xtq1bt06dO3cu9nU8PDzk4eFh01a7du1bLb9UvLy8KuwP83WVYQwS43AllWEMUuUYR2UYg8Q4XImzx+Dt7V2qfi4dgCQpIiJCI0aMUIcOHdSxY0fNmTNHly5d0qhRoyRJw4cP1+23366YmBhJ0tNPP63u3btr1qxZ6tOnj5YuXaqdO3fq3XffLc9hAAAAF+LyAWjIkCE6e/aspk2bpszMTLVt21YJCQnWic4ZGRmqUuV/H2br0qWLlixZohdeeEF/+9vfdM8992jVqlVq3bp1eQ0BAAC4GJcPQJI0YcKEYi95JSUlFWobNGiQBg0a5OSqbo2Hh4eioqIKXXqrSCrDGCTG4UoqwxikyjGOyjAGiXG4Elcbg8UwSvNZMQAAgMrDpW+ECAAA4AwEIAAAYDoEIAAAYDoEICcbOXKkLBZLoSU9PV0jR4603t/I1WVmZuqvf/2rmjZtKg8PD/n7+6tv375KTEy06RcTEyM3Nze9/vrr5VRp8TIzM/X0008rICBAnp6eatSoke677z4tWLBAly9ftunryuOQ/vdz9corr9i0r1q1ynrzzqSkJFksFmVlZZVDhaX36/dBRXpP3Oh78MEHH6hmzZpKT0+32X7y5EnVqVOn3B/Q3LdvX4WFhRW5bfPmzbJYLNqzZ48k6S9/+Yvc3Ny0fPnysiyxVK5/H5588slC28aPHy+LxaKRI0fatCcnJ8vNzU19+vQpoypvrKjfE79eoqOjtXbtWrm7u2vXrl02+86aNUv169cv8ZFPZenXv/fc3d0VEBCgGTNm6Nq1a9Y+oaGhcnNz0zfffFNudRKAykBYWJhOnTpls9x1113lXVapHT16VO3bt9eGDRv0+uuva+/evUpISFDPnj01fvx4m76xsbF69tlnFRsbW07VFu3w4cNq166dvvrqK7388svavXu3kpOT9eyzz+qzzz7T+vXrbfq76jh+zdPTU6+++qp+/PHH8i7FtEr6HvzpT39SaGioRo4cqYKCAmv72LFj1b59+0LvnbI2ZswYrVu3TidOnCi0LS4uTh06dFBQUJAuX76spUuXuvT7wd/fX0uXLtVPP/3vuVVXrlzRkiVLdOeddxbqv3DhQv31r3/Vpk2bdPLkybIstVi//v0wZ84ceXl52bRNmTJFDz/8sIYPH67hw4dbn1/5/fff64UXXtD8+fNLfOJBWbv+ey8tLU2TJ09WdHS09Q/KjIwMbd26VRMmTCjXnykCUBnw8PCQj4+PzeLm5lbeZZXaU089JYvFoh07dmjgwIFq1qyZWrVqpYiICG3bts3ab+PGjfrpp580Y8YM5eTkaOvWreVYta2nnnpKVatW1c6dOzV48GC1aNFCTZs2Vb9+/fT555+rb9++1r6uPI5fCwkJkY+Pj/UmoCh7N/oevPPOO/rvf/+r2bNnS5Li4+P19ddfKy4uzmmP2SmtRx55RA0aNFB8fLxNe25urpYvX64xY8ZIkpYvX66WLVvq+eef16ZNm3T8+PFyqLZk9957r/z9/bVy5Upr28qVK3XnnXeqXbt2Nn1zc3P1ySefaNy4cerTp0+h8ZeXX/9+8Pb2lsVisWm77bbbJElvvPGGcnNzFRUVpWvXrmnEiBHq27evhgwZUs4jsHX9917jxo01btw4hYSEaM2aNZJ+CdiPPPKIxo0bp48//tgmuJYlAhBKdOHCBSUkJGj8+PGqWbNmoe2/fmTIwoULFR4ermrVqik8PFwLFy4sw0qLd/78eX311VfFjkGSzS8jVx3Hb7m5uenll1/WW2+9VeRf8XC+G30PGjRooHfffVcvvvii1q1bp0mTJmnu3Lny9/cvh2ptVa1aVcOHD1d8fLzNk7OXL1+u/Px8hYeHS/rl/TBs2DB5e3urd+/eLhMYfmv06NGKi4uzrsfGxlqfGPBry5YtU2BgoJo3b65hw4YpNja2dE8OdxG1atVSbGysZs2apaFDh+r48eNasGBBeZd1Q9WrV9fVq1dlGIbi4uI0bNgwBQYGKiAgQP/617/KpSYCUBn47LPPdNttt1kXV79J46+lp6fLMAwFBgaW2C8nJ0f/+te/NGzYMEnSsGHDtGzZMuXm5pZFmSW6PobmzZvbtNevX9/6PXnuueckufY4ijJgwAC1bdtWUVFR5V2Kad3oe9C/f38NHjxYYWFh6t69u0aMGFHGFRZv9OjROnTokDZu3Ghti4uL08CBA+Xt7a20tDRt27bNenZh2LBhiouLc8nAMGzYMG3ZskXHjh3TsWPH9PXXX1vfx792PdBJv1ymyc7Othl/RfDAAw/oD3/4g5YtW6Y333xT9erVK++SimUYhtavX68vv/xSDzzwgNavX6/Lly8rNDRU0i/ft/L6I5MAVAZ69uyp1NRU6/Lmm2+Wd0mlVtr/0X388ce6++67FRwcLElq27atGjdurE8++cSZ5d2SHTt2KDU1Va1atbJeT6+I43j11Ve1aNEi7d+/v7xLMa0bfQ9efPFFFRQU6IUXXijjykoWGBioLl26WOdhpKena/PmzdbLX7GxsQoNDVX9+vUlSQ8//LCys7O1YcOGcqu5OA0aNLBe0oqLi1OfPn2sdV938OBB7dixw3p2q2rVqhoyZIjLnuUtzg8//KCEhATVqFFDmzdvLu9yinT9D39PT0/17t1bQ4YMUXR0tGJjYzVkyBBVrfrLgyjCw8P19ddf69ChQ2VeIwGoDNSsWVMBAQHWxdfXt7xLKrV77rlHFotFBw4cKLHfwoUL9d1336lq1arW5fvvv3eJSZMBAQGyWCw6ePCgTXvTpk0VEBCg6tWrW9tceRzF6datm0JDQxUZGVnepZjWjb4H1/9nf/2/rmTMmDFasWKFLl68qLi4ON19993q3r278vPztWjRIn3++efW90KNGjV04cIFl30/jB49WvHx8Vq0aJFGjx5daPvChQt17do1+fn5Wce0YMECrVixQtnZ2eVQ8c25PpH+s88+04IFC1zyDNb1P/zT0tL0008/adGiRcrLy9Onn36qf/7zn9Z//9tvv13Xrl0rl58p13s3wqXUrVtXoaGhmj9/viZOnFhoDk1WVpaOHz+unTt3KikpSXXr1rVuu3Dhgnr06KEDBw7c8BKaM9WrV08PPvig5s2bp7/+9a/FzgPau3evS4+jJK+88oratm1b6DIfyk5F/R4MHjxYTz/9tJYsWaLFixdr3LhxslgsWrt2rS5evKjdu3fbfGhj3759GjVqlLKysmzmALqCsLAwXb16VRaLxXqJ5bpr165p8eLFmjVrlh566CGbbf3799fHH39c5EfpXc3777+vLVu2aO/evdYJxqNHj9aePXuK/X9bebj+h/+vffTRR7rjjju0atUqm/avvvpKs2bN0owZM8r0A0IEoHKWnZ2t1NRUm7Z69eq5xCTJ6+bPn6/77rtPHTt21IwZMxQUFKRr165p3bp1WrBggUJDQ9WxY0d169at0L6/+93vtHDhwnK/n84///lP3XffferQoYOio6MVFBSkKlWq6JtvvtGBAwfUvn17LVy40OXHUZw2bdpo6NChFeryanEqwnuiKBX1e3DbbbdpyJAhioyMVE5OjvWeOQsXLlSfPn2sl4Ova9mypSZNmqSPPvqo3D/K/1tubm7Wy5C//UX62Wef6ccff9SYMWPk7e1ts23gwIFauHChywegY8eOKSIiQv/4xz/UuHFjSb9cfv3iiy/0/PPP66233irnCku2cOFC/eEPf1Dr1q1t2v39/RUZGamEhIQyvTcTl8DKWVJSktq1a2ezTJ8+vbzLstG0aVPt2rVLPXv21OTJk9W6dWs9+OCDSkxM1Ny5c/Xhhx9q4MCBRe47cOBALV68WD///HMZV23r7rvv1u7duxUSEqLIyEgFBwerQ4cOeuuttzRlyhRFRUVViHGUZMaMGTb3m7n+tStedilJRXhPFOe334OKYsyYMfrxxx8VGhoqPz8/nT59Wp9//nmR74cqVapowIABLjtvxsvLS15eXoXaFy5cqJCQkELhR/rl/b1z507rjR9dkWEYGjNmjDp37qw///nP1vYaNWooPj7eZS+FXZeSkqJvv/22yJ8pb29v9erVq8x/pngaPFBJLV26VGPHjtXFixfLuxQAcDkV609DADeUl5enQ4cOad68eerVq1d5lwMALolLYEAl88UXX6hTp06qWbNmhZuPAgBlhUtgAADAdDgDBAAATIcABAAATIcABAAATIcABAAATIcABAAATIcABMAlHT16VBaLpdBjMX4tKSlJFotFWVlZZVYXgMqBAAQAxYiOjlbbtm3t3i8+Pt7lHhQKwBYBCECllZ+fXyGfzQXA+QhAAMpEQkKC7r//ftWuXVv16tXTI488okOHDlm379ixQ+3atZOnp6c6dOig3bt3FzrG2rVr1axZM1WvXl09e/bU0aNHbbZfP/OyZs0atWzZUh4eHsrIyCixrqSkJHXs2FE1a9ZU7dq1dd999+nYsWOKj4/X9OnT9e2338pischisSg+Pl6SNHv2bLVp00Y1a9aUv7+/nnrqKeXm5lqPN2rUKGVnZ1v3i46OlvTLY0qmTJmi22+/XTVr1lSnTp2UlJR00/+mAG4eAQhAmbh06ZIiIiK0c+dOJSYmWp8qXlBQoNzcXD3yyCNq2bKlUlJSFB0drSlTptjsf/z4cT322GPq27evUlNT9cQTT+j5558v9DqXL1/Wq6++qvfff1/fffedGjZsWGxN165dU//+/dW9e3ft2bNHycnJ+vOf/yyLxaIhQ4Zo8uTJatWqlU6dOqVTp05pyJAhkn55Ivqbb76p7777TosWLdKGDRv07LPPSpK6dOmiOXPmyMvLy7rf9bFMmDBBycnJWrp0qfbs2aNBgwYpLCxMaWlpjvpnBlBaBgCUg7NnzxqSjL179xrvvPOOUa9ePeOnn36ybl+wYIEhydi9e7dhGIYRGRlptGzZ0uYYzz33nCHJ+PHHHw3DMIy4uDhDkpGamlqqGs6fP29IMpKSkorcHhUVZQQHB9/wOMuXLzfq1atnXY+LizO8vb1t+hw7dsxwc3MzfvjhB5v2Xr16GZGRkaWqF4Dj8DR4AGUiLS1N06ZN0/bt23Xu3Dnr3JyMjAzt379fQUFB8vT0tPbv3Lmzzf779+9Xp06dbNp+20eS3N3dFRQUVKqa6tatq5EjRyo0NFQPPvigQkJCNHjwYPn6+pa43/r16xUTE6MDBw4oJydH165d05UrV3T58mXVqFGjyH327t2r/Px8NWvWzKY9Ly9P9erVK1W9AByHS2AAykTfvn114cIFvffee9q+fbu2b98uSbp69apDX6d69eqyWCyl7h8XF6fk5GR16dJFn3zyiZo1a6Zt27YV2//o0aN65JFHFBQUpBUrViglJUXz58+XVPJYcnNz5ebmppSUFKWmplqX/fv3a+7cuaUfIACH4AwQAKc7f/68Dh48qPfee09du3aVJG3ZssW6vUWLFvrggw905coV61mg34aQFi1aaM2aNTZtJQUVe7Rr107t2rVTZGSkOnfurCVLluj3v/+93N3dlZ+fb9M3JSVFBQUFmjVrlqpU+eVvyGXLltn0KWq/du3aKT8/X2fOnLH+GwAoP5wBAuB0derUUb169fTuu+8qPT1dGzZsUEREhHX7H//4R1ksFo0dO1bff/+91q5dq3/84x82x3jyySeVlpamqVOn6uDBg1qyZIn1U1k368iRI4qMjFRycrKOHTumr776SmlpaWrRooUkqUmTJjpy5IhSU1N17tw55eXlKSAgQD///LPeeustHT58WB988IHefvttm+M2adJEubm5SkxM1Llz53T58mU1a9ZMQ4cO1fDhw7Vy5UodOXJEO3bsUExMjD7//PNbGgeAm1Dek5AAmMO6deuMFi1aGB4eHkZQUJCRlJRkSDI+/fRTwzAMIzk52QgODjbc3d2Ntm3bGitWrLCZBG0YhvHvf//bCAgIMDw8PIyuXbsasbGxhSZB/3bycUkyMzON/v37G76+voa7u7vRuHFjY9q0aUZ+fr5hGIZx5coVY+DAgUbt2rUNSUZcXJxhGIYxe/Zsw9fX16hevboRGhpqLF682KYOwzCMJ5980qhXr54hyYiKijIMwzCuXr1qTJs2zWjSpIlRrVo1w9fX1xgwYICxZ8+em/xXBXCzLIZhGOUZwAAAAMoal8AAAIDpEIAAVGq33XZbscvmzZvLuzwA5YRLYAAqtfT09GK33X777apevXoZVgPAVRCAAACA6XAJDAAAmA4BCAAAmA4BCAAAmA4BCAAAmA4BCAAAmA4BCAAAmA4BCAAAmA4BCAAAmM7/A7g+z01ggit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 name="TextBox 3">
            <a:extLst>
              <a:ext uri="{FF2B5EF4-FFF2-40B4-BE49-F238E27FC236}">
                <a16:creationId xmlns:a16="http://schemas.microsoft.com/office/drawing/2014/main" id="{6AF3672F-B1BE-4B15-895F-CBA8F7C6FAB5}"/>
              </a:ext>
            </a:extLst>
          </p:cNvPr>
          <p:cNvSpPr txBox="1"/>
          <p:nvPr/>
        </p:nvSpPr>
        <p:spPr>
          <a:xfrm>
            <a:off x="307974" y="640081"/>
            <a:ext cx="8479409" cy="292388"/>
          </a:xfrm>
          <a:prstGeom prst="rect">
            <a:avLst/>
          </a:prstGeom>
          <a:noFill/>
        </p:spPr>
        <p:txBody>
          <a:bodyPr wrap="square">
            <a:spAutoFit/>
          </a:bodyPr>
          <a:lstStyle/>
          <a:p>
            <a:pPr algn="l"/>
            <a:r>
              <a:rPr lang="en-US" sz="1300" b="1" dirty="0">
                <a:latin typeface="Aptos" panose="020B0004020202020204" pitchFamily="34" charset="0"/>
              </a:rPr>
              <a:t>1. Identifying pattern of defaulters by combination of loan amount range and verification status</a:t>
            </a:r>
          </a:p>
        </p:txBody>
      </p:sp>
      <p:sp>
        <p:nvSpPr>
          <p:cNvPr id="8" name="TextBox 7">
            <a:extLst>
              <a:ext uri="{FF2B5EF4-FFF2-40B4-BE49-F238E27FC236}">
                <a16:creationId xmlns:a16="http://schemas.microsoft.com/office/drawing/2014/main" id="{623C9994-C5A0-4CE8-058E-798A257B3A67}"/>
              </a:ext>
            </a:extLst>
          </p:cNvPr>
          <p:cNvSpPr txBox="1"/>
          <p:nvPr/>
        </p:nvSpPr>
        <p:spPr>
          <a:xfrm>
            <a:off x="307974" y="1089046"/>
            <a:ext cx="8086218" cy="830997"/>
          </a:xfrm>
          <a:prstGeom prst="rect">
            <a:avLst/>
          </a:prstGeom>
          <a:noFill/>
        </p:spPr>
        <p:txBody>
          <a:bodyPr wrap="square">
            <a:spAutoFit/>
          </a:bodyPr>
          <a:lstStyle/>
          <a:p>
            <a:r>
              <a:rPr lang="en-US" sz="1200" dirty="0">
                <a:latin typeface="Aptos" panose="020B0004020202020204" pitchFamily="34" charset="0"/>
              </a:rPr>
              <a:t>Applicants who </a:t>
            </a:r>
            <a:r>
              <a:rPr lang="en-US" sz="1200" b="1" dirty="0">
                <a:latin typeface="Aptos" panose="020B0004020202020204" pitchFamily="34" charset="0"/>
              </a:rPr>
              <a:t>took loan amount in the range &gt; 17750 have higher % of defaulters from source verified </a:t>
            </a:r>
            <a:r>
              <a:rPr lang="en-US" sz="1200" dirty="0">
                <a:latin typeface="Aptos" panose="020B0004020202020204" pitchFamily="34" charset="0"/>
              </a:rPr>
              <a:t>compared to other statuses </a:t>
            </a:r>
          </a:p>
          <a:p>
            <a:r>
              <a:rPr lang="en-US" sz="1200" dirty="0">
                <a:latin typeface="Aptos" panose="020B0004020202020204" pitchFamily="34" charset="0"/>
              </a:rPr>
              <a:t>Applicants who </a:t>
            </a:r>
            <a:r>
              <a:rPr lang="en-US" sz="1200" b="1" dirty="0">
                <a:latin typeface="Aptos" panose="020B0004020202020204" pitchFamily="34" charset="0"/>
              </a:rPr>
              <a:t>took loan amount in the range &lt; 17750 have higher % of defaulters from verified status </a:t>
            </a:r>
            <a:r>
              <a:rPr lang="en-US" sz="1200" dirty="0">
                <a:latin typeface="Aptos" panose="020B0004020202020204" pitchFamily="34" charset="0"/>
              </a:rPr>
              <a:t>compared to other statuses </a:t>
            </a:r>
          </a:p>
        </p:txBody>
      </p:sp>
      <p:sp>
        <p:nvSpPr>
          <p:cNvPr id="9" name="TextBox 8">
            <a:extLst>
              <a:ext uri="{FF2B5EF4-FFF2-40B4-BE49-F238E27FC236}">
                <a16:creationId xmlns:a16="http://schemas.microsoft.com/office/drawing/2014/main" id="{2F6067BE-CF02-9AFC-0187-91226B4DE92B}"/>
              </a:ext>
            </a:extLst>
          </p:cNvPr>
          <p:cNvSpPr txBox="1"/>
          <p:nvPr/>
        </p:nvSpPr>
        <p:spPr>
          <a:xfrm>
            <a:off x="3268661" y="2003280"/>
            <a:ext cx="3874770" cy="246221"/>
          </a:xfrm>
          <a:prstGeom prst="rect">
            <a:avLst/>
          </a:prstGeom>
          <a:noFill/>
        </p:spPr>
        <p:txBody>
          <a:bodyPr wrap="square" rtlCol="0">
            <a:spAutoFit/>
          </a:bodyPr>
          <a:lstStyle/>
          <a:p>
            <a:r>
              <a:rPr lang="en-US" sz="1000" u="sng" dirty="0"/>
              <a:t>% Defaulters by loan range and verification status</a:t>
            </a:r>
          </a:p>
        </p:txBody>
      </p:sp>
      <p:pic>
        <p:nvPicPr>
          <p:cNvPr id="5" name="Picture 4">
            <a:extLst>
              <a:ext uri="{FF2B5EF4-FFF2-40B4-BE49-F238E27FC236}">
                <a16:creationId xmlns:a16="http://schemas.microsoft.com/office/drawing/2014/main" id="{BACA043B-15E2-7397-FFF5-319C2C4140C4}"/>
              </a:ext>
            </a:extLst>
          </p:cNvPr>
          <p:cNvPicPr>
            <a:picLocks noChangeAspect="1"/>
          </p:cNvPicPr>
          <p:nvPr/>
        </p:nvPicPr>
        <p:blipFill>
          <a:blip r:embed="rId3"/>
          <a:stretch>
            <a:fillRect/>
          </a:stretch>
        </p:blipFill>
        <p:spPr>
          <a:xfrm>
            <a:off x="2443387" y="2470940"/>
            <a:ext cx="4426177" cy="3854648"/>
          </a:xfrm>
          <a:prstGeom prst="rect">
            <a:avLst/>
          </a:prstGeom>
        </p:spPr>
      </p:pic>
    </p:spTree>
    <p:extLst>
      <p:ext uri="{BB962C8B-B14F-4D97-AF65-F5344CB8AC3E}">
        <p14:creationId xmlns:p14="http://schemas.microsoft.com/office/powerpoint/2010/main" val="423652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596348" y="2743200"/>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p:nvPr/>
        </p:nvSpPr>
        <p:spPr>
          <a:xfrm>
            <a:off x="1066800" y="1066800"/>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0" i="0" u="none" strike="noStrike" cap="none">
                <a:solidFill>
                  <a:schemeClr val="dk1"/>
                </a:solidFill>
                <a:latin typeface="Gill Sans"/>
                <a:ea typeface="Gill Sans"/>
                <a:cs typeface="Gill Sans"/>
                <a:sym typeface="Gill Sans"/>
              </a:rPr>
              <a:t>Problem Statement</a:t>
            </a:r>
            <a:endParaRPr/>
          </a:p>
        </p:txBody>
      </p:sp>
      <p:sp>
        <p:nvSpPr>
          <p:cNvPr id="117" name="Google Shape;117;p3"/>
          <p:cNvSpPr txBox="1"/>
          <p:nvPr/>
        </p:nvSpPr>
        <p:spPr>
          <a:xfrm>
            <a:off x="1066800" y="1673087"/>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Gill Sans"/>
              <a:buNone/>
            </a:pPr>
            <a:r>
              <a:rPr lang="en-US" sz="1600" dirty="0">
                <a:solidFill>
                  <a:schemeClr val="dk1"/>
                </a:solidFill>
                <a:latin typeface="Gill Sans"/>
                <a:ea typeface="Gill Sans"/>
                <a:cs typeface="Gill Sans"/>
                <a:sym typeface="Gill Sans"/>
              </a:rPr>
              <a:t>This case study is for a</a:t>
            </a:r>
            <a:r>
              <a:rPr lang="en-US" sz="1600" b="0" i="0" u="none" strike="noStrike" cap="none" dirty="0">
                <a:solidFill>
                  <a:schemeClr val="dk1"/>
                </a:solidFill>
                <a:latin typeface="Gill Sans"/>
                <a:ea typeface="Gill Sans"/>
                <a:cs typeface="Gill Sans"/>
                <a:sym typeface="Gill Sans"/>
              </a:rPr>
              <a:t> consumer finance marketplace </a:t>
            </a:r>
            <a:r>
              <a:rPr lang="en-US" sz="1600" dirty="0">
                <a:solidFill>
                  <a:schemeClr val="dk1"/>
                </a:solidFill>
                <a:latin typeface="Gill Sans"/>
                <a:ea typeface="Gill Sans"/>
                <a:cs typeface="Gill Sans"/>
                <a:sym typeface="Gill Sans"/>
              </a:rPr>
              <a:t>which provides</a:t>
            </a:r>
            <a:r>
              <a:rPr lang="en-US" sz="1600" b="0" i="0" u="none" strike="noStrike" cap="none" dirty="0">
                <a:solidFill>
                  <a:schemeClr val="dk1"/>
                </a:solidFill>
                <a:latin typeface="Gill Sans"/>
                <a:ea typeface="Gill Sans"/>
                <a:cs typeface="Gill Sans"/>
                <a:sym typeface="Gill Sans"/>
              </a:rPr>
              <a:t> personal loans that matches borrowers who are seeking a loan with investors looking to lend money and make a return.</a:t>
            </a:r>
            <a:r>
              <a:rPr lang="en-US" i="0" u="none" strike="noStrike" cap="none" dirty="0">
                <a:sym typeface="Gill Sans"/>
              </a:rPr>
              <a:t> </a:t>
            </a:r>
          </a:p>
          <a:p>
            <a:pPr marL="0" marR="0" lvl="0" indent="0" algn="l" rtl="0">
              <a:spcBef>
                <a:spcPts val="0"/>
              </a:spcBef>
              <a:spcAft>
                <a:spcPts val="0"/>
              </a:spcAft>
              <a:buClr>
                <a:schemeClr val="dk1"/>
              </a:buClr>
              <a:buSzPts val="1600"/>
              <a:buFont typeface="Gill Sans"/>
              <a:buNone/>
            </a:pPr>
            <a:endParaRPr lang="en-US" sz="1600" b="1"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1" dirty="0">
                <a:solidFill>
                  <a:schemeClr val="dk1"/>
                </a:solidFill>
                <a:latin typeface="Gill Sans"/>
                <a:ea typeface="Gill Sans"/>
                <a:cs typeface="Gill Sans"/>
                <a:sym typeface="Gill Sans"/>
              </a:rPr>
              <a:t>B</a:t>
            </a:r>
            <a:r>
              <a:rPr lang="en-US" sz="1600" b="1" i="0" u="none" strike="noStrike" cap="none" dirty="0">
                <a:solidFill>
                  <a:schemeClr val="dk1"/>
                </a:solidFill>
                <a:latin typeface="Gill Sans"/>
                <a:ea typeface="Gill Sans"/>
                <a:cs typeface="Gill Sans"/>
                <a:sym typeface="Gill Sans"/>
              </a:rPr>
              <a:t>orrowers</a:t>
            </a:r>
            <a:r>
              <a:rPr lang="en-US" sz="1600" b="0" i="0" u="none" strike="noStrike" cap="none" dirty="0">
                <a:solidFill>
                  <a:schemeClr val="dk1"/>
                </a:solidFill>
                <a:latin typeface="Gill Sans"/>
                <a:ea typeface="Gill Sans"/>
                <a:cs typeface="Gill Sans"/>
                <a:sym typeface="Gill Sans"/>
              </a:rPr>
              <a:t> who </a:t>
            </a:r>
            <a:r>
              <a:rPr lang="en-US" sz="1600" b="1" i="0" u="none" strike="noStrike" cap="none" dirty="0">
                <a:solidFill>
                  <a:schemeClr val="dk1"/>
                </a:solidFill>
                <a:latin typeface="Gill Sans"/>
                <a:ea typeface="Gill Sans"/>
                <a:cs typeface="Gill Sans"/>
                <a:sym typeface="Gill Sans"/>
              </a:rPr>
              <a:t>default</a:t>
            </a:r>
            <a:r>
              <a:rPr lang="en-US" sz="1600" b="0" i="0" u="none" strike="noStrike" cap="none" dirty="0">
                <a:solidFill>
                  <a:schemeClr val="dk1"/>
                </a:solidFill>
                <a:latin typeface="Gill Sans"/>
                <a:ea typeface="Gill Sans"/>
                <a:cs typeface="Gill Sans"/>
                <a:sym typeface="Gill Sans"/>
              </a:rPr>
              <a:t> cause the largest amount of </a:t>
            </a:r>
            <a:r>
              <a:rPr lang="en-US" sz="1600" b="1" i="0" u="none" strike="noStrike" cap="none" dirty="0">
                <a:solidFill>
                  <a:schemeClr val="dk1"/>
                </a:solidFill>
                <a:latin typeface="Gill Sans"/>
                <a:ea typeface="Gill Sans"/>
                <a:cs typeface="Gill Sans"/>
                <a:sym typeface="Gill Sans"/>
              </a:rPr>
              <a:t>loss to the lenders</a:t>
            </a:r>
            <a:r>
              <a:rPr lang="en-US" sz="1600" b="0" i="0" u="none" strike="noStrike" cap="none" dirty="0">
                <a:solidFill>
                  <a:schemeClr val="dk1"/>
                </a:solidFill>
                <a:latin typeface="Gill Sans"/>
                <a:ea typeface="Gill Sans"/>
                <a:cs typeface="Gill Sans"/>
                <a:sym typeface="Gill Sans"/>
              </a:rPr>
              <a:t>. In this case, the customers labeled as </a:t>
            </a:r>
            <a:r>
              <a:rPr lang="en-US" sz="1600" b="0" i="1" u="none" strike="noStrike" cap="none" dirty="0">
                <a:solidFill>
                  <a:schemeClr val="dk1"/>
                </a:solidFill>
                <a:latin typeface="Gill Sans"/>
                <a:ea typeface="Gill Sans"/>
                <a:cs typeface="Gill Sans"/>
                <a:sym typeface="Gill Sans"/>
              </a:rPr>
              <a:t>'charged-off' are the 'defaulters'</a:t>
            </a:r>
            <a:r>
              <a:rPr lang="en-US" sz="1600" b="0" i="0" u="none" strike="noStrike" cap="none" dirty="0">
                <a:solidFill>
                  <a:schemeClr val="dk1"/>
                </a:solidFill>
                <a:latin typeface="Gill Sans"/>
                <a:ea typeface="Gill Sans"/>
                <a:cs typeface="Gill Sans"/>
                <a:sym typeface="Gill Sans"/>
              </a:rPr>
              <a:t>.</a:t>
            </a:r>
            <a:endParaRPr dirty="0"/>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The core objective of the exercise is to </a:t>
            </a:r>
            <a:r>
              <a:rPr lang="en-US" sz="1600" b="1" i="0" u="none" strike="noStrike" cap="none" dirty="0">
                <a:solidFill>
                  <a:schemeClr val="dk1"/>
                </a:solidFill>
                <a:latin typeface="Gill Sans"/>
                <a:ea typeface="Gill Sans"/>
                <a:cs typeface="Gill Sans"/>
                <a:sym typeface="Gill Sans"/>
              </a:rPr>
              <a:t>help the company minimize the credit loss</a:t>
            </a:r>
            <a:r>
              <a:rPr lang="en-US" sz="1600" b="0" i="0" u="none" strike="noStrike" cap="none" dirty="0">
                <a:solidFill>
                  <a:schemeClr val="dk1"/>
                </a:solidFill>
                <a:latin typeface="Gill Sans"/>
                <a:ea typeface="Gill Sans"/>
                <a:cs typeface="Gill Sans"/>
                <a:sym typeface="Gill Sans"/>
              </a:rPr>
              <a:t>. </a:t>
            </a: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There are two potential sources of </a:t>
            </a:r>
            <a:r>
              <a:rPr lang="en-US" sz="1600" b="1" i="0" u="none" strike="noStrike" cap="none" dirty="0">
                <a:solidFill>
                  <a:schemeClr val="dk1"/>
                </a:solidFill>
                <a:latin typeface="Gill Sans"/>
                <a:ea typeface="Gill Sans"/>
                <a:cs typeface="Gill Sans"/>
                <a:sym typeface="Gill Sans"/>
              </a:rPr>
              <a:t>credit loss</a:t>
            </a:r>
            <a:r>
              <a:rPr lang="en-US" sz="1600" b="0" i="0" u="none" strike="noStrike" cap="none" dirty="0">
                <a:solidFill>
                  <a:schemeClr val="dk1"/>
                </a:solidFill>
                <a:latin typeface="Gill Sans"/>
                <a:ea typeface="Gill Sans"/>
                <a:cs typeface="Gill Sans"/>
                <a:sym typeface="Gill Sans"/>
              </a:rPr>
              <a:t>:</a:t>
            </a:r>
            <a:endParaRPr dirty="0"/>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1.  Applicant </a:t>
            </a:r>
            <a:r>
              <a:rPr lang="en-US" sz="1600" b="1" i="0" u="none" strike="noStrike" cap="none" dirty="0">
                <a:solidFill>
                  <a:schemeClr val="dk1"/>
                </a:solidFill>
                <a:latin typeface="Gill Sans"/>
                <a:ea typeface="Gill Sans"/>
                <a:cs typeface="Gill Sans"/>
                <a:sym typeface="Gill Sans"/>
              </a:rPr>
              <a:t>likely to repay the loan</a:t>
            </a:r>
            <a:r>
              <a:rPr lang="en-US" sz="1600" b="0" i="0" u="none" strike="noStrike" cap="none" dirty="0">
                <a:solidFill>
                  <a:schemeClr val="dk1"/>
                </a:solidFill>
                <a:latin typeface="Gill Sans"/>
                <a:ea typeface="Gill Sans"/>
                <a:cs typeface="Gill Sans"/>
                <a:sym typeface="Gill Sans"/>
              </a:rPr>
              <a:t>, such an applicant will bring in profit to the company with interest rates.** Rejecting such applicants will result in loss of business**.</a:t>
            </a:r>
            <a:endParaRPr dirty="0"/>
          </a:p>
          <a:p>
            <a:pPr marL="0" marR="0" lvl="0" indent="0" algn="l" rtl="0">
              <a:spcBef>
                <a:spcPts val="0"/>
              </a:spcBef>
              <a:spcAft>
                <a:spcPts val="0"/>
              </a:spcAft>
              <a:buClr>
                <a:schemeClr val="dk1"/>
              </a:buClr>
              <a:buSzPts val="1600"/>
              <a:buFont typeface="Gill Sans"/>
              <a:buNone/>
            </a:pPr>
            <a:r>
              <a:rPr lang="en-US" sz="1600" b="0" i="0" u="none" strike="noStrike" cap="none" dirty="0">
                <a:solidFill>
                  <a:schemeClr val="dk1"/>
                </a:solidFill>
                <a:latin typeface="Gill Sans"/>
                <a:ea typeface="Gill Sans"/>
                <a:cs typeface="Gill Sans"/>
                <a:sym typeface="Gill Sans"/>
              </a:rPr>
              <a:t>2.  Applicant </a:t>
            </a:r>
            <a:r>
              <a:rPr lang="en-US" sz="1600" b="1" i="0" u="none" strike="noStrike" cap="none" dirty="0">
                <a:solidFill>
                  <a:schemeClr val="dk1"/>
                </a:solidFill>
                <a:latin typeface="Gill Sans"/>
                <a:ea typeface="Gill Sans"/>
                <a:cs typeface="Gill Sans"/>
                <a:sym typeface="Gill Sans"/>
              </a:rPr>
              <a:t>not likely to repay</a:t>
            </a:r>
            <a:r>
              <a:rPr lang="en-US" sz="1600" b="0" i="0" u="none" strike="noStrike" cap="none" dirty="0">
                <a:solidFill>
                  <a:schemeClr val="dk1"/>
                </a:solidFill>
                <a:latin typeface="Gill Sans"/>
                <a:ea typeface="Gill Sans"/>
                <a:cs typeface="Gill Sans"/>
                <a:sym typeface="Gill Sans"/>
              </a:rPr>
              <a:t> the loan, i.e. and will potentially default, then approving the loan may lead to a financial loss* for the company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p:nvPr/>
        </p:nvSpPr>
        <p:spPr>
          <a:xfrm>
            <a:off x="1080655" y="734399"/>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a:solidFill>
                  <a:schemeClr val="dk1"/>
                </a:solidFill>
                <a:latin typeface="Gill Sans"/>
                <a:ea typeface="Gill Sans"/>
                <a:cs typeface="Gill Sans"/>
                <a:sym typeface="Gill Sans"/>
              </a:rPr>
              <a:t>Objectives</a:t>
            </a:r>
            <a:endParaRPr/>
          </a:p>
        </p:txBody>
      </p:sp>
      <p:sp>
        <p:nvSpPr>
          <p:cNvPr id="123" name="Google Shape;123;p4"/>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The goal is to identify these risky loan applicants, then such loans can be reduced thereby cutting down the amount of credit loss. Identification of such applicants using EDA using the given dataset, is the aim of this case study.</a:t>
            </a:r>
            <a:endParaRPr/>
          </a:p>
          <a:p>
            <a:pPr marL="0" marR="0" lvl="0" indent="0" algn="l" rtl="0">
              <a:spcBef>
                <a:spcPts val="0"/>
              </a:spcBef>
              <a:spcAft>
                <a:spcPts val="0"/>
              </a:spcAft>
              <a:buClr>
                <a:srgbClr val="562214"/>
              </a:buClr>
              <a:buSzPts val="1800"/>
              <a:buFont typeface="Gill Sans"/>
              <a:buNone/>
            </a:pPr>
            <a:endParaRPr sz="18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If one is able to identify these risky loan applicants, then such loans can be reduced thereby cutting down the amount of credit loss. Identification of such applicants using EDA is the aim of this case study.</a:t>
            </a:r>
            <a:endParaRPr/>
          </a:p>
          <a:p>
            <a:pPr marL="0" marR="0" lvl="0" indent="0" algn="l" rtl="0">
              <a:spcBef>
                <a:spcPts val="0"/>
              </a:spcBef>
              <a:spcAft>
                <a:spcPts val="0"/>
              </a:spcAft>
              <a:buClr>
                <a:srgbClr val="562214"/>
              </a:buClr>
              <a:buSzPts val="1800"/>
              <a:buFont typeface="Gill Sans"/>
              <a:buNone/>
            </a:pPr>
            <a:endParaRPr sz="18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In other words, the company wants to understand the driving factors (or driver variables) behind loan default, i.e. the variables which are strong indicators of default. The company can utilize this knowledge for its portfolio and risk assessment.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p:nvPr/>
        </p:nvSpPr>
        <p:spPr>
          <a:xfrm>
            <a:off x="900545" y="228600"/>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Approach:</a:t>
            </a:r>
            <a:endParaRPr sz="2800" b="1" i="0" u="none" strike="noStrike" cap="none" dirty="0">
              <a:solidFill>
                <a:schemeClr val="dk1"/>
              </a:solidFill>
              <a:latin typeface="Gill Sans"/>
              <a:ea typeface="Gill Sans"/>
              <a:cs typeface="Gill Sans"/>
              <a:sym typeface="Gill Sans"/>
            </a:endParaRPr>
          </a:p>
        </p:txBody>
      </p:sp>
      <p:sp>
        <p:nvSpPr>
          <p:cNvPr id="145" name="Google Shape;145;p7"/>
          <p:cNvSpPr txBox="1"/>
          <p:nvPr/>
        </p:nvSpPr>
        <p:spPr>
          <a:xfrm>
            <a:off x="900545" y="745435"/>
            <a:ext cx="7162800" cy="5791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Clean Data</a:t>
            </a: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Drop the columns having all null values and the columns having more null values</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Removing columns which are single valued as they </a:t>
            </a:r>
            <a:r>
              <a:rPr lang="en-US" sz="1600" dirty="0">
                <a:solidFill>
                  <a:schemeClr val="dk1"/>
                </a:solidFill>
                <a:latin typeface="Gill Sans"/>
                <a:ea typeface="Gill Sans"/>
                <a:cs typeface="Gill Sans"/>
                <a:sym typeface="Gill Sans"/>
              </a:rPr>
              <a:t>do</a:t>
            </a:r>
            <a:r>
              <a:rPr lang="en-US" sz="1600" b="0" i="0" u="none" strike="noStrike" cap="none" dirty="0">
                <a:solidFill>
                  <a:schemeClr val="dk1"/>
                </a:solidFill>
                <a:latin typeface="Gill Sans"/>
                <a:ea typeface="Gill Sans"/>
                <a:cs typeface="Gill Sans"/>
                <a:sym typeface="Gill Sans"/>
              </a:rPr>
              <a:t> not contribute to analysis</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Modify the datatypes of columns and reformat the data wherever required.</a:t>
            </a:r>
          </a:p>
          <a:p>
            <a:pPr marR="0" lvl="0" algn="l" rtl="0">
              <a:spcBef>
                <a:spcPts val="0"/>
              </a:spcBef>
              <a:spcAft>
                <a:spcPts val="0"/>
              </a:spcAft>
              <a:buClr>
                <a:schemeClr val="dk1"/>
              </a:buClr>
              <a:buSzPts val="1600"/>
            </a:pPr>
            <a:endParaRPr lang="en-US" sz="1600" dirty="0">
              <a:solidFill>
                <a:schemeClr val="dk1"/>
              </a:solidFill>
              <a:latin typeface="Gill Sans"/>
              <a:sym typeface="Gill Sans"/>
            </a:endParaRPr>
          </a:p>
          <a:p>
            <a:pPr marL="285750" indent="-285750">
              <a:buClr>
                <a:srgbClr val="922122"/>
              </a:buClr>
              <a:buSzPts val="1600"/>
              <a:buFont typeface="Noto Sans Symbols"/>
              <a:buChar char="⮚"/>
            </a:pPr>
            <a:r>
              <a:rPr lang="en-US" sz="1600" b="1" dirty="0">
                <a:solidFill>
                  <a:srgbClr val="922122"/>
                </a:solidFill>
                <a:latin typeface="Gill Sans"/>
                <a:sym typeface="Gill Sans"/>
              </a:rPr>
              <a:t>Remove Outliers</a:t>
            </a:r>
          </a:p>
          <a:p>
            <a:pPr marL="285750" indent="-285750">
              <a:buClr>
                <a:schemeClr val="dk1"/>
              </a:buClr>
              <a:buSzPts val="1600"/>
              <a:buFont typeface="Noto Sans Symbols"/>
              <a:buChar char="❑"/>
            </a:pPr>
            <a:r>
              <a:rPr lang="en-US" sz="1600" dirty="0">
                <a:latin typeface="Gill Sans"/>
                <a:sym typeface="Gill Sans"/>
              </a:rPr>
              <a:t>Check for any outliers present for the numerical columns and remove them</a:t>
            </a:r>
          </a:p>
          <a:p>
            <a:pPr>
              <a:buClr>
                <a:schemeClr val="dk1"/>
              </a:buClr>
              <a:buSzPts val="1600"/>
            </a:pP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Univariate analysis</a:t>
            </a:r>
            <a:endParaRPr sz="1600" b="1"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Check distributions and frequencies of various numerical and categorical variables</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Create derived variables where applicable </a:t>
            </a:r>
            <a:endParaRPr dirty="0"/>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Bivariate and Multivariate Analysis</a:t>
            </a: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Do correlation analysis, check how one variable effects other variable or third variable</a:t>
            </a:r>
            <a:endParaRPr dirty="0"/>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Analyze the join distributions across different variables</a:t>
            </a:r>
            <a:endParaRPr dirty="0"/>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rgbClr val="922122"/>
              </a:buClr>
              <a:buSzPts val="1600"/>
              <a:buFont typeface="Noto Sans Symbols"/>
              <a:buChar char="⮚"/>
            </a:pPr>
            <a:r>
              <a:rPr lang="en-US" sz="1600" b="1" i="0" u="none" strike="noStrike" cap="none" dirty="0">
                <a:solidFill>
                  <a:srgbClr val="922122"/>
                </a:solidFill>
                <a:latin typeface="Gill Sans"/>
                <a:ea typeface="Gill Sans"/>
                <a:cs typeface="Gill Sans"/>
                <a:sym typeface="Gill Sans"/>
              </a:rPr>
              <a:t>Summarize results</a:t>
            </a:r>
            <a:endParaRPr sz="1600" b="0" i="0" u="none" strike="noStrike" cap="none" dirty="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Gill Sans"/>
                <a:ea typeface="Gill Sans"/>
                <a:cs typeface="Gill Sans"/>
                <a:sym typeface="Gill Sans"/>
              </a:rPr>
              <a:t>Provide the summary of analysis results, insights and observations</a:t>
            </a:r>
            <a:endParaRPr dirty="0"/>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p:nvPr/>
        </p:nvSpPr>
        <p:spPr>
          <a:xfrm>
            <a:off x="1080655" y="228600"/>
            <a:ext cx="6400800" cy="775638"/>
          </a:xfrm>
          <a:prstGeom prst="rect">
            <a:avLst/>
          </a:prstGeom>
          <a:noFill/>
          <a:ln>
            <a:noFill/>
          </a:ln>
        </p:spPr>
        <p:txBody>
          <a:bodyPr spcFirstLastPara="1" wrap="square" lIns="91425" tIns="45700" rIns="91425" bIns="45700" anchor="t" anchorCtr="0">
            <a:normAutofit/>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a:solidFill>
                  <a:schemeClr val="dk1"/>
                </a:solidFill>
                <a:latin typeface="Gill Sans"/>
                <a:ea typeface="Gill Sans"/>
                <a:cs typeface="Gill Sans"/>
                <a:sym typeface="Gill Sans"/>
              </a:rPr>
              <a:t>Driver variables</a:t>
            </a:r>
            <a:endParaRPr sz="2800" b="1" i="0" u="none" strike="noStrike" cap="none">
              <a:solidFill>
                <a:schemeClr val="dk1"/>
              </a:solidFill>
              <a:latin typeface="Gill Sans"/>
              <a:ea typeface="Gill Sans"/>
              <a:cs typeface="Gill Sans"/>
              <a:sym typeface="Gill Sans"/>
            </a:endParaRPr>
          </a:p>
        </p:txBody>
      </p:sp>
      <p:sp>
        <p:nvSpPr>
          <p:cNvPr id="151" name="Google Shape;151;p8"/>
          <p:cNvSpPr txBox="1"/>
          <p:nvPr/>
        </p:nvSpPr>
        <p:spPr>
          <a:xfrm>
            <a:off x="1212273" y="838200"/>
            <a:ext cx="7162800" cy="57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800"/>
              <a:buFont typeface="Gill Sans"/>
              <a:buNone/>
            </a:pPr>
            <a:r>
              <a:rPr lang="en-IN" sz="1800" b="0" i="0" u="none" strike="noStrike" cap="none" dirty="0">
                <a:solidFill>
                  <a:srgbClr val="562214"/>
                </a:solidFill>
                <a:latin typeface="Gill Sans"/>
                <a:ea typeface="Gill Sans"/>
                <a:cs typeface="Gill Sans"/>
                <a:sym typeface="Gill Sans"/>
              </a:rPr>
              <a:t>Below variables are pre-approval variables and are helpful for the analysis.</a:t>
            </a:r>
            <a:endParaRPr dirty="0"/>
          </a:p>
          <a:p>
            <a:pPr marL="0" marR="0" lvl="0" indent="0" algn="l" rtl="0">
              <a:spcBef>
                <a:spcPts val="0"/>
              </a:spcBef>
              <a:spcAft>
                <a:spcPts val="0"/>
              </a:spcAft>
              <a:buClr>
                <a:srgbClr val="562214"/>
              </a:buClr>
              <a:buSzPts val="1800"/>
              <a:buFont typeface="Gill Sans"/>
              <a:buNone/>
            </a:pPr>
            <a:endParaRPr sz="1800" b="1"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800"/>
              <a:buFont typeface="Gill Sans"/>
              <a:buNone/>
            </a:pPr>
            <a:r>
              <a:rPr lang="en-US" sz="1800" b="1" i="0" u="none" strike="noStrike" cap="none" dirty="0">
                <a:solidFill>
                  <a:srgbClr val="562214"/>
                </a:solidFill>
                <a:latin typeface="Gill Sans"/>
                <a:ea typeface="Gill Sans"/>
                <a:cs typeface="Gill Sans"/>
                <a:sym typeface="Gill Sans"/>
              </a:rPr>
              <a:t>Loan Attributes:</a:t>
            </a:r>
            <a:endParaRPr sz="1600" b="1" i="0" u="sng"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Loan </a:t>
            </a:r>
            <a:r>
              <a:rPr lang="en-US" sz="1600" b="0" i="0" u="none" strike="noStrike" cap="none" dirty="0" err="1">
                <a:solidFill>
                  <a:srgbClr val="562214"/>
                </a:solidFill>
                <a:latin typeface="Gill Sans"/>
                <a:ea typeface="Gill Sans"/>
                <a:cs typeface="Gill Sans"/>
                <a:sym typeface="Gill Sans"/>
              </a:rPr>
              <a:t>Ammount</a:t>
            </a:r>
            <a:r>
              <a:rPr lang="en-US" sz="1600" b="0" i="0" u="none" strike="noStrike" cap="none" dirty="0">
                <a:solidFill>
                  <a:srgbClr val="562214"/>
                </a:solidFill>
                <a:latin typeface="Gill Sans"/>
                <a:ea typeface="Gill Sans"/>
                <a:cs typeface="Gill Sans"/>
                <a:sym typeface="Gill Sans"/>
              </a:rPr>
              <a:t> (</a:t>
            </a:r>
            <a:r>
              <a:rPr lang="en-US" sz="1600" b="0" i="0" u="none" strike="noStrike" cap="none" dirty="0" err="1">
                <a:solidFill>
                  <a:srgbClr val="562214"/>
                </a:solidFill>
                <a:latin typeface="Gill Sans"/>
                <a:ea typeface="Gill Sans"/>
                <a:cs typeface="Gill Sans"/>
                <a:sym typeface="Gill Sans"/>
              </a:rPr>
              <a:t>loan_amt</a:t>
            </a:r>
            <a:r>
              <a:rPr lang="en-US" sz="1600" b="0" i="0" u="none" strike="noStrike" cap="none" dirty="0">
                <a:solidFill>
                  <a:srgbClr val="562214"/>
                </a:solidFill>
                <a:latin typeface="Gill Sans"/>
                <a:ea typeface="Gill Sans"/>
                <a:cs typeface="Gill Sans"/>
                <a:sym typeface="Gill Sans"/>
              </a:rPr>
              <a:t>)</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Grade (grade)</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Term (term)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Purpose of Loan (purpose)</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Loan Status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Interest Rate (</a:t>
            </a:r>
            <a:r>
              <a:rPr lang="en-US" sz="1600" b="0" i="0" u="none" strike="noStrike" cap="none" dirty="0" err="1">
                <a:solidFill>
                  <a:srgbClr val="562214"/>
                </a:solidFill>
                <a:latin typeface="Gill Sans"/>
                <a:ea typeface="Gill Sans"/>
                <a:cs typeface="Gill Sans"/>
                <a:sym typeface="Gill Sans"/>
              </a:rPr>
              <a:t>int_rate</a:t>
            </a:r>
            <a:r>
              <a:rPr lang="en-US" sz="1600" b="0" i="0" u="none" strike="noStrike" cap="none" dirty="0">
                <a:solidFill>
                  <a:srgbClr val="562214"/>
                </a:solidFill>
                <a:latin typeface="Gill Sans"/>
                <a:ea typeface="Gill Sans"/>
                <a:cs typeface="Gill Sans"/>
                <a:sym typeface="Gill Sans"/>
              </a:rPr>
              <a:t>) </a:t>
            </a:r>
            <a:endParaRPr dirty="0"/>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rgbClr val="562214"/>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800"/>
              <a:buFont typeface="Gill Sans"/>
              <a:buNone/>
            </a:pPr>
            <a:r>
              <a:rPr lang="en-US" sz="1800" b="1" i="0" u="none" strike="noStrike" cap="none" dirty="0">
                <a:solidFill>
                  <a:srgbClr val="562214"/>
                </a:solidFill>
                <a:latin typeface="Gill Sans"/>
                <a:ea typeface="Gill Sans"/>
                <a:cs typeface="Gill Sans"/>
                <a:sym typeface="Gill Sans"/>
              </a:rPr>
              <a:t>Customer Demographics</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Annual Income (</a:t>
            </a:r>
            <a:r>
              <a:rPr lang="en-US" sz="1600" b="0" i="0" u="none" strike="noStrike" cap="none" dirty="0" err="1">
                <a:solidFill>
                  <a:srgbClr val="562214"/>
                </a:solidFill>
                <a:latin typeface="Gill Sans"/>
                <a:ea typeface="Gill Sans"/>
                <a:cs typeface="Gill Sans"/>
                <a:sym typeface="Gill Sans"/>
              </a:rPr>
              <a:t>annual_inc</a:t>
            </a:r>
            <a:r>
              <a:rPr lang="en-US" sz="1600" b="0" i="0" u="none" strike="noStrike" cap="none" dirty="0">
                <a:solidFill>
                  <a:srgbClr val="562214"/>
                </a:solidFill>
                <a:latin typeface="Gill Sans"/>
                <a:ea typeface="Gill Sans"/>
                <a:cs typeface="Gill Sans"/>
                <a:sym typeface="Gill Sans"/>
              </a:rPr>
              <a:t>)  - Annual income of the customer.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Home Ownership(</a:t>
            </a:r>
            <a:r>
              <a:rPr lang="en-US" sz="1600" b="0" i="0" u="none" strike="noStrike" cap="none" dirty="0" err="1">
                <a:solidFill>
                  <a:srgbClr val="562214"/>
                </a:solidFill>
                <a:latin typeface="Gill Sans"/>
                <a:ea typeface="Gill Sans"/>
                <a:cs typeface="Gill Sans"/>
                <a:sym typeface="Gill Sans"/>
              </a:rPr>
              <a:t>home_ownership</a:t>
            </a:r>
            <a:r>
              <a:rPr lang="en-US" sz="1600" b="0" i="0" u="none" strike="noStrike" cap="none" dirty="0">
                <a:solidFill>
                  <a:srgbClr val="562214"/>
                </a:solidFill>
                <a:latin typeface="Gill Sans"/>
                <a:ea typeface="Gill Sans"/>
                <a:cs typeface="Gill Sans"/>
                <a:sym typeface="Gill Sans"/>
              </a:rPr>
              <a:t>) - Whether the customer owns a home or stays rented. </a:t>
            </a:r>
            <a:endParaRPr dirty="0"/>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Employment Length (</a:t>
            </a:r>
            <a:r>
              <a:rPr lang="en-US" sz="1600" b="0" i="0" u="none" strike="noStrike" cap="none" dirty="0" err="1">
                <a:solidFill>
                  <a:srgbClr val="562214"/>
                </a:solidFill>
                <a:latin typeface="Gill Sans"/>
                <a:ea typeface="Gill Sans"/>
                <a:cs typeface="Gill Sans"/>
                <a:sym typeface="Gill Sans"/>
              </a:rPr>
              <a:t>emp_length</a:t>
            </a:r>
            <a:r>
              <a:rPr lang="en-US" sz="1600" b="0" i="0" u="none" strike="noStrike" cap="none" dirty="0">
                <a:solidFill>
                  <a:srgbClr val="562214"/>
                </a:solidFill>
                <a:latin typeface="Gill Sans"/>
                <a:ea typeface="Gill Sans"/>
                <a:cs typeface="Gill Sans"/>
                <a:sym typeface="Gill Sans"/>
              </a:rPr>
              <a:t>)  - Employment tenure of a customer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Debt to Income (DTI) - The percentage of the salary which goes towards paying loan.  </a:t>
            </a: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State(</a:t>
            </a:r>
            <a:r>
              <a:rPr lang="en-US" sz="1600" b="0" i="0" u="none" strike="noStrike" cap="none" dirty="0" err="1">
                <a:solidFill>
                  <a:srgbClr val="562214"/>
                </a:solidFill>
                <a:latin typeface="Gill Sans"/>
                <a:ea typeface="Gill Sans"/>
                <a:cs typeface="Gill Sans"/>
                <a:sym typeface="Gill Sans"/>
              </a:rPr>
              <a:t>addr_state</a:t>
            </a:r>
            <a:r>
              <a:rPr lang="en-US" sz="1600" b="0" i="0" u="none" strike="noStrike" cap="none" dirty="0">
                <a:solidFill>
                  <a:srgbClr val="562214"/>
                </a:solidFill>
                <a:latin typeface="Gill Sans"/>
                <a:ea typeface="Gill Sans"/>
                <a:cs typeface="Gill Sans"/>
                <a:sym typeface="Gill Sans"/>
              </a:rPr>
              <a:t>)  - Location of the customer.  </a:t>
            </a: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p:nvPr/>
        </p:nvSpPr>
        <p:spPr>
          <a:xfrm>
            <a:off x="1080655" y="228600"/>
            <a:ext cx="6400800" cy="775638"/>
          </a:xfrm>
          <a:prstGeom prst="rect">
            <a:avLst/>
          </a:prstGeom>
          <a:noFill/>
          <a:ln>
            <a:noFill/>
          </a:ln>
        </p:spPr>
        <p:txBody>
          <a:bodyPr spcFirstLastPara="1" wrap="square" lIns="91425" tIns="45700" rIns="91425" bIns="45700" anchor="t" anchorCtr="0">
            <a:normAutofit fontScale="92500" lnSpcReduction="2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Univariate Analysis:</a:t>
            </a:r>
          </a:p>
          <a:p>
            <a:pPr marL="82296" marR="0" lvl="0" indent="0" algn="l" rtl="0">
              <a:lnSpc>
                <a:spcPct val="100000"/>
              </a:lnSpc>
              <a:spcBef>
                <a:spcPts val="0"/>
              </a:spcBef>
              <a:spcAft>
                <a:spcPts val="0"/>
              </a:spcAft>
              <a:buClr>
                <a:schemeClr val="accent1"/>
              </a:buClr>
              <a:buSzPts val="2240"/>
              <a:buFont typeface="Noto Sans Symbols"/>
              <a:buNone/>
            </a:pPr>
            <a:r>
              <a:rPr lang="en-US" sz="2800" b="1" i="0" u="none" strike="noStrike" cap="none" dirty="0">
                <a:solidFill>
                  <a:schemeClr val="dk1"/>
                </a:solidFill>
                <a:latin typeface="Gill Sans"/>
                <a:ea typeface="Gill Sans"/>
                <a:cs typeface="Gill Sans"/>
                <a:sym typeface="Gill Sans"/>
              </a:rPr>
              <a:t>Analysis of Grade, </a:t>
            </a:r>
            <a:r>
              <a:rPr lang="en-US" sz="2800" b="1" i="0" u="none" strike="noStrike" cap="none" dirty="0" err="1">
                <a:solidFill>
                  <a:schemeClr val="dk1"/>
                </a:solidFill>
                <a:latin typeface="Gill Sans"/>
                <a:ea typeface="Gill Sans"/>
                <a:cs typeface="Gill Sans"/>
                <a:sym typeface="Gill Sans"/>
              </a:rPr>
              <a:t>emp_length</a:t>
            </a:r>
            <a:r>
              <a:rPr lang="en-US" sz="2800" b="1" i="0" u="none" strike="noStrike" cap="none" dirty="0">
                <a:solidFill>
                  <a:schemeClr val="dk1"/>
                </a:solidFill>
                <a:latin typeface="Gill Sans"/>
                <a:ea typeface="Gill Sans"/>
                <a:cs typeface="Gill Sans"/>
                <a:sym typeface="Gill Sans"/>
              </a:rPr>
              <a:t>, term:</a:t>
            </a:r>
            <a:endParaRPr sz="2800" b="1" i="0" u="none" strike="noStrike" cap="none" dirty="0">
              <a:solidFill>
                <a:schemeClr val="dk1"/>
              </a:solidFill>
              <a:latin typeface="Gill Sans"/>
              <a:ea typeface="Gill Sans"/>
              <a:cs typeface="Gill Sans"/>
              <a:sym typeface="Gill Sans"/>
            </a:endParaRPr>
          </a:p>
        </p:txBody>
      </p:sp>
      <p:sp>
        <p:nvSpPr>
          <p:cNvPr id="138" name="Google Shape;138;p6"/>
          <p:cNvSpPr txBox="1"/>
          <p:nvPr/>
        </p:nvSpPr>
        <p:spPr>
          <a:xfrm>
            <a:off x="4465983" y="3609487"/>
            <a:ext cx="3988904" cy="26852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IN" sz="1600" b="0" i="0" u="none" strike="noStrike" cap="none" dirty="0">
                <a:solidFill>
                  <a:srgbClr val="562214"/>
                </a:solidFill>
                <a:latin typeface="Gill Sans"/>
                <a:ea typeface="Gill Sans"/>
                <a:cs typeface="Gill Sans"/>
                <a:sym typeface="Gill Sans"/>
              </a:rPr>
              <a:t>Out of all the grades, the chances of loan defaults are more for B.</a:t>
            </a: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b="0" i="0" u="none" strike="noStrike" cap="none" dirty="0">
                <a:solidFill>
                  <a:srgbClr val="562214"/>
                </a:solidFill>
                <a:latin typeface="Gill Sans"/>
                <a:ea typeface="Gill Sans"/>
                <a:cs typeface="Gill Sans"/>
                <a:sym typeface="Gill Sans"/>
              </a:rPr>
              <a:t> Loan defaults are more for 36 months tenure compared to 60 months.</a:t>
            </a:r>
          </a:p>
          <a:p>
            <a:pPr marR="0" lvl="0" algn="l" rtl="0">
              <a:spcBef>
                <a:spcPts val="0"/>
              </a:spcBef>
              <a:spcAft>
                <a:spcPts val="0"/>
              </a:spcAft>
              <a:buClr>
                <a:srgbClr val="562214"/>
              </a:buClr>
              <a:buSzPts val="1600"/>
            </a:pPr>
            <a:endParaRPr lang="en-US" sz="1600" b="0" i="0" u="none" strike="noStrike" cap="none" dirty="0">
              <a:solidFill>
                <a:srgbClr val="562214"/>
              </a:solidFill>
              <a:latin typeface="Gill Sans"/>
              <a:ea typeface="Gill Sans"/>
              <a:cs typeface="Gill Sans"/>
              <a:sym typeface="Gill Sans"/>
            </a:endParaRPr>
          </a:p>
          <a:p>
            <a:pPr marL="285750" marR="0" lvl="0" indent="-285750" algn="l" rtl="0">
              <a:spcBef>
                <a:spcPts val="0"/>
              </a:spcBef>
              <a:spcAft>
                <a:spcPts val="0"/>
              </a:spcAft>
              <a:buClr>
                <a:srgbClr val="562214"/>
              </a:buClr>
              <a:buSzPts val="1600"/>
              <a:buFont typeface="Noto Sans Symbols"/>
              <a:buChar char="⮚"/>
            </a:pPr>
            <a:r>
              <a:rPr lang="en-US" sz="1600" dirty="0">
                <a:solidFill>
                  <a:srgbClr val="562214"/>
                </a:solidFill>
                <a:latin typeface="Gill Sans"/>
                <a:ea typeface="Gill Sans"/>
                <a:cs typeface="Gill Sans"/>
                <a:sym typeface="Gill Sans"/>
              </a:rPr>
              <a:t>Employees with 10 years employment are more in loan defaulters category</a:t>
            </a:r>
            <a:endParaRPr sz="1600" b="0" i="0" u="none" strike="noStrike" cap="none" dirty="0">
              <a:solidFill>
                <a:srgbClr val="562214"/>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rgbClr val="562214"/>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27F4D44B-B4FA-680A-8B91-C05C69470298}"/>
              </a:ext>
            </a:extLst>
          </p:cNvPr>
          <p:cNvPicPr>
            <a:picLocks noChangeAspect="1"/>
          </p:cNvPicPr>
          <p:nvPr/>
        </p:nvPicPr>
        <p:blipFill>
          <a:blip r:embed="rId3"/>
          <a:stretch>
            <a:fillRect/>
          </a:stretch>
        </p:blipFill>
        <p:spPr>
          <a:xfrm>
            <a:off x="426894" y="1198172"/>
            <a:ext cx="3635952" cy="2411315"/>
          </a:xfrm>
          <a:prstGeom prst="rect">
            <a:avLst/>
          </a:prstGeom>
        </p:spPr>
      </p:pic>
      <p:pic>
        <p:nvPicPr>
          <p:cNvPr id="5" name="Picture 4">
            <a:extLst>
              <a:ext uri="{FF2B5EF4-FFF2-40B4-BE49-F238E27FC236}">
                <a16:creationId xmlns:a16="http://schemas.microsoft.com/office/drawing/2014/main" id="{52A14B6B-337D-9D5C-D5B5-F2608A9B409E}"/>
              </a:ext>
            </a:extLst>
          </p:cNvPr>
          <p:cNvPicPr>
            <a:picLocks noChangeAspect="1"/>
          </p:cNvPicPr>
          <p:nvPr/>
        </p:nvPicPr>
        <p:blipFill>
          <a:blip r:embed="rId4"/>
          <a:stretch>
            <a:fillRect/>
          </a:stretch>
        </p:blipFill>
        <p:spPr>
          <a:xfrm>
            <a:off x="4343481" y="1198172"/>
            <a:ext cx="3830771" cy="2512437"/>
          </a:xfrm>
          <a:prstGeom prst="rect">
            <a:avLst/>
          </a:prstGeom>
        </p:spPr>
      </p:pic>
      <p:pic>
        <p:nvPicPr>
          <p:cNvPr id="7" name="Picture 6">
            <a:extLst>
              <a:ext uri="{FF2B5EF4-FFF2-40B4-BE49-F238E27FC236}">
                <a16:creationId xmlns:a16="http://schemas.microsoft.com/office/drawing/2014/main" id="{0AD08CD9-2ADD-1BDD-8628-B5A0A86733F1}"/>
              </a:ext>
            </a:extLst>
          </p:cNvPr>
          <p:cNvPicPr>
            <a:picLocks noChangeAspect="1"/>
          </p:cNvPicPr>
          <p:nvPr/>
        </p:nvPicPr>
        <p:blipFill>
          <a:blip r:embed="rId5"/>
          <a:stretch>
            <a:fillRect/>
          </a:stretch>
        </p:blipFill>
        <p:spPr>
          <a:xfrm>
            <a:off x="361057" y="3609487"/>
            <a:ext cx="3701789" cy="2951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p:nvPr/>
        </p:nvSpPr>
        <p:spPr>
          <a:xfrm>
            <a:off x="490330" y="380774"/>
            <a:ext cx="8203095" cy="775500"/>
          </a:xfrm>
          <a:prstGeom prst="rect">
            <a:avLst/>
          </a:prstGeom>
          <a:noFill/>
          <a:ln>
            <a:noFill/>
          </a:ln>
        </p:spPr>
        <p:txBody>
          <a:bodyPr spcFirstLastPara="1" wrap="square" lIns="91425" tIns="45700" rIns="91425" bIns="45700" anchor="t" anchorCtr="0">
            <a:normAutofit fontScale="92500" lnSpcReduction="2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a:t>
            </a:r>
            <a:r>
              <a:rPr lang="en-US" sz="2800" b="1" dirty="0" err="1">
                <a:solidFill>
                  <a:schemeClr val="dk1"/>
                </a:solidFill>
                <a:latin typeface="Gill Sans"/>
                <a:ea typeface="Gill Sans"/>
                <a:cs typeface="Gill Sans"/>
                <a:sym typeface="Gill Sans"/>
              </a:rPr>
              <a:t>home_ownership</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verification_status</a:t>
            </a:r>
            <a:r>
              <a:rPr lang="en-US" sz="2800" b="1" dirty="0">
                <a:solidFill>
                  <a:schemeClr val="dk1"/>
                </a:solidFill>
                <a:latin typeface="Gill Sans"/>
                <a:ea typeface="Gill Sans"/>
                <a:cs typeface="Gill Sans"/>
                <a:sym typeface="Gill Sans"/>
              </a:rPr>
              <a:t>, purpose:</a:t>
            </a:r>
            <a:endParaRPr sz="2800" b="1" i="0" u="none" strike="noStrike" cap="none" dirty="0">
              <a:solidFill>
                <a:schemeClr val="dk1"/>
              </a:solidFill>
              <a:latin typeface="Gill Sans"/>
              <a:ea typeface="Gill Sans"/>
              <a:cs typeface="Gill Sans"/>
              <a:sym typeface="Gill Sans"/>
            </a:endParaRPr>
          </a:p>
        </p:txBody>
      </p:sp>
      <p:sp>
        <p:nvSpPr>
          <p:cNvPr id="157" name="Google Shape;157;p9"/>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1" i="0" u="none" strike="noStrike" cap="none">
              <a:solidFill>
                <a:srgbClr val="922122"/>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E0FB05E9-4C70-EF66-5932-703DCA7C59B1}"/>
              </a:ext>
            </a:extLst>
          </p:cNvPr>
          <p:cNvPicPr>
            <a:picLocks noChangeAspect="1"/>
          </p:cNvPicPr>
          <p:nvPr/>
        </p:nvPicPr>
        <p:blipFill>
          <a:blip r:embed="rId3"/>
          <a:stretch>
            <a:fillRect/>
          </a:stretch>
        </p:blipFill>
        <p:spPr>
          <a:xfrm>
            <a:off x="450575" y="1072220"/>
            <a:ext cx="3691492" cy="2859935"/>
          </a:xfrm>
          <a:prstGeom prst="rect">
            <a:avLst/>
          </a:prstGeom>
        </p:spPr>
      </p:pic>
      <p:pic>
        <p:nvPicPr>
          <p:cNvPr id="5" name="Picture 4">
            <a:extLst>
              <a:ext uri="{FF2B5EF4-FFF2-40B4-BE49-F238E27FC236}">
                <a16:creationId xmlns:a16="http://schemas.microsoft.com/office/drawing/2014/main" id="{14C7210A-6CC6-964E-BB88-0BFD4C2B23FC}"/>
              </a:ext>
            </a:extLst>
          </p:cNvPr>
          <p:cNvPicPr>
            <a:picLocks noChangeAspect="1"/>
          </p:cNvPicPr>
          <p:nvPr/>
        </p:nvPicPr>
        <p:blipFill>
          <a:blip r:embed="rId4"/>
          <a:stretch>
            <a:fillRect/>
          </a:stretch>
        </p:blipFill>
        <p:spPr>
          <a:xfrm>
            <a:off x="4683581" y="1072220"/>
            <a:ext cx="3691492" cy="2816586"/>
          </a:xfrm>
          <a:prstGeom prst="rect">
            <a:avLst/>
          </a:prstGeom>
        </p:spPr>
      </p:pic>
      <p:pic>
        <p:nvPicPr>
          <p:cNvPr id="7" name="Picture 6">
            <a:extLst>
              <a:ext uri="{FF2B5EF4-FFF2-40B4-BE49-F238E27FC236}">
                <a16:creationId xmlns:a16="http://schemas.microsoft.com/office/drawing/2014/main" id="{D54C4E14-788C-885E-0F00-1893B4F21F9C}"/>
              </a:ext>
            </a:extLst>
          </p:cNvPr>
          <p:cNvPicPr>
            <a:picLocks noChangeAspect="1"/>
          </p:cNvPicPr>
          <p:nvPr/>
        </p:nvPicPr>
        <p:blipFill>
          <a:blip r:embed="rId5"/>
          <a:stretch>
            <a:fillRect/>
          </a:stretch>
        </p:blipFill>
        <p:spPr>
          <a:xfrm>
            <a:off x="1986914" y="4000349"/>
            <a:ext cx="5287316" cy="25395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p:nvPr/>
        </p:nvSpPr>
        <p:spPr>
          <a:xfrm>
            <a:off x="1212280" y="442999"/>
            <a:ext cx="6400800" cy="775500"/>
          </a:xfrm>
          <a:prstGeom prst="rect">
            <a:avLst/>
          </a:prstGeom>
          <a:noFill/>
          <a:ln>
            <a:noFill/>
          </a:ln>
        </p:spPr>
        <p:txBody>
          <a:bodyPr spcFirstLastPara="1" wrap="square" lIns="91425" tIns="45700" rIns="91425" bIns="45700" anchor="t" anchorCtr="0">
            <a:normAutofit fontScale="77500" lnSpcReduction="2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derived columns:</a:t>
            </a:r>
          </a:p>
          <a:p>
            <a:pPr marL="82296" marR="0" lvl="0" indent="0" algn="l" rtl="0">
              <a:lnSpc>
                <a:spcPct val="100000"/>
              </a:lnSpc>
              <a:spcBef>
                <a:spcPts val="0"/>
              </a:spcBef>
              <a:spcAft>
                <a:spcPts val="0"/>
              </a:spcAft>
              <a:buClr>
                <a:schemeClr val="accent1"/>
              </a:buClr>
              <a:buSzPts val="2240"/>
              <a:buFont typeface="Noto Sans Symbols"/>
              <a:buNone/>
            </a:pPr>
            <a:r>
              <a:rPr lang="en-US" sz="2800" b="1" dirty="0" err="1">
                <a:solidFill>
                  <a:schemeClr val="dk1"/>
                </a:solidFill>
                <a:latin typeface="Gill Sans"/>
                <a:ea typeface="Gill Sans"/>
                <a:cs typeface="Gill Sans"/>
                <a:sym typeface="Gill Sans"/>
              </a:rPr>
              <a:t>Installment_groups</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funded_amnt_inv_group</a:t>
            </a:r>
            <a:r>
              <a:rPr lang="en-US" sz="2800" b="1" dirty="0">
                <a:solidFill>
                  <a:schemeClr val="dk1"/>
                </a:solidFill>
                <a:latin typeface="Gill Sans"/>
                <a:ea typeface="Gill Sans"/>
                <a:cs typeface="Gill Sans"/>
                <a:sym typeface="Gill Sans"/>
              </a:rPr>
              <a:t>:</a:t>
            </a:r>
          </a:p>
          <a:p>
            <a:pPr marL="82296" marR="0" lvl="0" indent="0" algn="l" rtl="0">
              <a:lnSpc>
                <a:spcPct val="100000"/>
              </a:lnSpc>
              <a:spcBef>
                <a:spcPts val="0"/>
              </a:spcBef>
              <a:spcAft>
                <a:spcPts val="0"/>
              </a:spcAft>
              <a:buClr>
                <a:schemeClr val="accent1"/>
              </a:buClr>
              <a:buSzPts val="2240"/>
              <a:buFont typeface="Noto Sans Symbols"/>
              <a:buNone/>
            </a:pPr>
            <a:endParaRPr sz="2800" b="1" i="0" u="none" strike="noStrike" cap="none" dirty="0">
              <a:solidFill>
                <a:schemeClr val="dk1"/>
              </a:solidFill>
              <a:latin typeface="Gill Sans"/>
              <a:ea typeface="Gill Sans"/>
              <a:cs typeface="Gill Sans"/>
              <a:sym typeface="Gill Sans"/>
            </a:endParaRPr>
          </a:p>
        </p:txBody>
      </p:sp>
      <p:sp>
        <p:nvSpPr>
          <p:cNvPr id="169" name="Google Shape;169;p10"/>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400"/>
              <a:buFont typeface="Gill Sans"/>
              <a:buNone/>
            </a:pPr>
            <a:endParaRPr sz="1400" b="0" i="0" u="none" strike="noStrike" cap="none">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5076CE5D-42E6-147D-8FE5-F8B3F6C18CDC}"/>
              </a:ext>
            </a:extLst>
          </p:cNvPr>
          <p:cNvPicPr>
            <a:picLocks noChangeAspect="1"/>
          </p:cNvPicPr>
          <p:nvPr/>
        </p:nvPicPr>
        <p:blipFill>
          <a:blip r:embed="rId3"/>
          <a:stretch>
            <a:fillRect/>
          </a:stretch>
        </p:blipFill>
        <p:spPr>
          <a:xfrm>
            <a:off x="1066840" y="1504872"/>
            <a:ext cx="6248360" cy="2523789"/>
          </a:xfrm>
          <a:prstGeom prst="rect">
            <a:avLst/>
          </a:prstGeom>
        </p:spPr>
      </p:pic>
      <p:pic>
        <p:nvPicPr>
          <p:cNvPr id="5" name="Picture 4">
            <a:extLst>
              <a:ext uri="{FF2B5EF4-FFF2-40B4-BE49-F238E27FC236}">
                <a16:creationId xmlns:a16="http://schemas.microsoft.com/office/drawing/2014/main" id="{C60B2254-AC16-99CF-3987-54DD5A1FB04D}"/>
              </a:ext>
            </a:extLst>
          </p:cNvPr>
          <p:cNvPicPr>
            <a:picLocks noChangeAspect="1"/>
          </p:cNvPicPr>
          <p:nvPr/>
        </p:nvPicPr>
        <p:blipFill>
          <a:blip r:embed="rId4"/>
          <a:stretch>
            <a:fillRect/>
          </a:stretch>
        </p:blipFill>
        <p:spPr>
          <a:xfrm>
            <a:off x="1212273" y="4080919"/>
            <a:ext cx="5625508" cy="26269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p:nvPr/>
        </p:nvSpPr>
        <p:spPr>
          <a:xfrm>
            <a:off x="609600" y="374400"/>
            <a:ext cx="7938573" cy="463800"/>
          </a:xfrm>
          <a:prstGeom prst="rect">
            <a:avLst/>
          </a:prstGeom>
          <a:noFill/>
          <a:ln>
            <a:noFill/>
          </a:ln>
        </p:spPr>
        <p:txBody>
          <a:bodyPr spcFirstLastPara="1" wrap="square" lIns="91425" tIns="45700" rIns="91425" bIns="45700" anchor="t" anchorCtr="0">
            <a:normAutofit fontScale="92500" lnSpcReduction="10000"/>
          </a:bodyPr>
          <a:lstStyle/>
          <a:p>
            <a:pPr marL="82296" marR="0" lvl="0" indent="0" algn="l" rtl="0">
              <a:lnSpc>
                <a:spcPct val="100000"/>
              </a:lnSpc>
              <a:spcBef>
                <a:spcPts val="0"/>
              </a:spcBef>
              <a:spcAft>
                <a:spcPts val="0"/>
              </a:spcAft>
              <a:buClr>
                <a:schemeClr val="accent1"/>
              </a:buClr>
              <a:buSzPts val="2240"/>
              <a:buFont typeface="Noto Sans Symbols"/>
              <a:buNone/>
            </a:pPr>
            <a:r>
              <a:rPr lang="en-US" sz="2800" b="1" dirty="0">
                <a:solidFill>
                  <a:schemeClr val="dk1"/>
                </a:solidFill>
                <a:latin typeface="Gill Sans"/>
                <a:ea typeface="Gill Sans"/>
                <a:cs typeface="Gill Sans"/>
                <a:sym typeface="Gill Sans"/>
              </a:rPr>
              <a:t>Analysis on </a:t>
            </a:r>
            <a:r>
              <a:rPr lang="en-US" sz="2800" b="1" dirty="0" err="1">
                <a:solidFill>
                  <a:schemeClr val="dk1"/>
                </a:solidFill>
                <a:latin typeface="Gill Sans"/>
                <a:ea typeface="Gill Sans"/>
                <a:cs typeface="Gill Sans"/>
                <a:sym typeface="Gill Sans"/>
              </a:rPr>
              <a:t>dti</a:t>
            </a:r>
            <a:r>
              <a:rPr lang="en-US" sz="2800" b="1" dirty="0">
                <a:solidFill>
                  <a:schemeClr val="dk1"/>
                </a:solidFill>
                <a:latin typeface="Gill Sans"/>
                <a:ea typeface="Gill Sans"/>
                <a:cs typeface="Gill Sans"/>
                <a:sym typeface="Gill Sans"/>
              </a:rPr>
              <a:t> groups, </a:t>
            </a:r>
            <a:r>
              <a:rPr lang="en-US" sz="2800" b="1" dirty="0" err="1">
                <a:solidFill>
                  <a:schemeClr val="dk1"/>
                </a:solidFill>
                <a:latin typeface="Gill Sans"/>
                <a:ea typeface="Gill Sans"/>
                <a:cs typeface="Gill Sans"/>
                <a:sym typeface="Gill Sans"/>
              </a:rPr>
              <a:t>issue_month</a:t>
            </a:r>
            <a:r>
              <a:rPr lang="en-US" sz="2800" b="1" dirty="0">
                <a:solidFill>
                  <a:schemeClr val="dk1"/>
                </a:solidFill>
                <a:latin typeface="Gill Sans"/>
                <a:ea typeface="Gill Sans"/>
                <a:cs typeface="Gill Sans"/>
                <a:sym typeface="Gill Sans"/>
              </a:rPr>
              <a:t>, </a:t>
            </a:r>
            <a:r>
              <a:rPr lang="en-US" sz="2800" b="1" dirty="0" err="1">
                <a:solidFill>
                  <a:schemeClr val="dk1"/>
                </a:solidFill>
                <a:latin typeface="Gill Sans"/>
                <a:ea typeface="Gill Sans"/>
                <a:cs typeface="Gill Sans"/>
                <a:sym typeface="Gill Sans"/>
              </a:rPr>
              <a:t>issue_year</a:t>
            </a:r>
            <a:r>
              <a:rPr lang="en-US" sz="2800" b="1" dirty="0">
                <a:solidFill>
                  <a:schemeClr val="dk1"/>
                </a:solidFill>
                <a:latin typeface="Gill Sans"/>
                <a:ea typeface="Gill Sans"/>
                <a:cs typeface="Gill Sans"/>
                <a:sym typeface="Gill Sans"/>
              </a:rPr>
              <a:t>:</a:t>
            </a:r>
            <a:endParaRPr sz="2800" b="1" i="0" u="none" strike="noStrike" cap="none" dirty="0">
              <a:solidFill>
                <a:schemeClr val="dk1"/>
              </a:solidFill>
              <a:latin typeface="Gill Sans"/>
              <a:ea typeface="Gill Sans"/>
              <a:cs typeface="Gill Sans"/>
              <a:sym typeface="Gill Sans"/>
            </a:endParaRPr>
          </a:p>
        </p:txBody>
      </p:sp>
      <p:sp>
        <p:nvSpPr>
          <p:cNvPr id="180" name="Google Shape;180;p11"/>
          <p:cNvSpPr txBox="1"/>
          <p:nvPr/>
        </p:nvSpPr>
        <p:spPr>
          <a:xfrm>
            <a:off x="1212273" y="1676400"/>
            <a:ext cx="71628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chemeClr val="dk1"/>
              </a:solidFill>
              <a:latin typeface="Gill Sans"/>
              <a:ea typeface="Gill Sans"/>
              <a:cs typeface="Gill Sans"/>
              <a:sym typeface="Gill Sans"/>
            </a:endParaRPr>
          </a:p>
          <a:p>
            <a:pPr marL="285750" marR="0" lvl="0" indent="-184150" algn="l" rtl="0">
              <a:spcBef>
                <a:spcPts val="0"/>
              </a:spcBef>
              <a:spcAft>
                <a:spcPts val="0"/>
              </a:spcAft>
              <a:buClr>
                <a:srgbClr val="562214"/>
              </a:buClr>
              <a:buSzPts val="1600"/>
              <a:buFont typeface="Noto Sans Symbol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rgbClr val="562214"/>
              </a:buClr>
              <a:buSzPts val="1600"/>
              <a:buFont typeface="Gill Sans"/>
              <a:buNone/>
            </a:pPr>
            <a:endParaRPr sz="1600" b="0" i="0" u="none" strike="noStrike" cap="none" dirty="0">
              <a:solidFill>
                <a:srgbClr val="562214"/>
              </a:solidFill>
              <a:latin typeface="Gill Sans"/>
              <a:ea typeface="Gill Sans"/>
              <a:cs typeface="Gill Sans"/>
              <a:sym typeface="Gill Sans"/>
            </a:endParaRPr>
          </a:p>
          <a:p>
            <a:pPr marL="0" marR="0" lvl="0" indent="0" algn="l" rtl="0">
              <a:spcBef>
                <a:spcPts val="0"/>
              </a:spcBef>
              <a:spcAft>
                <a:spcPts val="0"/>
              </a:spcAft>
              <a:buClr>
                <a:srgbClr val="562214"/>
              </a:buClr>
              <a:buSzPts val="1400"/>
              <a:buFont typeface="Gill Sans"/>
              <a:buNone/>
            </a:pPr>
            <a:endParaRPr sz="1400" b="0" i="0" u="none" strike="noStrike" cap="none" dirty="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5E766DC9-C6C5-1EE4-5531-BC5A32846B7A}"/>
              </a:ext>
            </a:extLst>
          </p:cNvPr>
          <p:cNvPicPr>
            <a:picLocks noChangeAspect="1"/>
          </p:cNvPicPr>
          <p:nvPr/>
        </p:nvPicPr>
        <p:blipFill>
          <a:blip r:embed="rId3"/>
          <a:stretch>
            <a:fillRect/>
          </a:stretch>
        </p:blipFill>
        <p:spPr>
          <a:xfrm>
            <a:off x="1318631" y="899846"/>
            <a:ext cx="4061752" cy="1870727"/>
          </a:xfrm>
          <a:prstGeom prst="rect">
            <a:avLst/>
          </a:prstGeom>
        </p:spPr>
      </p:pic>
      <p:pic>
        <p:nvPicPr>
          <p:cNvPr id="5" name="Picture 4">
            <a:extLst>
              <a:ext uri="{FF2B5EF4-FFF2-40B4-BE49-F238E27FC236}">
                <a16:creationId xmlns:a16="http://schemas.microsoft.com/office/drawing/2014/main" id="{325E90D4-A4EC-D8DB-473F-50BDACBB0665}"/>
              </a:ext>
            </a:extLst>
          </p:cNvPr>
          <p:cNvPicPr>
            <a:picLocks noChangeAspect="1"/>
          </p:cNvPicPr>
          <p:nvPr/>
        </p:nvPicPr>
        <p:blipFill>
          <a:blip r:embed="rId4"/>
          <a:stretch>
            <a:fillRect/>
          </a:stretch>
        </p:blipFill>
        <p:spPr>
          <a:xfrm>
            <a:off x="1318631" y="2832219"/>
            <a:ext cx="4499073" cy="1939873"/>
          </a:xfrm>
          <a:prstGeom prst="rect">
            <a:avLst/>
          </a:prstGeom>
        </p:spPr>
      </p:pic>
      <p:pic>
        <p:nvPicPr>
          <p:cNvPr id="7" name="Picture 6">
            <a:extLst>
              <a:ext uri="{FF2B5EF4-FFF2-40B4-BE49-F238E27FC236}">
                <a16:creationId xmlns:a16="http://schemas.microsoft.com/office/drawing/2014/main" id="{BA7811A7-279C-8006-19BC-84B743EB58B1}"/>
              </a:ext>
            </a:extLst>
          </p:cNvPr>
          <p:cNvPicPr>
            <a:picLocks noChangeAspect="1"/>
          </p:cNvPicPr>
          <p:nvPr/>
        </p:nvPicPr>
        <p:blipFill>
          <a:blip r:embed="rId5"/>
          <a:stretch>
            <a:fillRect/>
          </a:stretch>
        </p:blipFill>
        <p:spPr>
          <a:xfrm>
            <a:off x="1318631" y="4692541"/>
            <a:ext cx="4353640" cy="1951113"/>
          </a:xfrm>
          <a:prstGeom prst="rect">
            <a:avLst/>
          </a:prstGeom>
        </p:spPr>
      </p:pic>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740</TotalTime>
  <Words>1259</Words>
  <Application>Microsoft Office PowerPoint</Application>
  <PresentationFormat>On-screen Show (4:3)</PresentationFormat>
  <Paragraphs>119</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vt:lpstr>
      <vt:lpstr>Aptos Display</vt:lpstr>
      <vt:lpstr>Arial</vt:lpstr>
      <vt:lpstr>Noto Sans Symbols</vt:lpstr>
      <vt:lpstr>Calibri</vt:lpstr>
      <vt:lpstr>Corbel</vt:lpstr>
      <vt:lpstr>Gill Sans</vt:lpstr>
      <vt:lpstr>Aptos</vt:lpstr>
      <vt:lpstr>Basis</vt:lpstr>
      <vt:lpstr>   Lending Club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dc:creator>
  <cp:lastModifiedBy>Srivatchala.Thilagaraj</cp:lastModifiedBy>
  <cp:revision>4</cp:revision>
  <dcterms:created xsi:type="dcterms:W3CDTF">2024-08-19T11:13:25Z</dcterms:created>
  <dcterms:modified xsi:type="dcterms:W3CDTF">2024-08-21T05:30:40Z</dcterms:modified>
</cp:coreProperties>
</file>