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79" r:id="rId6"/>
    <p:sldId id="272" r:id="rId7"/>
    <p:sldId id="273" r:id="rId8"/>
    <p:sldId id="274" r:id="rId9"/>
    <p:sldId id="275" r:id="rId10"/>
    <p:sldId id="276" r:id="rId11"/>
    <p:sldId id="270" r:id="rId12"/>
    <p:sldId id="271" r:id="rId13"/>
    <p:sldId id="280" r:id="rId14"/>
    <p:sldId id="281" r:id="rId15"/>
    <p:sldId id="282" r:id="rId16"/>
    <p:sldId id="283" r:id="rId17"/>
    <p:sldId id="284"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teek Kanaujia" initials="PK" lastIdx="1" clrIdx="0">
    <p:extLst>
      <p:ext uri="{19B8F6BF-5375-455C-9EA6-DF929625EA0E}">
        <p15:presenceInfo xmlns:p15="http://schemas.microsoft.com/office/powerpoint/2012/main" userId="8d48de9d9940c948" providerId="Windows Live"/>
      </p:ext>
    </p:extLst>
  </p:cmAuthor>
  <p:cmAuthor id="2" name="Sharath Patil" initials="SP" lastIdx="1" clrIdx="1">
    <p:extLst>
      <p:ext uri="{19B8F6BF-5375-455C-9EA6-DF929625EA0E}">
        <p15:presenceInfo xmlns:p15="http://schemas.microsoft.com/office/powerpoint/2012/main" userId="78018788d79ec7f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68" autoAdjust="0"/>
    <p:restoredTop sz="94943" autoAdjust="0"/>
  </p:normalViewPr>
  <p:slideViewPr>
    <p:cSldViewPr snapToGrid="0">
      <p:cViewPr varScale="1">
        <p:scale>
          <a:sx n="81" d="100"/>
          <a:sy n="81" d="100"/>
        </p:scale>
        <p:origin x="782" y="58"/>
      </p:cViewPr>
      <p:guideLst/>
    </p:cSldViewPr>
  </p:slideViewPr>
  <p:outlineViewPr>
    <p:cViewPr>
      <p:scale>
        <a:sx n="33" d="100"/>
        <a:sy n="33" d="100"/>
      </p:scale>
      <p:origin x="0" y="-4140"/>
    </p:cViewPr>
    <p:sldLst>
      <p:sld r:id="rId1" collapse="1"/>
      <p:sld r:id="rId2"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E793E5-A077-448B-BF6D-820BD81AC88F}" type="datetimeFigureOut">
              <a:rPr lang="en-IN" smtClean="0"/>
              <a:t>20-05-2024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9EBE73-281C-4BF2-9B46-A735F999119B}" type="slidenum">
              <a:rPr lang="en-IN" smtClean="0"/>
              <a:t>‹#›</a:t>
            </a:fld>
            <a:endParaRPr lang="en-IN"/>
          </a:p>
        </p:txBody>
      </p:sp>
    </p:spTree>
    <p:extLst>
      <p:ext uri="{BB962C8B-B14F-4D97-AF65-F5344CB8AC3E}">
        <p14:creationId xmlns:p14="http://schemas.microsoft.com/office/powerpoint/2010/main" val="3207032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79EBE73-281C-4BF2-9B46-A735F999119B}" type="slidenum">
              <a:rPr lang="en-IN" smtClean="0"/>
              <a:t>1</a:t>
            </a:fld>
            <a:endParaRPr lang="en-IN"/>
          </a:p>
        </p:txBody>
      </p:sp>
    </p:spTree>
    <p:extLst>
      <p:ext uri="{BB962C8B-B14F-4D97-AF65-F5344CB8AC3E}">
        <p14:creationId xmlns:p14="http://schemas.microsoft.com/office/powerpoint/2010/main" val="636032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9EBE73-281C-4BF2-9B46-A735F999119B}" type="slidenum">
              <a:rPr lang="en-IN" smtClean="0"/>
              <a:t>3</a:t>
            </a:fld>
            <a:endParaRPr lang="en-IN"/>
          </a:p>
        </p:txBody>
      </p:sp>
    </p:spTree>
    <p:extLst>
      <p:ext uri="{BB962C8B-B14F-4D97-AF65-F5344CB8AC3E}">
        <p14:creationId xmlns:p14="http://schemas.microsoft.com/office/powerpoint/2010/main" val="4148130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D9319-84E3-16D3-9161-30EFEC5CE0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40BAF78-FA0E-9676-6C99-6060579178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1B1C60-4436-002D-12C1-F8FCC62D49A9}"/>
              </a:ext>
            </a:extLst>
          </p:cNvPr>
          <p:cNvSpPr>
            <a:spLocks noGrp="1"/>
          </p:cNvSpPr>
          <p:nvPr>
            <p:ph type="dt" sz="half" idx="10"/>
          </p:nvPr>
        </p:nvSpPr>
        <p:spPr/>
        <p:txBody>
          <a:bodyPr/>
          <a:lstStyle/>
          <a:p>
            <a:fld id="{D6675748-E789-4E9E-B05E-7202C6542295}" type="datetime1">
              <a:rPr lang="en-IN" smtClean="0"/>
              <a:t>20-05-2024</a:t>
            </a:fld>
            <a:endParaRPr lang="en-IN"/>
          </a:p>
        </p:txBody>
      </p:sp>
      <p:sp>
        <p:nvSpPr>
          <p:cNvPr id="5" name="Footer Placeholder 4">
            <a:extLst>
              <a:ext uri="{FF2B5EF4-FFF2-40B4-BE49-F238E27FC236}">
                <a16:creationId xmlns:a16="http://schemas.microsoft.com/office/drawing/2014/main" id="{5B43CA31-9A31-4666-2A04-D6D88A1080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F64542-C741-3A93-7430-E677ADC3D715}"/>
              </a:ext>
            </a:extLst>
          </p:cNvPr>
          <p:cNvSpPr>
            <a:spLocks noGrp="1"/>
          </p:cNvSpPr>
          <p:nvPr>
            <p:ph type="sldNum" sz="quarter" idx="12"/>
          </p:nvPr>
        </p:nvSpPr>
        <p:spPr/>
        <p:txBody>
          <a:bodyPr/>
          <a:lstStyle/>
          <a:p>
            <a:fld id="{BDBDAEB0-40FA-4637-A2E1-EBBFD1F45A99}" type="slidenum">
              <a:rPr lang="en-IN" smtClean="0"/>
              <a:t>‹#›</a:t>
            </a:fld>
            <a:endParaRPr lang="en-IN"/>
          </a:p>
        </p:txBody>
      </p:sp>
    </p:spTree>
    <p:extLst>
      <p:ext uri="{BB962C8B-B14F-4D97-AF65-F5344CB8AC3E}">
        <p14:creationId xmlns:p14="http://schemas.microsoft.com/office/powerpoint/2010/main" val="134422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8BA5F-CC60-3F90-05C2-EA8BFC46457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1EC472-CFAE-65E8-476A-837087A0DF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3C6461-9E0B-28F9-2AF1-CAD728C07125}"/>
              </a:ext>
            </a:extLst>
          </p:cNvPr>
          <p:cNvSpPr>
            <a:spLocks noGrp="1"/>
          </p:cNvSpPr>
          <p:nvPr>
            <p:ph type="dt" sz="half" idx="10"/>
          </p:nvPr>
        </p:nvSpPr>
        <p:spPr/>
        <p:txBody>
          <a:bodyPr/>
          <a:lstStyle/>
          <a:p>
            <a:fld id="{FD64A379-5217-4D98-B241-A77A8805E72D}" type="datetime1">
              <a:rPr lang="en-IN" smtClean="0"/>
              <a:t>20-05-2024</a:t>
            </a:fld>
            <a:endParaRPr lang="en-IN"/>
          </a:p>
        </p:txBody>
      </p:sp>
      <p:sp>
        <p:nvSpPr>
          <p:cNvPr id="5" name="Footer Placeholder 4">
            <a:extLst>
              <a:ext uri="{FF2B5EF4-FFF2-40B4-BE49-F238E27FC236}">
                <a16:creationId xmlns:a16="http://schemas.microsoft.com/office/drawing/2014/main" id="{5EB3D2DE-7080-E6A1-20F3-F196F34DC1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C3AE93-05EB-4F1C-DDAB-2CE9B25ADF8B}"/>
              </a:ext>
            </a:extLst>
          </p:cNvPr>
          <p:cNvSpPr>
            <a:spLocks noGrp="1"/>
          </p:cNvSpPr>
          <p:nvPr>
            <p:ph type="sldNum" sz="quarter" idx="12"/>
          </p:nvPr>
        </p:nvSpPr>
        <p:spPr/>
        <p:txBody>
          <a:bodyPr/>
          <a:lstStyle/>
          <a:p>
            <a:fld id="{BDBDAEB0-40FA-4637-A2E1-EBBFD1F45A99}" type="slidenum">
              <a:rPr lang="en-IN" smtClean="0"/>
              <a:t>‹#›</a:t>
            </a:fld>
            <a:endParaRPr lang="en-IN"/>
          </a:p>
        </p:txBody>
      </p:sp>
    </p:spTree>
    <p:extLst>
      <p:ext uri="{BB962C8B-B14F-4D97-AF65-F5344CB8AC3E}">
        <p14:creationId xmlns:p14="http://schemas.microsoft.com/office/powerpoint/2010/main" val="2494827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D5F7FB-35C8-0596-7142-08F1CD9C51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79C3AB-3D5B-924E-9345-409F9E8636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568E7D-28BF-7A23-806A-D5A7092B0204}"/>
              </a:ext>
            </a:extLst>
          </p:cNvPr>
          <p:cNvSpPr>
            <a:spLocks noGrp="1"/>
          </p:cNvSpPr>
          <p:nvPr>
            <p:ph type="dt" sz="half" idx="10"/>
          </p:nvPr>
        </p:nvSpPr>
        <p:spPr/>
        <p:txBody>
          <a:bodyPr/>
          <a:lstStyle/>
          <a:p>
            <a:fld id="{172D689E-CF44-4D07-BDD2-472841C21950}" type="datetime1">
              <a:rPr lang="en-IN" smtClean="0"/>
              <a:t>20-05-2024</a:t>
            </a:fld>
            <a:endParaRPr lang="en-IN"/>
          </a:p>
        </p:txBody>
      </p:sp>
      <p:sp>
        <p:nvSpPr>
          <p:cNvPr id="5" name="Footer Placeholder 4">
            <a:extLst>
              <a:ext uri="{FF2B5EF4-FFF2-40B4-BE49-F238E27FC236}">
                <a16:creationId xmlns:a16="http://schemas.microsoft.com/office/drawing/2014/main" id="{6A7F7BFF-9B37-3870-8344-22A5E547D2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3979AC-8A3D-089A-32E8-0833F94F8E91}"/>
              </a:ext>
            </a:extLst>
          </p:cNvPr>
          <p:cNvSpPr>
            <a:spLocks noGrp="1"/>
          </p:cNvSpPr>
          <p:nvPr>
            <p:ph type="sldNum" sz="quarter" idx="12"/>
          </p:nvPr>
        </p:nvSpPr>
        <p:spPr/>
        <p:txBody>
          <a:bodyPr/>
          <a:lstStyle/>
          <a:p>
            <a:fld id="{BDBDAEB0-40FA-4637-A2E1-EBBFD1F45A99}" type="slidenum">
              <a:rPr lang="en-IN" smtClean="0"/>
              <a:t>‹#›</a:t>
            </a:fld>
            <a:endParaRPr lang="en-IN"/>
          </a:p>
        </p:txBody>
      </p:sp>
    </p:spTree>
    <p:extLst>
      <p:ext uri="{BB962C8B-B14F-4D97-AF65-F5344CB8AC3E}">
        <p14:creationId xmlns:p14="http://schemas.microsoft.com/office/powerpoint/2010/main" val="513361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560F5-4645-8ED7-30F4-4A216159B5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2913C6-A55A-C958-80B1-732C2B8DDE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881444-B0D9-ED37-427A-C9323761AC9C}"/>
              </a:ext>
            </a:extLst>
          </p:cNvPr>
          <p:cNvSpPr>
            <a:spLocks noGrp="1"/>
          </p:cNvSpPr>
          <p:nvPr>
            <p:ph type="dt" sz="half" idx="10"/>
          </p:nvPr>
        </p:nvSpPr>
        <p:spPr/>
        <p:txBody>
          <a:bodyPr/>
          <a:lstStyle/>
          <a:p>
            <a:fld id="{DC87C0B0-BE5E-4A15-A45F-BCB8831804A7}" type="datetime1">
              <a:rPr lang="en-IN" smtClean="0"/>
              <a:t>20-05-2024</a:t>
            </a:fld>
            <a:endParaRPr lang="en-IN"/>
          </a:p>
        </p:txBody>
      </p:sp>
      <p:sp>
        <p:nvSpPr>
          <p:cNvPr id="5" name="Footer Placeholder 4">
            <a:extLst>
              <a:ext uri="{FF2B5EF4-FFF2-40B4-BE49-F238E27FC236}">
                <a16:creationId xmlns:a16="http://schemas.microsoft.com/office/drawing/2014/main" id="{4F1B123E-155E-1318-221F-DE79482752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81536C-3789-2279-5146-EAD325862379}"/>
              </a:ext>
            </a:extLst>
          </p:cNvPr>
          <p:cNvSpPr>
            <a:spLocks noGrp="1"/>
          </p:cNvSpPr>
          <p:nvPr>
            <p:ph type="sldNum" sz="quarter" idx="12"/>
          </p:nvPr>
        </p:nvSpPr>
        <p:spPr/>
        <p:txBody>
          <a:bodyPr/>
          <a:lstStyle/>
          <a:p>
            <a:fld id="{BDBDAEB0-40FA-4637-A2E1-EBBFD1F45A99}" type="slidenum">
              <a:rPr lang="en-IN" smtClean="0"/>
              <a:t>‹#›</a:t>
            </a:fld>
            <a:endParaRPr lang="en-IN"/>
          </a:p>
        </p:txBody>
      </p:sp>
    </p:spTree>
    <p:extLst>
      <p:ext uri="{BB962C8B-B14F-4D97-AF65-F5344CB8AC3E}">
        <p14:creationId xmlns:p14="http://schemas.microsoft.com/office/powerpoint/2010/main" val="2039133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A3A13-D9B9-CFF4-71AD-996879FE6F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28EEA9-6520-1563-435C-7F3F89D8B3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957814-94FE-2171-2CD6-2631D2038FE1}"/>
              </a:ext>
            </a:extLst>
          </p:cNvPr>
          <p:cNvSpPr>
            <a:spLocks noGrp="1"/>
          </p:cNvSpPr>
          <p:nvPr>
            <p:ph type="dt" sz="half" idx="10"/>
          </p:nvPr>
        </p:nvSpPr>
        <p:spPr/>
        <p:txBody>
          <a:bodyPr/>
          <a:lstStyle/>
          <a:p>
            <a:fld id="{7578F995-E39C-4CFE-B31F-58DE6C33EFD7}" type="datetime1">
              <a:rPr lang="en-IN" smtClean="0"/>
              <a:t>20-05-2024</a:t>
            </a:fld>
            <a:endParaRPr lang="en-IN"/>
          </a:p>
        </p:txBody>
      </p:sp>
      <p:sp>
        <p:nvSpPr>
          <p:cNvPr id="5" name="Footer Placeholder 4">
            <a:extLst>
              <a:ext uri="{FF2B5EF4-FFF2-40B4-BE49-F238E27FC236}">
                <a16:creationId xmlns:a16="http://schemas.microsoft.com/office/drawing/2014/main" id="{87BA8669-450A-97E9-8F76-983A12A635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520DDC-6ED7-EF84-98A6-B97F25B4A15D}"/>
              </a:ext>
            </a:extLst>
          </p:cNvPr>
          <p:cNvSpPr>
            <a:spLocks noGrp="1"/>
          </p:cNvSpPr>
          <p:nvPr>
            <p:ph type="sldNum" sz="quarter" idx="12"/>
          </p:nvPr>
        </p:nvSpPr>
        <p:spPr/>
        <p:txBody>
          <a:bodyPr/>
          <a:lstStyle/>
          <a:p>
            <a:fld id="{BDBDAEB0-40FA-4637-A2E1-EBBFD1F45A99}" type="slidenum">
              <a:rPr lang="en-IN" smtClean="0"/>
              <a:t>‹#›</a:t>
            </a:fld>
            <a:endParaRPr lang="en-IN"/>
          </a:p>
        </p:txBody>
      </p:sp>
    </p:spTree>
    <p:extLst>
      <p:ext uri="{BB962C8B-B14F-4D97-AF65-F5344CB8AC3E}">
        <p14:creationId xmlns:p14="http://schemas.microsoft.com/office/powerpoint/2010/main" val="1699020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0B0EF-A31E-7448-E558-C6B506A07E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96572F-92BA-17D2-D0DE-EB5BFB83E2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AF6C4A-B894-BF0E-C9A4-9477B24389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3D23AD4-23C3-86C2-3E99-BDD7B345DE90}"/>
              </a:ext>
            </a:extLst>
          </p:cNvPr>
          <p:cNvSpPr>
            <a:spLocks noGrp="1"/>
          </p:cNvSpPr>
          <p:nvPr>
            <p:ph type="dt" sz="half" idx="10"/>
          </p:nvPr>
        </p:nvSpPr>
        <p:spPr/>
        <p:txBody>
          <a:bodyPr/>
          <a:lstStyle/>
          <a:p>
            <a:fld id="{02E072E2-68B6-4822-911A-821F0C8F0008}" type="datetime1">
              <a:rPr lang="en-IN" smtClean="0"/>
              <a:t>20-05-2024</a:t>
            </a:fld>
            <a:endParaRPr lang="en-IN"/>
          </a:p>
        </p:txBody>
      </p:sp>
      <p:sp>
        <p:nvSpPr>
          <p:cNvPr id="6" name="Footer Placeholder 5">
            <a:extLst>
              <a:ext uri="{FF2B5EF4-FFF2-40B4-BE49-F238E27FC236}">
                <a16:creationId xmlns:a16="http://schemas.microsoft.com/office/drawing/2014/main" id="{8BF37C11-D2B3-6E11-C96C-5F1EE2DD53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90522B-883A-9098-B52B-BA06B5295D62}"/>
              </a:ext>
            </a:extLst>
          </p:cNvPr>
          <p:cNvSpPr>
            <a:spLocks noGrp="1"/>
          </p:cNvSpPr>
          <p:nvPr>
            <p:ph type="sldNum" sz="quarter" idx="12"/>
          </p:nvPr>
        </p:nvSpPr>
        <p:spPr/>
        <p:txBody>
          <a:bodyPr/>
          <a:lstStyle/>
          <a:p>
            <a:fld id="{BDBDAEB0-40FA-4637-A2E1-EBBFD1F45A99}" type="slidenum">
              <a:rPr lang="en-IN" smtClean="0"/>
              <a:t>‹#›</a:t>
            </a:fld>
            <a:endParaRPr lang="en-IN"/>
          </a:p>
        </p:txBody>
      </p:sp>
    </p:spTree>
    <p:extLst>
      <p:ext uri="{BB962C8B-B14F-4D97-AF65-F5344CB8AC3E}">
        <p14:creationId xmlns:p14="http://schemas.microsoft.com/office/powerpoint/2010/main" val="3268282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2FCD1-158F-316A-EB01-88BDEB201C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CC5948-8019-C250-1E5E-4BD00A0E7A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FE3187-5F58-9AF2-DFBB-F11FB42027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5633C5C-70DD-4A42-5773-20F2FD2C46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341195-277A-29DF-C1C9-E988396ECF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8212BFE-0C2A-23C3-68EB-C68BC23A92C4}"/>
              </a:ext>
            </a:extLst>
          </p:cNvPr>
          <p:cNvSpPr>
            <a:spLocks noGrp="1"/>
          </p:cNvSpPr>
          <p:nvPr>
            <p:ph type="dt" sz="half" idx="10"/>
          </p:nvPr>
        </p:nvSpPr>
        <p:spPr/>
        <p:txBody>
          <a:bodyPr/>
          <a:lstStyle/>
          <a:p>
            <a:fld id="{AD53F92A-4A5F-4E49-8652-30BD58CF1E1E}" type="datetime1">
              <a:rPr lang="en-IN" smtClean="0"/>
              <a:t>20-05-2024</a:t>
            </a:fld>
            <a:endParaRPr lang="en-IN"/>
          </a:p>
        </p:txBody>
      </p:sp>
      <p:sp>
        <p:nvSpPr>
          <p:cNvPr id="8" name="Footer Placeholder 7">
            <a:extLst>
              <a:ext uri="{FF2B5EF4-FFF2-40B4-BE49-F238E27FC236}">
                <a16:creationId xmlns:a16="http://schemas.microsoft.com/office/drawing/2014/main" id="{265771FB-5638-6FA0-76A5-5EFB6C38783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D144353-C65C-F58B-7F0D-BCAF71A08007}"/>
              </a:ext>
            </a:extLst>
          </p:cNvPr>
          <p:cNvSpPr>
            <a:spLocks noGrp="1"/>
          </p:cNvSpPr>
          <p:nvPr>
            <p:ph type="sldNum" sz="quarter" idx="12"/>
          </p:nvPr>
        </p:nvSpPr>
        <p:spPr/>
        <p:txBody>
          <a:bodyPr/>
          <a:lstStyle/>
          <a:p>
            <a:fld id="{BDBDAEB0-40FA-4637-A2E1-EBBFD1F45A99}" type="slidenum">
              <a:rPr lang="en-IN" smtClean="0"/>
              <a:t>‹#›</a:t>
            </a:fld>
            <a:endParaRPr lang="en-IN"/>
          </a:p>
        </p:txBody>
      </p:sp>
    </p:spTree>
    <p:extLst>
      <p:ext uri="{BB962C8B-B14F-4D97-AF65-F5344CB8AC3E}">
        <p14:creationId xmlns:p14="http://schemas.microsoft.com/office/powerpoint/2010/main" val="10527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2EFED-6D26-CEE1-E1FC-5747CCADD6C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48A205E-4234-49FD-4E5E-AB354ACF0B3D}"/>
              </a:ext>
            </a:extLst>
          </p:cNvPr>
          <p:cNvSpPr>
            <a:spLocks noGrp="1"/>
          </p:cNvSpPr>
          <p:nvPr>
            <p:ph type="dt" sz="half" idx="10"/>
          </p:nvPr>
        </p:nvSpPr>
        <p:spPr/>
        <p:txBody>
          <a:bodyPr/>
          <a:lstStyle/>
          <a:p>
            <a:fld id="{04FEDA0F-822E-49F3-AD1B-485EE911A73A}" type="datetime1">
              <a:rPr lang="en-IN" smtClean="0"/>
              <a:t>20-05-2024</a:t>
            </a:fld>
            <a:endParaRPr lang="en-IN"/>
          </a:p>
        </p:txBody>
      </p:sp>
      <p:sp>
        <p:nvSpPr>
          <p:cNvPr id="4" name="Footer Placeholder 3">
            <a:extLst>
              <a:ext uri="{FF2B5EF4-FFF2-40B4-BE49-F238E27FC236}">
                <a16:creationId xmlns:a16="http://schemas.microsoft.com/office/drawing/2014/main" id="{51960CB4-1C87-9A09-EB40-936940FE376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168220-33B5-D262-E29A-AA3B8524EC0C}"/>
              </a:ext>
            </a:extLst>
          </p:cNvPr>
          <p:cNvSpPr>
            <a:spLocks noGrp="1"/>
          </p:cNvSpPr>
          <p:nvPr>
            <p:ph type="sldNum" sz="quarter" idx="12"/>
          </p:nvPr>
        </p:nvSpPr>
        <p:spPr/>
        <p:txBody>
          <a:bodyPr/>
          <a:lstStyle/>
          <a:p>
            <a:fld id="{BDBDAEB0-40FA-4637-A2E1-EBBFD1F45A99}" type="slidenum">
              <a:rPr lang="en-IN" smtClean="0"/>
              <a:t>‹#›</a:t>
            </a:fld>
            <a:endParaRPr lang="en-IN"/>
          </a:p>
        </p:txBody>
      </p:sp>
    </p:spTree>
    <p:extLst>
      <p:ext uri="{BB962C8B-B14F-4D97-AF65-F5344CB8AC3E}">
        <p14:creationId xmlns:p14="http://schemas.microsoft.com/office/powerpoint/2010/main" val="495022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E1025F-1ECE-787E-E51A-F31807DAADB0}"/>
              </a:ext>
            </a:extLst>
          </p:cNvPr>
          <p:cNvSpPr>
            <a:spLocks noGrp="1"/>
          </p:cNvSpPr>
          <p:nvPr>
            <p:ph type="dt" sz="half" idx="10"/>
          </p:nvPr>
        </p:nvSpPr>
        <p:spPr/>
        <p:txBody>
          <a:bodyPr/>
          <a:lstStyle/>
          <a:p>
            <a:fld id="{2927018D-BCAC-42EB-AB72-F8443C0F13D2}" type="datetime1">
              <a:rPr lang="en-IN" smtClean="0"/>
              <a:t>20-05-2024</a:t>
            </a:fld>
            <a:endParaRPr lang="en-IN"/>
          </a:p>
        </p:txBody>
      </p:sp>
      <p:sp>
        <p:nvSpPr>
          <p:cNvPr id="3" name="Footer Placeholder 2">
            <a:extLst>
              <a:ext uri="{FF2B5EF4-FFF2-40B4-BE49-F238E27FC236}">
                <a16:creationId xmlns:a16="http://schemas.microsoft.com/office/drawing/2014/main" id="{7187BFFB-B333-1C62-2982-095D2B8AB19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3F04F62-4F06-1756-A7DE-27F570BBBA25}"/>
              </a:ext>
            </a:extLst>
          </p:cNvPr>
          <p:cNvSpPr>
            <a:spLocks noGrp="1"/>
          </p:cNvSpPr>
          <p:nvPr>
            <p:ph type="sldNum" sz="quarter" idx="12"/>
          </p:nvPr>
        </p:nvSpPr>
        <p:spPr/>
        <p:txBody>
          <a:bodyPr/>
          <a:lstStyle/>
          <a:p>
            <a:fld id="{BDBDAEB0-40FA-4637-A2E1-EBBFD1F45A99}" type="slidenum">
              <a:rPr lang="en-IN" smtClean="0"/>
              <a:t>‹#›</a:t>
            </a:fld>
            <a:endParaRPr lang="en-IN"/>
          </a:p>
        </p:txBody>
      </p:sp>
    </p:spTree>
    <p:extLst>
      <p:ext uri="{BB962C8B-B14F-4D97-AF65-F5344CB8AC3E}">
        <p14:creationId xmlns:p14="http://schemas.microsoft.com/office/powerpoint/2010/main" val="1366915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8B150-EEF0-FC99-5DF1-A55FA6CC9B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7635C3-FB19-E102-B9B0-4F921D1A75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3343AE5-2EDC-1CF6-B878-611F36AA81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429817-26D9-6F40-FF1F-EB6BC1998E9A}"/>
              </a:ext>
            </a:extLst>
          </p:cNvPr>
          <p:cNvSpPr>
            <a:spLocks noGrp="1"/>
          </p:cNvSpPr>
          <p:nvPr>
            <p:ph type="dt" sz="half" idx="10"/>
          </p:nvPr>
        </p:nvSpPr>
        <p:spPr/>
        <p:txBody>
          <a:bodyPr/>
          <a:lstStyle/>
          <a:p>
            <a:fld id="{FA79D2D3-9876-4FE4-BC5C-5A047E778902}" type="datetime1">
              <a:rPr lang="en-IN" smtClean="0"/>
              <a:t>20-05-2024</a:t>
            </a:fld>
            <a:endParaRPr lang="en-IN"/>
          </a:p>
        </p:txBody>
      </p:sp>
      <p:sp>
        <p:nvSpPr>
          <p:cNvPr id="6" name="Footer Placeholder 5">
            <a:extLst>
              <a:ext uri="{FF2B5EF4-FFF2-40B4-BE49-F238E27FC236}">
                <a16:creationId xmlns:a16="http://schemas.microsoft.com/office/drawing/2014/main" id="{417F7BA6-E7F0-3246-5063-A3CDEB8555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847EAE-E784-D704-D1E2-06D18F24B5D6}"/>
              </a:ext>
            </a:extLst>
          </p:cNvPr>
          <p:cNvSpPr>
            <a:spLocks noGrp="1"/>
          </p:cNvSpPr>
          <p:nvPr>
            <p:ph type="sldNum" sz="quarter" idx="12"/>
          </p:nvPr>
        </p:nvSpPr>
        <p:spPr/>
        <p:txBody>
          <a:bodyPr/>
          <a:lstStyle/>
          <a:p>
            <a:fld id="{BDBDAEB0-40FA-4637-A2E1-EBBFD1F45A99}" type="slidenum">
              <a:rPr lang="en-IN" smtClean="0"/>
              <a:t>‹#›</a:t>
            </a:fld>
            <a:endParaRPr lang="en-IN"/>
          </a:p>
        </p:txBody>
      </p:sp>
    </p:spTree>
    <p:extLst>
      <p:ext uri="{BB962C8B-B14F-4D97-AF65-F5344CB8AC3E}">
        <p14:creationId xmlns:p14="http://schemas.microsoft.com/office/powerpoint/2010/main" val="3890465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C9124-4A64-65F4-8958-68077C4278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209CCA-D88D-65B2-5A71-29F13A9B7E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9601B5D-A54D-034B-7F0A-C38D66C9B7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6F1D31-9A27-8A3D-F758-61672C2F37C2}"/>
              </a:ext>
            </a:extLst>
          </p:cNvPr>
          <p:cNvSpPr>
            <a:spLocks noGrp="1"/>
          </p:cNvSpPr>
          <p:nvPr>
            <p:ph type="dt" sz="half" idx="10"/>
          </p:nvPr>
        </p:nvSpPr>
        <p:spPr/>
        <p:txBody>
          <a:bodyPr/>
          <a:lstStyle/>
          <a:p>
            <a:fld id="{43A10B4D-072A-4D3E-9983-4626C6310FB5}" type="datetime1">
              <a:rPr lang="en-IN" smtClean="0"/>
              <a:t>20-05-2024</a:t>
            </a:fld>
            <a:endParaRPr lang="en-IN"/>
          </a:p>
        </p:txBody>
      </p:sp>
      <p:sp>
        <p:nvSpPr>
          <p:cNvPr id="6" name="Footer Placeholder 5">
            <a:extLst>
              <a:ext uri="{FF2B5EF4-FFF2-40B4-BE49-F238E27FC236}">
                <a16:creationId xmlns:a16="http://schemas.microsoft.com/office/drawing/2014/main" id="{F2198865-41E4-AF3C-5794-20389C5042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675585-C41B-8753-0E80-AB6824AADE1E}"/>
              </a:ext>
            </a:extLst>
          </p:cNvPr>
          <p:cNvSpPr>
            <a:spLocks noGrp="1"/>
          </p:cNvSpPr>
          <p:nvPr>
            <p:ph type="sldNum" sz="quarter" idx="12"/>
          </p:nvPr>
        </p:nvSpPr>
        <p:spPr/>
        <p:txBody>
          <a:bodyPr/>
          <a:lstStyle/>
          <a:p>
            <a:fld id="{BDBDAEB0-40FA-4637-A2E1-EBBFD1F45A99}" type="slidenum">
              <a:rPr lang="en-IN" smtClean="0"/>
              <a:t>‹#›</a:t>
            </a:fld>
            <a:endParaRPr lang="en-IN"/>
          </a:p>
        </p:txBody>
      </p:sp>
    </p:spTree>
    <p:extLst>
      <p:ext uri="{BB962C8B-B14F-4D97-AF65-F5344CB8AC3E}">
        <p14:creationId xmlns:p14="http://schemas.microsoft.com/office/powerpoint/2010/main" val="916509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5F3C26-D1DE-9C5D-F0D5-C6F9943F1A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D85F3D-F00E-6E13-D31C-B37B7C1A1E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110ABF-DD9D-C793-899E-7FD2D344D4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A25477-8970-4C74-B7AF-C1F5C700BD08}" type="datetime1">
              <a:rPr lang="en-IN" smtClean="0"/>
              <a:t>20-05-2024</a:t>
            </a:fld>
            <a:endParaRPr lang="en-IN"/>
          </a:p>
        </p:txBody>
      </p:sp>
      <p:sp>
        <p:nvSpPr>
          <p:cNvPr id="5" name="Footer Placeholder 4">
            <a:extLst>
              <a:ext uri="{FF2B5EF4-FFF2-40B4-BE49-F238E27FC236}">
                <a16:creationId xmlns:a16="http://schemas.microsoft.com/office/drawing/2014/main" id="{AFC8D385-17F5-DF75-9337-93026EDA6D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BE6452A-A239-C3F1-ED54-4BFFDB319E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BDAEB0-40FA-4637-A2E1-EBBFD1F45A99}" type="slidenum">
              <a:rPr lang="en-IN" smtClean="0"/>
              <a:t>‹#›</a:t>
            </a:fld>
            <a:endParaRPr lang="en-IN"/>
          </a:p>
        </p:txBody>
      </p:sp>
    </p:spTree>
    <p:extLst>
      <p:ext uri="{BB962C8B-B14F-4D97-AF65-F5344CB8AC3E}">
        <p14:creationId xmlns:p14="http://schemas.microsoft.com/office/powerpoint/2010/main" val="1151680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19C53-246F-87D4-518E-6EF42667DF2C}"/>
              </a:ext>
            </a:extLst>
          </p:cNvPr>
          <p:cNvSpPr>
            <a:spLocks noGrp="1"/>
          </p:cNvSpPr>
          <p:nvPr>
            <p:ph type="ctrTitle"/>
          </p:nvPr>
        </p:nvSpPr>
        <p:spPr>
          <a:xfrm>
            <a:off x="1687629" y="1108635"/>
            <a:ext cx="8553651" cy="1087650"/>
          </a:xfrm>
        </p:spPr>
        <p:txBody>
          <a:bodyPr>
            <a:normAutofit/>
          </a:bodyPr>
          <a:lstStyle/>
          <a:p>
            <a:r>
              <a:rPr lang="en-IN" sz="3100" b="1" dirty="0">
                <a:ln w="0"/>
              </a:rPr>
              <a:t>Minor Project -2</a:t>
            </a:r>
            <a:br>
              <a:rPr lang="en-IN" sz="3100" b="1" dirty="0">
                <a:ln w="0"/>
              </a:rPr>
            </a:br>
            <a:r>
              <a:rPr lang="en-IN" sz="3100" b="1" dirty="0">
                <a:ln w="0"/>
              </a:rPr>
              <a:t>-23ECSW304</a:t>
            </a:r>
          </a:p>
        </p:txBody>
      </p:sp>
      <p:sp>
        <p:nvSpPr>
          <p:cNvPr id="3" name="Subtitle 2">
            <a:extLst>
              <a:ext uri="{FF2B5EF4-FFF2-40B4-BE49-F238E27FC236}">
                <a16:creationId xmlns:a16="http://schemas.microsoft.com/office/drawing/2014/main" id="{237FBE1D-8351-2A7E-7336-47DF2775C8D4}"/>
              </a:ext>
            </a:extLst>
          </p:cNvPr>
          <p:cNvSpPr>
            <a:spLocks noGrp="1"/>
          </p:cNvSpPr>
          <p:nvPr>
            <p:ph type="subTitle" idx="1"/>
          </p:nvPr>
        </p:nvSpPr>
        <p:spPr>
          <a:xfrm>
            <a:off x="1227222" y="2555223"/>
            <a:ext cx="9737556" cy="645370"/>
          </a:xfrm>
        </p:spPr>
        <p:txBody>
          <a:bodyPr>
            <a:normAutofit/>
          </a:bodyPr>
          <a:lstStyle/>
          <a:p>
            <a:r>
              <a:rPr lang="en-US" sz="3200" b="1" dirty="0"/>
              <a:t>Finger Vein and Finger Knuckle Point Recognition</a:t>
            </a:r>
            <a:endParaRPr lang="en-IN" sz="3200" b="1" dirty="0"/>
          </a:p>
        </p:txBody>
      </p:sp>
      <p:cxnSp>
        <p:nvCxnSpPr>
          <p:cNvPr id="9" name="Straight Connector 8">
            <a:extLst>
              <a:ext uri="{FF2B5EF4-FFF2-40B4-BE49-F238E27FC236}">
                <a16:creationId xmlns:a16="http://schemas.microsoft.com/office/drawing/2014/main" id="{84780BDE-B291-7058-DCE7-8AC921F49AE1}"/>
              </a:ext>
            </a:extLst>
          </p:cNvPr>
          <p:cNvCxnSpPr/>
          <p:nvPr/>
        </p:nvCxnSpPr>
        <p:spPr>
          <a:xfrm>
            <a:off x="952901" y="2252310"/>
            <a:ext cx="105492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10" name="Picture 2" descr="KLE Technological University - One of the Top Best Universities in  Karnataka, India">
            <a:extLst>
              <a:ext uri="{FF2B5EF4-FFF2-40B4-BE49-F238E27FC236}">
                <a16:creationId xmlns:a16="http://schemas.microsoft.com/office/drawing/2014/main" id="{00C0F0BC-2EF3-1E05-C432-608ABFB772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7087" y="89381"/>
            <a:ext cx="4350618" cy="98319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73E2C09F-AE35-40F6-25E1-A1206C4E8BB1}"/>
              </a:ext>
            </a:extLst>
          </p:cNvPr>
          <p:cNvSpPr txBox="1"/>
          <p:nvPr/>
        </p:nvSpPr>
        <p:spPr>
          <a:xfrm>
            <a:off x="379141" y="5519854"/>
            <a:ext cx="3609149" cy="830997"/>
          </a:xfrm>
          <a:prstGeom prst="rect">
            <a:avLst/>
          </a:prstGeom>
          <a:noFill/>
        </p:spPr>
        <p:txBody>
          <a:bodyPr wrap="square" rtlCol="0">
            <a:spAutoFit/>
          </a:bodyPr>
          <a:lstStyle/>
          <a:p>
            <a:r>
              <a:rPr lang="en-IN" dirty="0"/>
              <a:t>       </a:t>
            </a:r>
            <a:r>
              <a:rPr lang="en-IN" sz="2400" b="1" dirty="0"/>
              <a:t>GUIDED BY:</a:t>
            </a:r>
          </a:p>
          <a:p>
            <a:r>
              <a:rPr lang="en-IN" sz="2400" dirty="0"/>
              <a:t>     Prof. Neha T</a:t>
            </a:r>
          </a:p>
        </p:txBody>
      </p:sp>
      <p:sp>
        <p:nvSpPr>
          <p:cNvPr id="14" name="Slide Number Placeholder 13">
            <a:extLst>
              <a:ext uri="{FF2B5EF4-FFF2-40B4-BE49-F238E27FC236}">
                <a16:creationId xmlns:a16="http://schemas.microsoft.com/office/drawing/2014/main" id="{EC125788-A9D5-B564-67A9-4A5C8977AF65}"/>
              </a:ext>
            </a:extLst>
          </p:cNvPr>
          <p:cNvSpPr>
            <a:spLocks noGrp="1"/>
          </p:cNvSpPr>
          <p:nvPr>
            <p:ph type="sldNum" sz="quarter" idx="12"/>
          </p:nvPr>
        </p:nvSpPr>
        <p:spPr>
          <a:xfrm>
            <a:off x="11168513" y="6343882"/>
            <a:ext cx="333676" cy="240616"/>
          </a:xfrm>
        </p:spPr>
        <p:txBody>
          <a:bodyPr/>
          <a:lstStyle/>
          <a:p>
            <a:fld id="{BDBDAEB0-40FA-4637-A2E1-EBBFD1F45A99}" type="slidenum">
              <a:rPr lang="en-IN" sz="2000" smtClean="0"/>
              <a:t>1</a:t>
            </a:fld>
            <a:endParaRPr lang="en-IN" sz="2000" dirty="0"/>
          </a:p>
        </p:txBody>
      </p:sp>
      <p:sp>
        <p:nvSpPr>
          <p:cNvPr id="4" name="Date Placeholder 3">
            <a:extLst>
              <a:ext uri="{FF2B5EF4-FFF2-40B4-BE49-F238E27FC236}">
                <a16:creationId xmlns:a16="http://schemas.microsoft.com/office/drawing/2014/main" id="{C54F8A08-292F-F230-2045-BD5FB14395ED}"/>
              </a:ext>
            </a:extLst>
          </p:cNvPr>
          <p:cNvSpPr>
            <a:spLocks noGrp="1"/>
          </p:cNvSpPr>
          <p:nvPr>
            <p:ph type="dt" sz="half" idx="10"/>
          </p:nvPr>
        </p:nvSpPr>
        <p:spPr/>
        <p:txBody>
          <a:bodyPr/>
          <a:lstStyle/>
          <a:p>
            <a:fld id="{EDA1FC75-1AEB-42F3-93D3-DF3D2F6E8EA0}" type="datetime1">
              <a:rPr lang="en-IN" smtClean="0"/>
              <a:t>20-05-2024</a:t>
            </a:fld>
            <a:endParaRPr lang="en-IN"/>
          </a:p>
        </p:txBody>
      </p:sp>
      <p:sp>
        <p:nvSpPr>
          <p:cNvPr id="6" name="TextBox 5">
            <a:extLst>
              <a:ext uri="{FF2B5EF4-FFF2-40B4-BE49-F238E27FC236}">
                <a16:creationId xmlns:a16="http://schemas.microsoft.com/office/drawing/2014/main" id="{F023F739-A2C5-A8E1-C555-FDE4EA98DB07}"/>
              </a:ext>
            </a:extLst>
          </p:cNvPr>
          <p:cNvSpPr txBox="1"/>
          <p:nvPr/>
        </p:nvSpPr>
        <p:spPr>
          <a:xfrm>
            <a:off x="5202621" y="3118356"/>
            <a:ext cx="2575034" cy="523220"/>
          </a:xfrm>
          <a:prstGeom prst="rect">
            <a:avLst/>
          </a:prstGeom>
          <a:noFill/>
        </p:spPr>
        <p:txBody>
          <a:bodyPr wrap="square" rtlCol="0">
            <a:spAutoFit/>
          </a:bodyPr>
          <a:lstStyle/>
          <a:p>
            <a:r>
              <a:rPr lang="en-IN" sz="2800" b="1" dirty="0"/>
              <a:t>Team-D2</a:t>
            </a:r>
          </a:p>
        </p:txBody>
      </p:sp>
      <p:graphicFrame>
        <p:nvGraphicFramePr>
          <p:cNvPr id="8" name="Table 7">
            <a:extLst>
              <a:ext uri="{FF2B5EF4-FFF2-40B4-BE49-F238E27FC236}">
                <a16:creationId xmlns:a16="http://schemas.microsoft.com/office/drawing/2014/main" id="{978046B5-06CD-60EC-803A-9B17637A6E8C}"/>
              </a:ext>
            </a:extLst>
          </p:cNvPr>
          <p:cNvGraphicFramePr>
            <a:graphicFrameLocks noGrp="1"/>
          </p:cNvGraphicFramePr>
          <p:nvPr>
            <p:extLst>
              <p:ext uri="{D42A27DB-BD31-4B8C-83A1-F6EECF244321}">
                <p14:modId xmlns:p14="http://schemas.microsoft.com/office/powerpoint/2010/main" val="434044951"/>
              </p:ext>
            </p:extLst>
          </p:nvPr>
        </p:nvGraphicFramePr>
        <p:xfrm>
          <a:off x="3123324" y="3779170"/>
          <a:ext cx="5945352" cy="2225040"/>
        </p:xfrm>
        <a:graphic>
          <a:graphicData uri="http://schemas.openxmlformats.org/drawingml/2006/table">
            <a:tbl>
              <a:tblPr firstRow="1" bandRow="1">
                <a:tableStyleId>{5C22544A-7EE6-4342-B048-85BDC9FD1C3A}</a:tableStyleId>
              </a:tblPr>
              <a:tblGrid>
                <a:gridCol w="2972676">
                  <a:extLst>
                    <a:ext uri="{9D8B030D-6E8A-4147-A177-3AD203B41FA5}">
                      <a16:colId xmlns:a16="http://schemas.microsoft.com/office/drawing/2014/main" val="419940240"/>
                    </a:ext>
                  </a:extLst>
                </a:gridCol>
                <a:gridCol w="2972676">
                  <a:extLst>
                    <a:ext uri="{9D8B030D-6E8A-4147-A177-3AD203B41FA5}">
                      <a16:colId xmlns:a16="http://schemas.microsoft.com/office/drawing/2014/main" val="3819441811"/>
                    </a:ext>
                  </a:extLst>
                </a:gridCol>
              </a:tblGrid>
              <a:tr h="370840">
                <a:tc>
                  <a:txBody>
                    <a:bodyPr/>
                    <a:lstStyle/>
                    <a:p>
                      <a:r>
                        <a:rPr lang="en-IN" dirty="0"/>
                        <a:t>                   USN</a:t>
                      </a:r>
                    </a:p>
                  </a:txBody>
                  <a:tcPr/>
                </a:tc>
                <a:tc>
                  <a:txBody>
                    <a:bodyPr/>
                    <a:lstStyle/>
                    <a:p>
                      <a:r>
                        <a:rPr lang="en-IN" dirty="0"/>
                        <a:t>               NAME</a:t>
                      </a:r>
                    </a:p>
                  </a:txBody>
                  <a:tcPr/>
                </a:tc>
                <a:extLst>
                  <a:ext uri="{0D108BD9-81ED-4DB2-BD59-A6C34878D82A}">
                    <a16:rowId xmlns:a16="http://schemas.microsoft.com/office/drawing/2014/main" val="2094755525"/>
                  </a:ext>
                </a:extLst>
              </a:tr>
              <a:tr h="370840">
                <a:tc>
                  <a:txBody>
                    <a:bodyPr/>
                    <a:lstStyle/>
                    <a:p>
                      <a:r>
                        <a:rPr lang="en-IN" dirty="0"/>
                        <a:t>01fe21bcs243</a:t>
                      </a:r>
                    </a:p>
                  </a:txBody>
                  <a:tcPr/>
                </a:tc>
                <a:tc>
                  <a:txBody>
                    <a:bodyPr/>
                    <a:lstStyle/>
                    <a:p>
                      <a:r>
                        <a:rPr lang="en-IN" dirty="0"/>
                        <a:t>           Ankith Chavan</a:t>
                      </a:r>
                    </a:p>
                  </a:txBody>
                  <a:tcPr/>
                </a:tc>
                <a:extLst>
                  <a:ext uri="{0D108BD9-81ED-4DB2-BD59-A6C34878D82A}">
                    <a16:rowId xmlns:a16="http://schemas.microsoft.com/office/drawing/2014/main" val="3458171898"/>
                  </a:ext>
                </a:extLst>
              </a:tr>
              <a:tr h="370840">
                <a:tc>
                  <a:txBody>
                    <a:bodyPr/>
                    <a:lstStyle/>
                    <a:p>
                      <a:r>
                        <a:rPr lang="en-IN" dirty="0"/>
                        <a:t>01fe21bcs083</a:t>
                      </a:r>
                    </a:p>
                  </a:txBody>
                  <a:tcPr/>
                </a:tc>
                <a:tc>
                  <a:txBody>
                    <a:bodyPr/>
                    <a:lstStyle/>
                    <a:p>
                      <a:r>
                        <a:rPr lang="en-IN" dirty="0"/>
                        <a:t>           Srivathsa Acharya </a:t>
                      </a:r>
                    </a:p>
                  </a:txBody>
                  <a:tcPr/>
                </a:tc>
                <a:extLst>
                  <a:ext uri="{0D108BD9-81ED-4DB2-BD59-A6C34878D82A}">
                    <a16:rowId xmlns:a16="http://schemas.microsoft.com/office/drawing/2014/main" val="3742729690"/>
                  </a:ext>
                </a:extLst>
              </a:tr>
              <a:tr h="370840">
                <a:tc>
                  <a:txBody>
                    <a:bodyPr/>
                    <a:lstStyle/>
                    <a:p>
                      <a:r>
                        <a:rPr lang="en-IN" dirty="0"/>
                        <a:t>01fe21bcs197</a:t>
                      </a:r>
                    </a:p>
                  </a:txBody>
                  <a:tcPr/>
                </a:tc>
                <a:tc>
                  <a:txBody>
                    <a:bodyPr/>
                    <a:lstStyle/>
                    <a:p>
                      <a:r>
                        <a:rPr lang="en-IN" dirty="0"/>
                        <a:t>           Mohammed Afnan</a:t>
                      </a:r>
                    </a:p>
                  </a:txBody>
                  <a:tcPr/>
                </a:tc>
                <a:extLst>
                  <a:ext uri="{0D108BD9-81ED-4DB2-BD59-A6C34878D82A}">
                    <a16:rowId xmlns:a16="http://schemas.microsoft.com/office/drawing/2014/main" val="2231642381"/>
                  </a:ext>
                </a:extLst>
              </a:tr>
              <a:tr h="370840">
                <a:tc>
                  <a:txBody>
                    <a:bodyPr/>
                    <a:lstStyle/>
                    <a:p>
                      <a:r>
                        <a:rPr lang="en-IN" dirty="0"/>
                        <a:t>01fe21bcs127</a:t>
                      </a:r>
                    </a:p>
                  </a:txBody>
                  <a:tcPr/>
                </a:tc>
                <a:tc>
                  <a:txBody>
                    <a:bodyPr/>
                    <a:lstStyle/>
                    <a:p>
                      <a:r>
                        <a:rPr lang="en-IN" dirty="0"/>
                        <a:t>            Suraj madar</a:t>
                      </a:r>
                    </a:p>
                  </a:txBody>
                  <a:tcPr/>
                </a:tc>
                <a:extLst>
                  <a:ext uri="{0D108BD9-81ED-4DB2-BD59-A6C34878D82A}">
                    <a16:rowId xmlns:a16="http://schemas.microsoft.com/office/drawing/2014/main" val="1276971005"/>
                  </a:ext>
                </a:extLst>
              </a:tr>
              <a:tr h="370840">
                <a:tc>
                  <a:txBody>
                    <a:bodyPr/>
                    <a:lstStyle/>
                    <a:p>
                      <a:r>
                        <a:rPr lang="en-IN" dirty="0"/>
                        <a:t>01fe22bci402</a:t>
                      </a:r>
                    </a:p>
                  </a:txBody>
                  <a:tcPr/>
                </a:tc>
                <a:tc>
                  <a:txBody>
                    <a:bodyPr/>
                    <a:lstStyle/>
                    <a:p>
                      <a:r>
                        <a:rPr lang="en-IN" dirty="0"/>
                        <a:t>            Om khoday </a:t>
                      </a:r>
                    </a:p>
                  </a:txBody>
                  <a:tcPr/>
                </a:tc>
                <a:extLst>
                  <a:ext uri="{0D108BD9-81ED-4DB2-BD59-A6C34878D82A}">
                    <a16:rowId xmlns:a16="http://schemas.microsoft.com/office/drawing/2014/main" val="1391794763"/>
                  </a:ext>
                </a:extLst>
              </a:tr>
            </a:tbl>
          </a:graphicData>
        </a:graphic>
      </p:graphicFrame>
    </p:spTree>
    <p:extLst>
      <p:ext uri="{BB962C8B-B14F-4D97-AF65-F5344CB8AC3E}">
        <p14:creationId xmlns:p14="http://schemas.microsoft.com/office/powerpoint/2010/main" val="1709340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19C53-246F-87D4-518E-6EF42667DF2C}"/>
              </a:ext>
            </a:extLst>
          </p:cNvPr>
          <p:cNvSpPr>
            <a:spLocks noGrp="1"/>
          </p:cNvSpPr>
          <p:nvPr>
            <p:ph type="ctrTitle"/>
          </p:nvPr>
        </p:nvSpPr>
        <p:spPr>
          <a:xfrm>
            <a:off x="821356" y="327501"/>
            <a:ext cx="9702265" cy="948084"/>
          </a:xfrm>
        </p:spPr>
        <p:txBody>
          <a:bodyPr>
            <a:normAutofit/>
          </a:bodyPr>
          <a:lstStyle/>
          <a:p>
            <a:pPr algn="l"/>
            <a:r>
              <a:rPr lang="en-IN" sz="4000" b="1" dirty="0">
                <a:ln w="0"/>
              </a:rPr>
              <a:t>4.Literature Survey:</a:t>
            </a:r>
          </a:p>
        </p:txBody>
      </p:sp>
      <p:cxnSp>
        <p:nvCxnSpPr>
          <p:cNvPr id="9" name="Straight Connector 8">
            <a:extLst>
              <a:ext uri="{FF2B5EF4-FFF2-40B4-BE49-F238E27FC236}">
                <a16:creationId xmlns:a16="http://schemas.microsoft.com/office/drawing/2014/main" id="{84780BDE-B291-7058-DCE7-8AC921F49AE1}"/>
              </a:ext>
            </a:extLst>
          </p:cNvPr>
          <p:cNvCxnSpPr/>
          <p:nvPr/>
        </p:nvCxnSpPr>
        <p:spPr>
          <a:xfrm>
            <a:off x="821356" y="1463038"/>
            <a:ext cx="105492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1A5941B2-7B17-320C-6C1C-1C542CBB4CFE}"/>
              </a:ext>
            </a:extLst>
          </p:cNvPr>
          <p:cNvSpPr>
            <a:spLocks noGrp="1"/>
          </p:cNvSpPr>
          <p:nvPr>
            <p:ph type="sldNum" sz="quarter" idx="12"/>
          </p:nvPr>
        </p:nvSpPr>
        <p:spPr/>
        <p:txBody>
          <a:bodyPr/>
          <a:lstStyle/>
          <a:p>
            <a:fld id="{BDBDAEB0-40FA-4637-A2E1-EBBFD1F45A99}" type="slidenum">
              <a:rPr lang="en-IN" smtClean="0"/>
              <a:t>10</a:t>
            </a:fld>
            <a:endParaRPr lang="en-IN"/>
          </a:p>
        </p:txBody>
      </p:sp>
      <p:sp>
        <p:nvSpPr>
          <p:cNvPr id="5" name="TextBox 4">
            <a:extLst>
              <a:ext uri="{FF2B5EF4-FFF2-40B4-BE49-F238E27FC236}">
                <a16:creationId xmlns:a16="http://schemas.microsoft.com/office/drawing/2014/main" id="{754013E4-E163-68A3-D046-E442C0E3FC9B}"/>
              </a:ext>
            </a:extLst>
          </p:cNvPr>
          <p:cNvSpPr txBox="1"/>
          <p:nvPr/>
        </p:nvSpPr>
        <p:spPr>
          <a:xfrm>
            <a:off x="924910" y="5013434"/>
            <a:ext cx="2196662" cy="369332"/>
          </a:xfrm>
          <a:prstGeom prst="rect">
            <a:avLst/>
          </a:prstGeom>
          <a:noFill/>
        </p:spPr>
        <p:txBody>
          <a:bodyPr wrap="square" rtlCol="0">
            <a:spAutoFit/>
          </a:bodyPr>
          <a:lstStyle/>
          <a:p>
            <a:r>
              <a:rPr lang="en-IN" dirty="0"/>
              <a:t> </a:t>
            </a:r>
          </a:p>
        </p:txBody>
      </p:sp>
      <p:sp>
        <p:nvSpPr>
          <p:cNvPr id="7" name="TextBox 6">
            <a:extLst>
              <a:ext uri="{FF2B5EF4-FFF2-40B4-BE49-F238E27FC236}">
                <a16:creationId xmlns:a16="http://schemas.microsoft.com/office/drawing/2014/main" id="{274D34A8-4CBE-AE4F-1507-643BB712052E}"/>
              </a:ext>
            </a:extLst>
          </p:cNvPr>
          <p:cNvSpPr txBox="1"/>
          <p:nvPr/>
        </p:nvSpPr>
        <p:spPr>
          <a:xfrm>
            <a:off x="1077310" y="5165834"/>
            <a:ext cx="2196662" cy="369332"/>
          </a:xfrm>
          <a:prstGeom prst="rect">
            <a:avLst/>
          </a:prstGeom>
          <a:noFill/>
        </p:spPr>
        <p:txBody>
          <a:bodyPr wrap="square" rtlCol="0">
            <a:spAutoFit/>
          </a:bodyPr>
          <a:lstStyle/>
          <a:p>
            <a:r>
              <a:rPr lang="en-IN" dirty="0"/>
              <a:t> </a:t>
            </a:r>
          </a:p>
        </p:txBody>
      </p:sp>
      <p:pic>
        <p:nvPicPr>
          <p:cNvPr id="4" name="Picture 2" descr="KLE Technological University - One of the Top Best Universities in  Karnataka, India">
            <a:extLst>
              <a:ext uri="{FF2B5EF4-FFF2-40B4-BE49-F238E27FC236}">
                <a16:creationId xmlns:a16="http://schemas.microsoft.com/office/drawing/2014/main" id="{F2FD7C4A-AC32-CDCA-2CBA-BA1F69868A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1119" y="288872"/>
            <a:ext cx="4350618" cy="98319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Rounded Corners 15">
            <a:extLst>
              <a:ext uri="{FF2B5EF4-FFF2-40B4-BE49-F238E27FC236}">
                <a16:creationId xmlns:a16="http://schemas.microsoft.com/office/drawing/2014/main" id="{2143D773-7405-1038-B0AC-246210777D6A}"/>
              </a:ext>
            </a:extLst>
          </p:cNvPr>
          <p:cNvSpPr/>
          <p:nvPr/>
        </p:nvSpPr>
        <p:spPr>
          <a:xfrm>
            <a:off x="821356" y="1632893"/>
            <a:ext cx="10324257" cy="743084"/>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A05B58D9-64AD-F77F-07A8-87E5C56B4487}"/>
              </a:ext>
            </a:extLst>
          </p:cNvPr>
          <p:cNvSpPr txBox="1"/>
          <p:nvPr/>
        </p:nvSpPr>
        <p:spPr>
          <a:xfrm>
            <a:off x="821357" y="1650492"/>
            <a:ext cx="10324256" cy="64633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5.</a:t>
            </a:r>
            <a:r>
              <a:rPr lang="en-US" b="1" i="0" dirty="0">
                <a:solidFill>
                  <a:srgbClr val="29261B"/>
                </a:solidFill>
                <a:effectLst/>
                <a:latin typeface="__tiempos_b6f14e"/>
              </a:rPr>
              <a:t> A Survey of Finger Vein Recognition</a:t>
            </a:r>
            <a:r>
              <a:rPr lang="en-IN" b="1" i="0" dirty="0">
                <a:solidFill>
                  <a:srgbClr val="29261B"/>
                </a:solidFill>
                <a:effectLst/>
                <a:latin typeface="Times New Roman" panose="02020603050405020304" pitchFamily="18" charset="0"/>
                <a:cs typeface="Times New Roman" panose="02020603050405020304" pitchFamily="18" charset="0"/>
              </a:rPr>
              <a:t>,</a:t>
            </a:r>
          </a:p>
          <a:p>
            <a:r>
              <a:rPr lang="en-US" b="1" i="0" dirty="0">
                <a:solidFill>
                  <a:srgbClr val="29261B"/>
                </a:solidFill>
                <a:effectLst/>
                <a:latin typeface="__tiempos_b6f14e"/>
              </a:rPr>
              <a:t> 9th International Conference on Orange Technology (ICOT) in 2021.</a:t>
            </a:r>
            <a:endParaRPr lang="en-IN" b="1" dirty="0">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87CFA12B-E52C-3700-0442-77747251FAAD}"/>
              </a:ext>
            </a:extLst>
          </p:cNvPr>
          <p:cNvSpPr/>
          <p:nvPr/>
        </p:nvSpPr>
        <p:spPr>
          <a:xfrm>
            <a:off x="821355" y="1632893"/>
            <a:ext cx="10324258" cy="493623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C16B029A-3583-9D1B-847E-B8F4A9E9B58E}"/>
              </a:ext>
            </a:extLst>
          </p:cNvPr>
          <p:cNvSpPr txBox="1"/>
          <p:nvPr/>
        </p:nvSpPr>
        <p:spPr>
          <a:xfrm>
            <a:off x="821356" y="2393212"/>
            <a:ext cx="10324256" cy="4185761"/>
          </a:xfrm>
          <a:prstGeom prst="rect">
            <a:avLst/>
          </a:prstGeom>
          <a:noFill/>
        </p:spPr>
        <p:txBody>
          <a:bodyPr wrap="square" rtlCol="0">
            <a:spAutoFit/>
          </a:bodyPr>
          <a:lstStyle/>
          <a:p>
            <a:pPr marL="285750" indent="-285750" algn="just">
              <a:buFont typeface="Arial" panose="020B0604020202020204" pitchFamily="34" charset="0"/>
              <a:buChar char="•"/>
            </a:pPr>
            <a:r>
              <a:rPr lang="en-IN" sz="1400" b="1" i="0" dirty="0">
                <a:solidFill>
                  <a:srgbClr val="0D0D0D"/>
                </a:solidFill>
                <a:effectLst/>
                <a:latin typeface="Times New Roman" panose="02020603050405020304" pitchFamily="18" charset="0"/>
                <a:cs typeface="Times New Roman" panose="02020603050405020304" pitchFamily="18" charset="0"/>
              </a:rPr>
              <a:t>Authors: </a:t>
            </a:r>
            <a:r>
              <a:rPr lang="en-US" sz="1400" b="0" i="0" dirty="0">
                <a:solidFill>
                  <a:srgbClr val="29261B"/>
                </a:solidFill>
                <a:effectLst/>
                <a:latin typeface="__tiempos_b6f14e"/>
              </a:rPr>
              <a:t>Nghi C. </a:t>
            </a:r>
            <a:r>
              <a:rPr lang="en-US" sz="1400" b="0" i="0" dirty="0" err="1">
                <a:solidFill>
                  <a:srgbClr val="29261B"/>
                </a:solidFill>
                <a:effectLst/>
                <a:latin typeface="__tiempos_b6f14e"/>
              </a:rPr>
              <a:t>Tran,Jia</a:t>
            </a:r>
            <a:r>
              <a:rPr lang="en-US" sz="1400" b="0" i="0" dirty="0">
                <a:solidFill>
                  <a:srgbClr val="29261B"/>
                </a:solidFill>
                <a:effectLst/>
                <a:latin typeface="__tiempos_b6f14e"/>
              </a:rPr>
              <a:t>-Ching Wang</a:t>
            </a:r>
          </a:p>
          <a:p>
            <a:pPr marL="285750" indent="-285750" algn="just">
              <a:buFont typeface="Arial" panose="020B0604020202020204" pitchFamily="34" charset="0"/>
              <a:buChar char="•"/>
            </a:pPr>
            <a:r>
              <a:rPr lang="en-US" sz="1400" b="1" dirty="0">
                <a:solidFill>
                  <a:srgbClr val="29261B"/>
                </a:solidFill>
                <a:latin typeface="__tiempos_b6f14e"/>
              </a:rPr>
              <a:t>F</a:t>
            </a:r>
            <a:r>
              <a:rPr lang="en-US" sz="1400" b="1" i="0" dirty="0">
                <a:solidFill>
                  <a:srgbClr val="29261B"/>
                </a:solidFill>
                <a:effectLst/>
                <a:latin typeface="__tiempos_b6f14e"/>
              </a:rPr>
              <a:t>inger vein recognition systems </a:t>
            </a:r>
            <a:r>
              <a:rPr lang="en-US" sz="1400" b="0" i="0" dirty="0">
                <a:solidFill>
                  <a:srgbClr val="29261B"/>
                </a:solidFill>
                <a:effectLst/>
                <a:latin typeface="__tiempos_b6f14e"/>
              </a:rPr>
              <a:t>:</a:t>
            </a:r>
            <a:r>
              <a:rPr lang="en-US" sz="1400" b="0" i="0" dirty="0">
                <a:solidFill>
                  <a:srgbClr val="29261B"/>
                </a:solidFill>
                <a:effectLst/>
                <a:latin typeface="Times New Roman" panose="02020603050405020304" pitchFamily="18" charset="0"/>
                <a:cs typeface="Times New Roman" panose="02020603050405020304" pitchFamily="18" charset="0"/>
              </a:rPr>
              <a:t>It provides an overview of finger vein recognition systems, which use the unique vein pattern in a person's finger as a biometric identifier. Finger vein recognition is considered more secure and hygienic compared to other biometric traits like fingerprints or facial recognition.</a:t>
            </a:r>
          </a:p>
          <a:p>
            <a:pPr marL="285750" indent="-285750" algn="l">
              <a:buFont typeface="Arial" panose="020B0604020202020204" pitchFamily="34" charset="0"/>
              <a:buChar char="•"/>
            </a:pPr>
            <a:r>
              <a:rPr lang="en-US" sz="1400" b="0" i="0" dirty="0">
                <a:solidFill>
                  <a:srgbClr val="29261B"/>
                </a:solidFill>
                <a:effectLst/>
                <a:latin typeface="Times New Roman" panose="02020603050405020304" pitchFamily="18" charset="0"/>
                <a:cs typeface="Times New Roman" panose="02020603050405020304" pitchFamily="18" charset="0"/>
              </a:rPr>
              <a:t> </a:t>
            </a:r>
            <a:r>
              <a:rPr lang="en-US" sz="1400" b="1" i="0" dirty="0">
                <a:solidFill>
                  <a:srgbClr val="29261B"/>
                </a:solidFill>
                <a:effectLst/>
                <a:latin typeface="Times New Roman" panose="02020603050405020304" pitchFamily="18" charset="0"/>
                <a:cs typeface="Times New Roman" panose="02020603050405020304" pitchFamily="18" charset="0"/>
              </a:rPr>
              <a:t>Compares advantages: </a:t>
            </a:r>
            <a:r>
              <a:rPr lang="en-US" sz="1400" b="0" i="0" dirty="0">
                <a:solidFill>
                  <a:srgbClr val="29261B"/>
                </a:solidFill>
                <a:effectLst/>
                <a:latin typeface="Times New Roman" panose="02020603050405020304" pitchFamily="18" charset="0"/>
                <a:cs typeface="Times New Roman" panose="02020603050405020304" pitchFamily="18" charset="0"/>
              </a:rPr>
              <a:t>classifies finger vein recognition approaches into two categories: conventional methods based on handcrafted features like maximum curvature, mean curvature, minutiae, etc., and deep learning methods like convolutional neural networks (CNNs). It discusses the advantages of deep learning approaches, which have shown better performance, especially with low-quality or varying finger vein images.</a:t>
            </a:r>
          </a:p>
          <a:p>
            <a:pPr marL="285750" indent="-285750" algn="l">
              <a:buFont typeface="Arial" panose="020B0604020202020204" pitchFamily="34" charset="0"/>
              <a:buChar char="•"/>
            </a:pPr>
            <a:r>
              <a:rPr lang="en-IN" sz="1400" b="1" i="0" dirty="0">
                <a:solidFill>
                  <a:srgbClr val="29261B"/>
                </a:solidFill>
                <a:effectLst/>
                <a:latin typeface="Times New Roman" panose="02020603050405020304" pitchFamily="18" charset="0"/>
                <a:cs typeface="Times New Roman" panose="02020603050405020304" pitchFamily="18" charset="0"/>
              </a:rPr>
              <a:t>Lists datasets </a:t>
            </a:r>
            <a:r>
              <a:rPr lang="en-IN" sz="1400" b="0" i="0" dirty="0">
                <a:solidFill>
                  <a:srgbClr val="29261B"/>
                </a:solidFill>
                <a:effectLst/>
                <a:latin typeface="Times New Roman" panose="02020603050405020304" pitchFamily="18" charset="0"/>
                <a:cs typeface="Times New Roman" panose="02020603050405020304" pitchFamily="18" charset="0"/>
              </a:rPr>
              <a:t>: lists several publicly available finger vein datasets like SDUMLA, HKPU-FV, MMCBNU_6000, UTFV, FV-USM, and THUFV2, which can be used for research and evaluation of finger vein recognition algorithms. It also summarizes the current state-of-the-art performance on these datasets using different conventional and deep learning approaches.</a:t>
            </a:r>
            <a:endParaRPr lang="en-US" sz="1400" dirty="0">
              <a:solidFill>
                <a:srgbClr val="29261B"/>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IN" sz="1400" b="0" i="0" dirty="0">
              <a:solidFill>
                <a:srgbClr val="0D0D0D"/>
              </a:solidFill>
              <a:effectLst/>
              <a:latin typeface="Times New Roman" panose="02020603050405020304" pitchFamily="18" charset="0"/>
              <a:cs typeface="Times New Roman" panose="02020603050405020304" pitchFamily="18" charset="0"/>
            </a:endParaRPr>
          </a:p>
          <a:p>
            <a:pPr algn="just"/>
            <a:r>
              <a:rPr lang="en-IN" sz="1400" dirty="0">
                <a:solidFill>
                  <a:srgbClr val="0D0D0D"/>
                </a:solidFill>
                <a:latin typeface="Times New Roman" panose="02020603050405020304" pitchFamily="18" charset="0"/>
                <a:cs typeface="Times New Roman" panose="02020603050405020304" pitchFamily="18" charset="0"/>
              </a:rPr>
              <a:t>Summary</a:t>
            </a:r>
          </a:p>
          <a:p>
            <a:pPr marL="285750" indent="-285750" algn="l">
              <a:buFont typeface="Wingdings" panose="05000000000000000000" pitchFamily="2" charset="2"/>
              <a:buChar char="Ø"/>
            </a:pPr>
            <a:r>
              <a:rPr lang="en-IN" sz="1400" b="0" i="0" dirty="0">
                <a:solidFill>
                  <a:srgbClr val="29261B"/>
                </a:solidFill>
                <a:effectLst/>
                <a:latin typeface="Times New Roman" panose="02020603050405020304" pitchFamily="18" charset="0"/>
                <a:cs typeface="Times New Roman" panose="02020603050405020304" pitchFamily="18" charset="0"/>
              </a:rPr>
              <a:t>It surveys different approaches for finger vein recognition, contrasting conventional handcrafted feature methods versus newer deep learning CNN-based methods which have shown better performance on public datasets.</a:t>
            </a:r>
          </a:p>
          <a:p>
            <a:pPr marL="285750" indent="-285750" algn="l">
              <a:buFont typeface="Wingdings" panose="05000000000000000000" pitchFamily="2" charset="2"/>
              <a:buChar char="Ø"/>
            </a:pPr>
            <a:r>
              <a:rPr lang="en-IN" sz="1400" b="0" i="0" dirty="0">
                <a:solidFill>
                  <a:srgbClr val="29261B"/>
                </a:solidFill>
                <a:effectLst/>
                <a:latin typeface="Times New Roman" panose="02020603050405020304" pitchFamily="18" charset="0"/>
                <a:cs typeface="Times New Roman" panose="02020603050405020304" pitchFamily="18" charset="0"/>
              </a:rPr>
              <a:t>It overviews several publicly available finger vein image datasets and summarizes the state-of-the-art recognition performance results on these datasets reported by various recent papers.</a:t>
            </a:r>
          </a:p>
          <a:p>
            <a:pPr marL="285750" indent="-285750" algn="just">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Gap:</a:t>
            </a:r>
            <a:r>
              <a:rPr lang="en-US" sz="1400" b="0" i="0" dirty="0">
                <a:solidFill>
                  <a:srgbClr val="29261B"/>
                </a:solidFill>
                <a:effectLst/>
                <a:latin typeface="Times New Roman" panose="02020603050405020304" pitchFamily="18" charset="0"/>
                <a:cs typeface="Times New Roman" panose="02020603050405020304" pitchFamily="18" charset="0"/>
              </a:rPr>
              <a:t> </a:t>
            </a:r>
            <a:r>
              <a:rPr lang="en-US" sz="1400" dirty="0">
                <a:solidFill>
                  <a:srgbClr val="29261B"/>
                </a:solidFill>
                <a:latin typeface="Times New Roman" panose="02020603050405020304" pitchFamily="18" charset="0"/>
                <a:cs typeface="Times New Roman" panose="02020603050405020304" pitchFamily="18" charset="0"/>
              </a:rPr>
              <a:t>T</a:t>
            </a:r>
            <a:r>
              <a:rPr lang="en-US" sz="1400" b="0" i="0" dirty="0">
                <a:solidFill>
                  <a:srgbClr val="29261B"/>
                </a:solidFill>
                <a:effectLst/>
                <a:latin typeface="Times New Roman" panose="02020603050405020304" pitchFamily="18" charset="0"/>
                <a:cs typeface="Times New Roman" panose="02020603050405020304" pitchFamily="18" charset="0"/>
              </a:rPr>
              <a:t>he number of publicly available finger vein datasets is limited, and the amount of sample images in these datasets is insufficient, making it difficult to further improve the performance of deep learning models for finger vein recognition.</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6377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19C53-246F-87D4-518E-6EF42667DF2C}"/>
              </a:ext>
            </a:extLst>
          </p:cNvPr>
          <p:cNvSpPr>
            <a:spLocks noGrp="1"/>
          </p:cNvSpPr>
          <p:nvPr>
            <p:ph type="ctrTitle"/>
          </p:nvPr>
        </p:nvSpPr>
        <p:spPr>
          <a:xfrm>
            <a:off x="821356" y="327501"/>
            <a:ext cx="9702265" cy="948084"/>
          </a:xfrm>
        </p:spPr>
        <p:txBody>
          <a:bodyPr>
            <a:normAutofit/>
          </a:bodyPr>
          <a:lstStyle/>
          <a:p>
            <a:pPr algn="l"/>
            <a:r>
              <a:rPr lang="en-IN" sz="4000" b="1" dirty="0">
                <a:ln w="0"/>
              </a:rPr>
              <a:t>5. Problem Formulation</a:t>
            </a:r>
          </a:p>
        </p:txBody>
      </p:sp>
      <p:cxnSp>
        <p:nvCxnSpPr>
          <p:cNvPr id="9" name="Straight Connector 8">
            <a:extLst>
              <a:ext uri="{FF2B5EF4-FFF2-40B4-BE49-F238E27FC236}">
                <a16:creationId xmlns:a16="http://schemas.microsoft.com/office/drawing/2014/main" id="{84780BDE-B291-7058-DCE7-8AC921F49AE1}"/>
              </a:ext>
            </a:extLst>
          </p:cNvPr>
          <p:cNvCxnSpPr/>
          <p:nvPr/>
        </p:nvCxnSpPr>
        <p:spPr>
          <a:xfrm>
            <a:off x="821356" y="1463038"/>
            <a:ext cx="105492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1A5941B2-7B17-320C-6C1C-1C542CBB4CFE}"/>
              </a:ext>
            </a:extLst>
          </p:cNvPr>
          <p:cNvSpPr>
            <a:spLocks noGrp="1"/>
          </p:cNvSpPr>
          <p:nvPr>
            <p:ph type="sldNum" sz="quarter" idx="12"/>
          </p:nvPr>
        </p:nvSpPr>
        <p:spPr/>
        <p:txBody>
          <a:bodyPr/>
          <a:lstStyle/>
          <a:p>
            <a:fld id="{BDBDAEB0-40FA-4637-A2E1-EBBFD1F45A99}" type="slidenum">
              <a:rPr lang="en-IN" smtClean="0"/>
              <a:t>11</a:t>
            </a:fld>
            <a:endParaRPr lang="en-IN"/>
          </a:p>
        </p:txBody>
      </p:sp>
      <p:sp>
        <p:nvSpPr>
          <p:cNvPr id="5" name="TextBox 4">
            <a:extLst>
              <a:ext uri="{FF2B5EF4-FFF2-40B4-BE49-F238E27FC236}">
                <a16:creationId xmlns:a16="http://schemas.microsoft.com/office/drawing/2014/main" id="{754013E4-E163-68A3-D046-E442C0E3FC9B}"/>
              </a:ext>
            </a:extLst>
          </p:cNvPr>
          <p:cNvSpPr txBox="1"/>
          <p:nvPr/>
        </p:nvSpPr>
        <p:spPr>
          <a:xfrm>
            <a:off x="924910" y="5013434"/>
            <a:ext cx="2196662" cy="369332"/>
          </a:xfrm>
          <a:prstGeom prst="rect">
            <a:avLst/>
          </a:prstGeom>
          <a:noFill/>
        </p:spPr>
        <p:txBody>
          <a:bodyPr wrap="square" rtlCol="0">
            <a:spAutoFit/>
          </a:bodyPr>
          <a:lstStyle/>
          <a:p>
            <a:r>
              <a:rPr lang="en-IN" dirty="0"/>
              <a:t> </a:t>
            </a:r>
          </a:p>
        </p:txBody>
      </p:sp>
      <p:sp>
        <p:nvSpPr>
          <p:cNvPr id="7" name="TextBox 6">
            <a:extLst>
              <a:ext uri="{FF2B5EF4-FFF2-40B4-BE49-F238E27FC236}">
                <a16:creationId xmlns:a16="http://schemas.microsoft.com/office/drawing/2014/main" id="{274D34A8-4CBE-AE4F-1507-643BB712052E}"/>
              </a:ext>
            </a:extLst>
          </p:cNvPr>
          <p:cNvSpPr txBox="1"/>
          <p:nvPr/>
        </p:nvSpPr>
        <p:spPr>
          <a:xfrm>
            <a:off x="1077310" y="5165834"/>
            <a:ext cx="2196662" cy="369332"/>
          </a:xfrm>
          <a:prstGeom prst="rect">
            <a:avLst/>
          </a:prstGeom>
          <a:noFill/>
        </p:spPr>
        <p:txBody>
          <a:bodyPr wrap="square" rtlCol="0">
            <a:spAutoFit/>
          </a:bodyPr>
          <a:lstStyle/>
          <a:p>
            <a:r>
              <a:rPr lang="en-IN" dirty="0"/>
              <a:t> </a:t>
            </a:r>
          </a:p>
        </p:txBody>
      </p:sp>
      <p:pic>
        <p:nvPicPr>
          <p:cNvPr id="4" name="Picture 2" descr="KLE Technological University - One of the Top Best Universities in  Karnataka, India">
            <a:extLst>
              <a:ext uri="{FF2B5EF4-FFF2-40B4-BE49-F238E27FC236}">
                <a16:creationId xmlns:a16="http://schemas.microsoft.com/office/drawing/2014/main" id="{F2FD7C4A-AC32-CDCA-2CBA-BA1F69868A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1119" y="288872"/>
            <a:ext cx="4350618" cy="98319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945F789-944E-02D1-02B6-C7D6047A3159}"/>
              </a:ext>
            </a:extLst>
          </p:cNvPr>
          <p:cNvSpPr txBox="1"/>
          <p:nvPr/>
        </p:nvSpPr>
        <p:spPr>
          <a:xfrm>
            <a:off x="924910" y="1718245"/>
            <a:ext cx="10532444" cy="169706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design a multimodal biometric identification system that leverages a combination  of finger vein recognition and finger knuckle print recognition for enhanced security and accuracy.</a:t>
            </a:r>
            <a:endParaRPr lang="en-IN"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312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19C53-246F-87D4-518E-6EF42667DF2C}"/>
              </a:ext>
            </a:extLst>
          </p:cNvPr>
          <p:cNvSpPr>
            <a:spLocks noGrp="1"/>
          </p:cNvSpPr>
          <p:nvPr>
            <p:ph type="ctrTitle"/>
          </p:nvPr>
        </p:nvSpPr>
        <p:spPr>
          <a:xfrm>
            <a:off x="821356" y="327501"/>
            <a:ext cx="9702265" cy="948084"/>
          </a:xfrm>
        </p:spPr>
        <p:txBody>
          <a:bodyPr>
            <a:normAutofit/>
          </a:bodyPr>
          <a:lstStyle/>
          <a:p>
            <a:pPr algn="l"/>
            <a:r>
              <a:rPr lang="en-IN" sz="4000" b="1" dirty="0">
                <a:ln w="0"/>
              </a:rPr>
              <a:t>6. Objectives</a:t>
            </a:r>
          </a:p>
        </p:txBody>
      </p:sp>
      <p:cxnSp>
        <p:nvCxnSpPr>
          <p:cNvPr id="9" name="Straight Connector 8">
            <a:extLst>
              <a:ext uri="{FF2B5EF4-FFF2-40B4-BE49-F238E27FC236}">
                <a16:creationId xmlns:a16="http://schemas.microsoft.com/office/drawing/2014/main" id="{84780BDE-B291-7058-DCE7-8AC921F49AE1}"/>
              </a:ext>
            </a:extLst>
          </p:cNvPr>
          <p:cNvCxnSpPr/>
          <p:nvPr/>
        </p:nvCxnSpPr>
        <p:spPr>
          <a:xfrm>
            <a:off x="821356" y="1463038"/>
            <a:ext cx="105492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1A5941B2-7B17-320C-6C1C-1C542CBB4CFE}"/>
              </a:ext>
            </a:extLst>
          </p:cNvPr>
          <p:cNvSpPr>
            <a:spLocks noGrp="1"/>
          </p:cNvSpPr>
          <p:nvPr>
            <p:ph type="sldNum" sz="quarter" idx="12"/>
          </p:nvPr>
        </p:nvSpPr>
        <p:spPr/>
        <p:txBody>
          <a:bodyPr/>
          <a:lstStyle/>
          <a:p>
            <a:fld id="{BDBDAEB0-40FA-4637-A2E1-EBBFD1F45A99}" type="slidenum">
              <a:rPr lang="en-IN" smtClean="0"/>
              <a:t>12</a:t>
            </a:fld>
            <a:endParaRPr lang="en-IN"/>
          </a:p>
        </p:txBody>
      </p:sp>
      <p:sp>
        <p:nvSpPr>
          <p:cNvPr id="5" name="TextBox 4">
            <a:extLst>
              <a:ext uri="{FF2B5EF4-FFF2-40B4-BE49-F238E27FC236}">
                <a16:creationId xmlns:a16="http://schemas.microsoft.com/office/drawing/2014/main" id="{754013E4-E163-68A3-D046-E442C0E3FC9B}"/>
              </a:ext>
            </a:extLst>
          </p:cNvPr>
          <p:cNvSpPr txBox="1"/>
          <p:nvPr/>
        </p:nvSpPr>
        <p:spPr>
          <a:xfrm>
            <a:off x="924910" y="5013434"/>
            <a:ext cx="2196662" cy="369332"/>
          </a:xfrm>
          <a:prstGeom prst="rect">
            <a:avLst/>
          </a:prstGeom>
          <a:noFill/>
        </p:spPr>
        <p:txBody>
          <a:bodyPr wrap="square" rtlCol="0">
            <a:spAutoFit/>
          </a:bodyPr>
          <a:lstStyle/>
          <a:p>
            <a:r>
              <a:rPr lang="en-IN" dirty="0"/>
              <a:t> </a:t>
            </a:r>
          </a:p>
        </p:txBody>
      </p:sp>
      <p:sp>
        <p:nvSpPr>
          <p:cNvPr id="7" name="TextBox 6">
            <a:extLst>
              <a:ext uri="{FF2B5EF4-FFF2-40B4-BE49-F238E27FC236}">
                <a16:creationId xmlns:a16="http://schemas.microsoft.com/office/drawing/2014/main" id="{274D34A8-4CBE-AE4F-1507-643BB712052E}"/>
              </a:ext>
            </a:extLst>
          </p:cNvPr>
          <p:cNvSpPr txBox="1"/>
          <p:nvPr/>
        </p:nvSpPr>
        <p:spPr>
          <a:xfrm>
            <a:off x="1077310" y="5165834"/>
            <a:ext cx="2196662" cy="369332"/>
          </a:xfrm>
          <a:prstGeom prst="rect">
            <a:avLst/>
          </a:prstGeom>
          <a:noFill/>
        </p:spPr>
        <p:txBody>
          <a:bodyPr wrap="square" rtlCol="0">
            <a:spAutoFit/>
          </a:bodyPr>
          <a:lstStyle/>
          <a:p>
            <a:r>
              <a:rPr lang="en-IN" dirty="0"/>
              <a:t> </a:t>
            </a:r>
          </a:p>
        </p:txBody>
      </p:sp>
      <p:pic>
        <p:nvPicPr>
          <p:cNvPr id="4" name="Picture 2" descr="KLE Technological University - One of the Top Best Universities in  Karnataka, India">
            <a:extLst>
              <a:ext uri="{FF2B5EF4-FFF2-40B4-BE49-F238E27FC236}">
                <a16:creationId xmlns:a16="http://schemas.microsoft.com/office/drawing/2014/main" id="{F2FD7C4A-AC32-CDCA-2CBA-BA1F69868A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1119" y="288872"/>
            <a:ext cx="4350618" cy="98319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a:extLst>
              <a:ext uri="{FF2B5EF4-FFF2-40B4-BE49-F238E27FC236}">
                <a16:creationId xmlns:a16="http://schemas.microsoft.com/office/drawing/2014/main" id="{A75BE718-8CB1-54B6-60B3-FE2F589E0D07}"/>
              </a:ext>
            </a:extLst>
          </p:cNvPr>
          <p:cNvSpPr>
            <a:spLocks noChangeArrowheads="1"/>
          </p:cNvSpPr>
          <p:nvPr/>
        </p:nvSpPr>
        <p:spPr bwMode="auto">
          <a:xfrm>
            <a:off x="838200" y="1785860"/>
            <a:ext cx="10743537" cy="4464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r>
              <a:rPr lang="en-US" sz="2400" b="0" i="0" dirty="0">
                <a:effectLst/>
                <a:latin typeface="Times New Roman" panose="02020603050405020304" pitchFamily="18" charset="0"/>
                <a:cs typeface="Times New Roman" panose="02020603050405020304" pitchFamily="18" charset="0"/>
              </a:rPr>
              <a:t>To collect the image dataset of finger veins and knuckle prints.</a:t>
            </a:r>
          </a:p>
          <a:p>
            <a:pPr marL="457200" indent="-457200" algn="just" eaLnBrk="0" fontAlgn="base" hangingPunct="0">
              <a:lnSpc>
                <a:spcPct val="150000"/>
              </a:lnSpc>
              <a:spcBef>
                <a:spcPct val="0"/>
              </a:spcBef>
              <a:spcAft>
                <a:spcPct val="0"/>
              </a:spcAft>
              <a:buFont typeface="+mj-lt"/>
              <a:buAutoNum type="arabicPeriod"/>
            </a:pPr>
            <a:r>
              <a:rPr lang="en-US" sz="2400" b="0" i="0" dirty="0">
                <a:effectLst/>
                <a:latin typeface="Times New Roman" panose="02020603050405020304" pitchFamily="18" charset="0"/>
                <a:cs typeface="Times New Roman" panose="02020603050405020304" pitchFamily="18" charset="0"/>
              </a:rPr>
              <a:t>To preprocess the fingerprint and finger knuckle images</a:t>
            </a:r>
          </a:p>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r>
              <a:rPr lang="en-US" sz="2400" dirty="0">
                <a:latin typeface="Times New Roman" panose="02020603050405020304" pitchFamily="18" charset="0"/>
                <a:cs typeface="Times New Roman" panose="02020603050405020304" pitchFamily="18" charset="0"/>
              </a:rPr>
              <a:t>To e</a:t>
            </a:r>
            <a:r>
              <a:rPr lang="en-US" sz="2400" b="0" i="0" dirty="0">
                <a:effectLst/>
                <a:latin typeface="Times New Roman" panose="02020603050405020304" pitchFamily="18" charset="0"/>
                <a:cs typeface="Times New Roman" panose="02020603050405020304" pitchFamily="18" charset="0"/>
              </a:rPr>
              <a:t>xtract features from the preprocessed finger vein and knuckle print images like vein pattern and knuckle point.</a:t>
            </a:r>
          </a:p>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r>
              <a:rPr lang="en-US" sz="2400" b="0" i="0" dirty="0">
                <a:effectLst/>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e</a:t>
            </a:r>
            <a:r>
              <a:rPr lang="en-US" sz="2400" b="0" i="0" dirty="0">
                <a:effectLst/>
                <a:latin typeface="Times New Roman" panose="02020603050405020304" pitchFamily="18" charset="0"/>
                <a:cs typeface="Times New Roman" panose="02020603050405020304" pitchFamily="18" charset="0"/>
              </a:rPr>
              <a:t>xplore feature-level fusion techniques to combine complementary information from both modalities effectively.</a:t>
            </a:r>
          </a:p>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r>
              <a:rPr lang="en-US" sz="2400" b="0" i="0" dirty="0">
                <a:effectLst/>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d</a:t>
            </a:r>
            <a:r>
              <a:rPr lang="en-US" sz="2400" b="0" i="0" dirty="0">
                <a:effectLst/>
                <a:latin typeface="Times New Roman" panose="02020603050405020304" pitchFamily="18" charset="0"/>
                <a:cs typeface="Times New Roman" panose="02020603050405020304" pitchFamily="18" charset="0"/>
              </a:rPr>
              <a:t>esign and implement deep learning architectures suitable, leveraging techniques such as convolutional neural networks.</a:t>
            </a:r>
            <a:endPar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9369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19C53-246F-87D4-518E-6EF42667DF2C}"/>
              </a:ext>
            </a:extLst>
          </p:cNvPr>
          <p:cNvSpPr>
            <a:spLocks noGrp="1"/>
          </p:cNvSpPr>
          <p:nvPr>
            <p:ph type="ctrTitle"/>
          </p:nvPr>
        </p:nvSpPr>
        <p:spPr>
          <a:xfrm>
            <a:off x="821356" y="327501"/>
            <a:ext cx="9702265" cy="948084"/>
          </a:xfrm>
        </p:spPr>
        <p:txBody>
          <a:bodyPr>
            <a:normAutofit/>
          </a:bodyPr>
          <a:lstStyle/>
          <a:p>
            <a:pPr algn="l"/>
            <a:r>
              <a:rPr lang="en-IN" sz="4000" b="1" dirty="0">
                <a:ln w="0"/>
              </a:rPr>
              <a:t>System Design:</a:t>
            </a:r>
          </a:p>
        </p:txBody>
      </p:sp>
      <p:cxnSp>
        <p:nvCxnSpPr>
          <p:cNvPr id="9" name="Straight Connector 8">
            <a:extLst>
              <a:ext uri="{FF2B5EF4-FFF2-40B4-BE49-F238E27FC236}">
                <a16:creationId xmlns:a16="http://schemas.microsoft.com/office/drawing/2014/main" id="{84780BDE-B291-7058-DCE7-8AC921F49AE1}"/>
              </a:ext>
            </a:extLst>
          </p:cNvPr>
          <p:cNvCxnSpPr/>
          <p:nvPr/>
        </p:nvCxnSpPr>
        <p:spPr>
          <a:xfrm>
            <a:off x="821356" y="1463038"/>
            <a:ext cx="105492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1A5941B2-7B17-320C-6C1C-1C542CBB4CFE}"/>
              </a:ext>
            </a:extLst>
          </p:cNvPr>
          <p:cNvSpPr>
            <a:spLocks noGrp="1"/>
          </p:cNvSpPr>
          <p:nvPr>
            <p:ph type="sldNum" sz="quarter" idx="12"/>
          </p:nvPr>
        </p:nvSpPr>
        <p:spPr/>
        <p:txBody>
          <a:bodyPr/>
          <a:lstStyle/>
          <a:p>
            <a:fld id="{BDBDAEB0-40FA-4637-A2E1-EBBFD1F45A99}" type="slidenum">
              <a:rPr lang="en-IN" smtClean="0"/>
              <a:t>13</a:t>
            </a:fld>
            <a:endParaRPr lang="en-IN"/>
          </a:p>
        </p:txBody>
      </p:sp>
      <p:sp>
        <p:nvSpPr>
          <p:cNvPr id="5" name="TextBox 4">
            <a:extLst>
              <a:ext uri="{FF2B5EF4-FFF2-40B4-BE49-F238E27FC236}">
                <a16:creationId xmlns:a16="http://schemas.microsoft.com/office/drawing/2014/main" id="{754013E4-E163-68A3-D046-E442C0E3FC9B}"/>
              </a:ext>
            </a:extLst>
          </p:cNvPr>
          <p:cNvSpPr txBox="1"/>
          <p:nvPr/>
        </p:nvSpPr>
        <p:spPr>
          <a:xfrm>
            <a:off x="924910" y="5013434"/>
            <a:ext cx="2196662" cy="369332"/>
          </a:xfrm>
          <a:prstGeom prst="rect">
            <a:avLst/>
          </a:prstGeom>
          <a:noFill/>
        </p:spPr>
        <p:txBody>
          <a:bodyPr wrap="square" rtlCol="0">
            <a:spAutoFit/>
          </a:bodyPr>
          <a:lstStyle/>
          <a:p>
            <a:r>
              <a:rPr lang="en-IN" dirty="0"/>
              <a:t> </a:t>
            </a:r>
          </a:p>
        </p:txBody>
      </p:sp>
      <p:sp>
        <p:nvSpPr>
          <p:cNvPr id="7" name="TextBox 6">
            <a:extLst>
              <a:ext uri="{FF2B5EF4-FFF2-40B4-BE49-F238E27FC236}">
                <a16:creationId xmlns:a16="http://schemas.microsoft.com/office/drawing/2014/main" id="{274D34A8-4CBE-AE4F-1507-643BB712052E}"/>
              </a:ext>
            </a:extLst>
          </p:cNvPr>
          <p:cNvSpPr txBox="1"/>
          <p:nvPr/>
        </p:nvSpPr>
        <p:spPr>
          <a:xfrm>
            <a:off x="1077310" y="5165834"/>
            <a:ext cx="2196662" cy="369332"/>
          </a:xfrm>
          <a:prstGeom prst="rect">
            <a:avLst/>
          </a:prstGeom>
          <a:noFill/>
        </p:spPr>
        <p:txBody>
          <a:bodyPr wrap="square" rtlCol="0">
            <a:spAutoFit/>
          </a:bodyPr>
          <a:lstStyle/>
          <a:p>
            <a:r>
              <a:rPr lang="en-IN" dirty="0"/>
              <a:t> </a:t>
            </a:r>
          </a:p>
        </p:txBody>
      </p:sp>
      <p:pic>
        <p:nvPicPr>
          <p:cNvPr id="4" name="Picture 2" descr="KLE Technological University - One of the Top Best Universities in  Karnataka, India">
            <a:extLst>
              <a:ext uri="{FF2B5EF4-FFF2-40B4-BE49-F238E27FC236}">
                <a16:creationId xmlns:a16="http://schemas.microsoft.com/office/drawing/2014/main" id="{F2FD7C4A-AC32-CDCA-2CBA-BA1F69868A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1119" y="288872"/>
            <a:ext cx="4350618" cy="98319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E6EC227-2D00-EFBA-2FBB-4D6C8552E7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8887" y="1960320"/>
            <a:ext cx="9335803" cy="4201111"/>
          </a:xfrm>
          <a:prstGeom prst="rect">
            <a:avLst/>
          </a:prstGeom>
        </p:spPr>
      </p:pic>
      <p:sp>
        <p:nvSpPr>
          <p:cNvPr id="3" name="Rectangle 2">
            <a:extLst>
              <a:ext uri="{FF2B5EF4-FFF2-40B4-BE49-F238E27FC236}">
                <a16:creationId xmlns:a16="http://schemas.microsoft.com/office/drawing/2014/main" id="{8F437D2B-2556-9541-388D-C625F16FE827}"/>
              </a:ext>
            </a:extLst>
          </p:cNvPr>
          <p:cNvSpPr/>
          <p:nvPr/>
        </p:nvSpPr>
        <p:spPr>
          <a:xfrm>
            <a:off x="4939553" y="2671482"/>
            <a:ext cx="1694329" cy="22411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C4BE43B7-5F6A-0E0A-B99C-4677DFF64AE9}"/>
              </a:ext>
            </a:extLst>
          </p:cNvPr>
          <p:cNvSpPr/>
          <p:nvPr/>
        </p:nvSpPr>
        <p:spPr>
          <a:xfrm>
            <a:off x="4939553" y="4742329"/>
            <a:ext cx="1694329" cy="22411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502B7190-7BFD-C62F-AE94-A285FAACF431}"/>
              </a:ext>
            </a:extLst>
          </p:cNvPr>
          <p:cNvSpPr txBox="1"/>
          <p:nvPr/>
        </p:nvSpPr>
        <p:spPr>
          <a:xfrm>
            <a:off x="5253318" y="2557046"/>
            <a:ext cx="2234541" cy="338554"/>
          </a:xfrm>
          <a:prstGeom prst="rect">
            <a:avLst/>
          </a:prstGeom>
          <a:noFill/>
        </p:spPr>
        <p:txBody>
          <a:bodyPr wrap="square" rtlCol="0">
            <a:spAutoFit/>
          </a:bodyPr>
          <a:lstStyle/>
          <a:p>
            <a:r>
              <a:rPr lang="en-IN" sz="1600" b="1" dirty="0"/>
              <a:t>CNN model</a:t>
            </a:r>
          </a:p>
        </p:txBody>
      </p:sp>
      <p:sp>
        <p:nvSpPr>
          <p:cNvPr id="12" name="TextBox 11">
            <a:extLst>
              <a:ext uri="{FF2B5EF4-FFF2-40B4-BE49-F238E27FC236}">
                <a16:creationId xmlns:a16="http://schemas.microsoft.com/office/drawing/2014/main" id="{22A40CC2-0EBA-7B6B-33F0-D384B10FBDA3}"/>
              </a:ext>
            </a:extLst>
          </p:cNvPr>
          <p:cNvSpPr txBox="1"/>
          <p:nvPr/>
        </p:nvSpPr>
        <p:spPr>
          <a:xfrm>
            <a:off x="5123329" y="4627893"/>
            <a:ext cx="2234541" cy="338554"/>
          </a:xfrm>
          <a:prstGeom prst="rect">
            <a:avLst/>
          </a:prstGeom>
          <a:noFill/>
        </p:spPr>
        <p:txBody>
          <a:bodyPr wrap="square" rtlCol="0">
            <a:spAutoFit/>
          </a:bodyPr>
          <a:lstStyle/>
          <a:p>
            <a:r>
              <a:rPr lang="en-IN" sz="1600" b="1" dirty="0"/>
              <a:t>CNN model</a:t>
            </a:r>
          </a:p>
        </p:txBody>
      </p:sp>
      <p:sp>
        <p:nvSpPr>
          <p:cNvPr id="15" name="Rectangle 14">
            <a:extLst>
              <a:ext uri="{FF2B5EF4-FFF2-40B4-BE49-F238E27FC236}">
                <a16:creationId xmlns:a16="http://schemas.microsoft.com/office/drawing/2014/main" id="{EEC2CE56-0487-030C-C052-1D46994AC9BA}"/>
              </a:ext>
            </a:extLst>
          </p:cNvPr>
          <p:cNvSpPr/>
          <p:nvPr/>
        </p:nvSpPr>
        <p:spPr>
          <a:xfrm>
            <a:off x="8032376" y="5535166"/>
            <a:ext cx="1801906" cy="36933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E8479421-5BEA-3B8A-C1FB-69A0F0F9BC3F}"/>
              </a:ext>
            </a:extLst>
          </p:cNvPr>
          <p:cNvSpPr txBox="1"/>
          <p:nvPr/>
        </p:nvSpPr>
        <p:spPr>
          <a:xfrm>
            <a:off x="8027122" y="5565944"/>
            <a:ext cx="1631576" cy="338554"/>
          </a:xfrm>
          <a:prstGeom prst="rect">
            <a:avLst/>
          </a:prstGeom>
          <a:noFill/>
        </p:spPr>
        <p:txBody>
          <a:bodyPr wrap="square" rtlCol="0">
            <a:spAutoFit/>
          </a:bodyPr>
          <a:lstStyle/>
          <a:p>
            <a:r>
              <a:rPr lang="en-IN" sz="1600" dirty="0">
                <a:cs typeface="Times New Roman" panose="02020603050405020304" pitchFamily="18" charset="0"/>
              </a:rPr>
              <a:t>Unimodal</a:t>
            </a:r>
            <a:r>
              <a:rPr lang="en-IN" sz="1600" dirty="0">
                <a:latin typeface="Times New Roman" panose="02020603050405020304" pitchFamily="18" charset="0"/>
                <a:cs typeface="Times New Roman" panose="02020603050405020304" pitchFamily="18" charset="0"/>
              </a:rPr>
              <a:t> system</a:t>
            </a:r>
          </a:p>
        </p:txBody>
      </p:sp>
      <p:sp>
        <p:nvSpPr>
          <p:cNvPr id="14" name="Rectangle 13">
            <a:extLst>
              <a:ext uri="{FF2B5EF4-FFF2-40B4-BE49-F238E27FC236}">
                <a16:creationId xmlns:a16="http://schemas.microsoft.com/office/drawing/2014/main" id="{71CA19F7-5BE8-1F2F-4A93-C3E91E7D2AAB}"/>
              </a:ext>
            </a:extLst>
          </p:cNvPr>
          <p:cNvSpPr/>
          <p:nvPr/>
        </p:nvSpPr>
        <p:spPr>
          <a:xfrm>
            <a:off x="4195482" y="2402541"/>
            <a:ext cx="3162388" cy="90722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DE34D1AE-4E6E-48AB-A69A-816707EDA862}"/>
              </a:ext>
            </a:extLst>
          </p:cNvPr>
          <p:cNvSpPr/>
          <p:nvPr/>
        </p:nvSpPr>
        <p:spPr>
          <a:xfrm>
            <a:off x="4195482" y="2557046"/>
            <a:ext cx="3162388" cy="652319"/>
          </a:xfrm>
          <a:prstGeom prst="roundRect">
            <a:avLst/>
          </a:prstGeom>
          <a:noFill/>
          <a:ln w="19050">
            <a:solidFill>
              <a:schemeClr val="bg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4788F7EA-A151-398F-9F49-B0C3C769ADBF}"/>
              </a:ext>
            </a:extLst>
          </p:cNvPr>
          <p:cNvSpPr txBox="1"/>
          <p:nvPr/>
        </p:nvSpPr>
        <p:spPr>
          <a:xfrm>
            <a:off x="4437530" y="2589488"/>
            <a:ext cx="2829448" cy="584775"/>
          </a:xfrm>
          <a:prstGeom prst="rect">
            <a:avLst/>
          </a:prstGeom>
          <a:noFill/>
        </p:spPr>
        <p:txBody>
          <a:bodyPr wrap="square" rtlCol="0">
            <a:spAutoFit/>
          </a:bodyPr>
          <a:lstStyle/>
          <a:p>
            <a:pPr algn="ctr"/>
            <a:r>
              <a:rPr lang="en-IN" sz="1600" b="1" dirty="0"/>
              <a:t>Multiple feature extraction models</a:t>
            </a:r>
          </a:p>
        </p:txBody>
      </p:sp>
      <p:sp>
        <p:nvSpPr>
          <p:cNvPr id="20" name="Rectangle 19">
            <a:extLst>
              <a:ext uri="{FF2B5EF4-FFF2-40B4-BE49-F238E27FC236}">
                <a16:creationId xmlns:a16="http://schemas.microsoft.com/office/drawing/2014/main" id="{D2C8C54B-235B-0BB6-8AD8-95B08FD188EB}"/>
              </a:ext>
            </a:extLst>
          </p:cNvPr>
          <p:cNvSpPr/>
          <p:nvPr/>
        </p:nvSpPr>
        <p:spPr>
          <a:xfrm>
            <a:off x="4203502" y="4627893"/>
            <a:ext cx="3154368" cy="75487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E8445578-0BB7-A1D5-D33E-5555095FC777}"/>
              </a:ext>
            </a:extLst>
          </p:cNvPr>
          <p:cNvSpPr/>
          <p:nvPr/>
        </p:nvSpPr>
        <p:spPr>
          <a:xfrm>
            <a:off x="4193799" y="4691321"/>
            <a:ext cx="3162388" cy="652319"/>
          </a:xfrm>
          <a:prstGeom prst="roundRect">
            <a:avLst/>
          </a:prstGeom>
          <a:noFill/>
          <a:ln w="19050">
            <a:solidFill>
              <a:schemeClr val="bg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TextBox 22">
            <a:extLst>
              <a:ext uri="{FF2B5EF4-FFF2-40B4-BE49-F238E27FC236}">
                <a16:creationId xmlns:a16="http://schemas.microsoft.com/office/drawing/2014/main" id="{3543952E-1ECC-5E41-8FF7-B88048C28CB0}"/>
              </a:ext>
            </a:extLst>
          </p:cNvPr>
          <p:cNvSpPr txBox="1"/>
          <p:nvPr/>
        </p:nvSpPr>
        <p:spPr>
          <a:xfrm>
            <a:off x="4405248" y="4733364"/>
            <a:ext cx="2829448" cy="584775"/>
          </a:xfrm>
          <a:prstGeom prst="rect">
            <a:avLst/>
          </a:prstGeom>
          <a:noFill/>
        </p:spPr>
        <p:txBody>
          <a:bodyPr wrap="square" rtlCol="0">
            <a:spAutoFit/>
          </a:bodyPr>
          <a:lstStyle/>
          <a:p>
            <a:pPr algn="ctr"/>
            <a:r>
              <a:rPr lang="en-IN" sz="1600" b="1" dirty="0"/>
              <a:t>Multiple feature extraction models</a:t>
            </a:r>
          </a:p>
        </p:txBody>
      </p:sp>
      <p:sp>
        <p:nvSpPr>
          <p:cNvPr id="26" name="Rectangle 25">
            <a:extLst>
              <a:ext uri="{FF2B5EF4-FFF2-40B4-BE49-F238E27FC236}">
                <a16:creationId xmlns:a16="http://schemas.microsoft.com/office/drawing/2014/main" id="{BA311535-C2F4-BC1F-9E42-5770B31BE94B}"/>
              </a:ext>
            </a:extLst>
          </p:cNvPr>
          <p:cNvSpPr/>
          <p:nvPr/>
        </p:nvSpPr>
        <p:spPr>
          <a:xfrm>
            <a:off x="2023241" y="3209365"/>
            <a:ext cx="1661253" cy="148194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0269A591-8B75-7CFC-D054-21E5DF688D75}"/>
              </a:ext>
            </a:extLst>
          </p:cNvPr>
          <p:cNvSpPr/>
          <p:nvPr/>
        </p:nvSpPr>
        <p:spPr>
          <a:xfrm>
            <a:off x="1631576" y="3209365"/>
            <a:ext cx="1739153" cy="627529"/>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ABDF4DF1-0388-627C-38AB-94A4137644FA}"/>
              </a:ext>
            </a:extLst>
          </p:cNvPr>
          <p:cNvSpPr/>
          <p:nvPr/>
        </p:nvSpPr>
        <p:spPr>
          <a:xfrm>
            <a:off x="1631576" y="4060875"/>
            <a:ext cx="1739153" cy="627529"/>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3B29FDCD-E2E1-A8E0-218F-3AB9C089FD33}"/>
              </a:ext>
            </a:extLst>
          </p:cNvPr>
          <p:cNvSpPr txBox="1"/>
          <p:nvPr/>
        </p:nvSpPr>
        <p:spPr>
          <a:xfrm>
            <a:off x="1808425" y="3238838"/>
            <a:ext cx="1495085" cy="584775"/>
          </a:xfrm>
          <a:prstGeom prst="rect">
            <a:avLst/>
          </a:prstGeom>
          <a:noFill/>
        </p:spPr>
        <p:txBody>
          <a:bodyPr wrap="square" rtlCol="0">
            <a:spAutoFit/>
          </a:bodyPr>
          <a:lstStyle/>
          <a:p>
            <a:r>
              <a:rPr lang="en-IN" sz="1600" b="1" dirty="0"/>
              <a:t>FKP data Preprocessing</a:t>
            </a:r>
          </a:p>
        </p:txBody>
      </p:sp>
      <p:sp>
        <p:nvSpPr>
          <p:cNvPr id="30" name="TextBox 29">
            <a:extLst>
              <a:ext uri="{FF2B5EF4-FFF2-40B4-BE49-F238E27FC236}">
                <a16:creationId xmlns:a16="http://schemas.microsoft.com/office/drawing/2014/main" id="{02DF9B8E-85DB-B36A-8C2E-D7C3030B9634}"/>
              </a:ext>
            </a:extLst>
          </p:cNvPr>
          <p:cNvSpPr txBox="1"/>
          <p:nvPr/>
        </p:nvSpPr>
        <p:spPr>
          <a:xfrm>
            <a:off x="1805131" y="4082251"/>
            <a:ext cx="1495085" cy="584775"/>
          </a:xfrm>
          <a:prstGeom prst="rect">
            <a:avLst/>
          </a:prstGeom>
          <a:noFill/>
        </p:spPr>
        <p:txBody>
          <a:bodyPr wrap="square" rtlCol="0">
            <a:spAutoFit/>
          </a:bodyPr>
          <a:lstStyle/>
          <a:p>
            <a:r>
              <a:rPr lang="en-IN" sz="1600" b="1" dirty="0"/>
              <a:t>FV data Preprocessing</a:t>
            </a:r>
          </a:p>
        </p:txBody>
      </p:sp>
      <p:sp>
        <p:nvSpPr>
          <p:cNvPr id="13" name="Rectangle 12">
            <a:extLst>
              <a:ext uri="{FF2B5EF4-FFF2-40B4-BE49-F238E27FC236}">
                <a16:creationId xmlns:a16="http://schemas.microsoft.com/office/drawing/2014/main" id="{55699B45-43ED-9ED3-31C0-A4BCBD28A957}"/>
              </a:ext>
            </a:extLst>
          </p:cNvPr>
          <p:cNvSpPr/>
          <p:nvPr/>
        </p:nvSpPr>
        <p:spPr>
          <a:xfrm>
            <a:off x="4939553" y="3262875"/>
            <a:ext cx="1661253" cy="136501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5E8EB418-5462-9628-DFAA-7D3342A10B15}"/>
              </a:ext>
            </a:extLst>
          </p:cNvPr>
          <p:cNvSpPr/>
          <p:nvPr/>
        </p:nvSpPr>
        <p:spPr>
          <a:xfrm>
            <a:off x="3603812" y="2026642"/>
            <a:ext cx="7368988" cy="35085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4" name="Connector: Elbow 23">
            <a:extLst>
              <a:ext uri="{FF2B5EF4-FFF2-40B4-BE49-F238E27FC236}">
                <a16:creationId xmlns:a16="http://schemas.microsoft.com/office/drawing/2014/main" id="{FB97292B-92D8-2C39-519A-300C5F28303C}"/>
              </a:ext>
            </a:extLst>
          </p:cNvPr>
          <p:cNvCxnSpPr>
            <a:cxnSpLocks/>
            <a:stCxn id="27" idx="3"/>
          </p:cNvCxnSpPr>
          <p:nvPr/>
        </p:nvCxnSpPr>
        <p:spPr>
          <a:xfrm flipV="1">
            <a:off x="3370729" y="3174263"/>
            <a:ext cx="763855" cy="34886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C45AC824-6B50-0B4C-F8CE-03D43A6B88CD}"/>
              </a:ext>
            </a:extLst>
          </p:cNvPr>
          <p:cNvCxnSpPr>
            <a:cxnSpLocks/>
          </p:cNvCxnSpPr>
          <p:nvPr/>
        </p:nvCxnSpPr>
        <p:spPr>
          <a:xfrm>
            <a:off x="3372743" y="4396016"/>
            <a:ext cx="716067" cy="376159"/>
          </a:xfrm>
          <a:prstGeom prst="bentConnector3">
            <a:avLst>
              <a:gd name="adj1" fmla="val 55008"/>
            </a:avLst>
          </a:prstGeom>
          <a:ln>
            <a:tailEnd type="triangle"/>
          </a:ln>
        </p:spPr>
        <p:style>
          <a:lnRef idx="1">
            <a:schemeClr val="dk1"/>
          </a:lnRef>
          <a:fillRef idx="0">
            <a:schemeClr val="dk1"/>
          </a:fillRef>
          <a:effectRef idx="0">
            <a:schemeClr val="dk1"/>
          </a:effectRef>
          <a:fontRef idx="minor">
            <a:schemeClr val="tx1"/>
          </a:fontRef>
        </p:style>
      </p:cxnSp>
      <p:sp>
        <p:nvSpPr>
          <p:cNvPr id="39" name="Rectangle: Rounded Corners 38">
            <a:extLst>
              <a:ext uri="{FF2B5EF4-FFF2-40B4-BE49-F238E27FC236}">
                <a16:creationId xmlns:a16="http://schemas.microsoft.com/office/drawing/2014/main" id="{37F75F02-2C45-BDAD-9F47-FB6B74C24D72}"/>
              </a:ext>
            </a:extLst>
          </p:cNvPr>
          <p:cNvSpPr/>
          <p:nvPr/>
        </p:nvSpPr>
        <p:spPr>
          <a:xfrm>
            <a:off x="4131564" y="2671482"/>
            <a:ext cx="1511660" cy="914400"/>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Rounded Corners 39">
            <a:extLst>
              <a:ext uri="{FF2B5EF4-FFF2-40B4-BE49-F238E27FC236}">
                <a16:creationId xmlns:a16="http://schemas.microsoft.com/office/drawing/2014/main" id="{B8E29332-07B2-7798-821B-E5AC72E668C4}"/>
              </a:ext>
            </a:extLst>
          </p:cNvPr>
          <p:cNvSpPr/>
          <p:nvPr/>
        </p:nvSpPr>
        <p:spPr>
          <a:xfrm>
            <a:off x="4114800" y="4292664"/>
            <a:ext cx="1511660" cy="914400"/>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93379921-8E04-A0A1-8BDB-7CAC3B075060}"/>
              </a:ext>
            </a:extLst>
          </p:cNvPr>
          <p:cNvSpPr txBox="1"/>
          <p:nvPr/>
        </p:nvSpPr>
        <p:spPr>
          <a:xfrm>
            <a:off x="4159623" y="2761966"/>
            <a:ext cx="1511660" cy="738664"/>
          </a:xfrm>
          <a:prstGeom prst="rect">
            <a:avLst/>
          </a:prstGeom>
          <a:noFill/>
        </p:spPr>
        <p:txBody>
          <a:bodyPr wrap="square" rtlCol="0">
            <a:spAutoFit/>
          </a:bodyPr>
          <a:lstStyle/>
          <a:p>
            <a:pPr algn="ctr"/>
            <a:r>
              <a:rPr lang="en-IN" sz="1400" b="1" dirty="0"/>
              <a:t>Multiple model feature extraction (Knuckle)</a:t>
            </a:r>
          </a:p>
        </p:txBody>
      </p:sp>
      <p:sp>
        <p:nvSpPr>
          <p:cNvPr id="42" name="TextBox 41">
            <a:extLst>
              <a:ext uri="{FF2B5EF4-FFF2-40B4-BE49-F238E27FC236}">
                <a16:creationId xmlns:a16="http://schemas.microsoft.com/office/drawing/2014/main" id="{0C692D71-D5E6-7921-283F-BCDEA77B679B}"/>
              </a:ext>
            </a:extLst>
          </p:cNvPr>
          <p:cNvSpPr txBox="1"/>
          <p:nvPr/>
        </p:nvSpPr>
        <p:spPr>
          <a:xfrm>
            <a:off x="4153762" y="4389533"/>
            <a:ext cx="1479171" cy="954107"/>
          </a:xfrm>
          <a:prstGeom prst="rect">
            <a:avLst/>
          </a:prstGeom>
          <a:noFill/>
        </p:spPr>
        <p:txBody>
          <a:bodyPr wrap="square" rtlCol="0">
            <a:spAutoFit/>
          </a:bodyPr>
          <a:lstStyle/>
          <a:p>
            <a:pPr algn="ctr"/>
            <a:r>
              <a:rPr lang="en-IN" sz="1400" b="1" dirty="0"/>
              <a:t>Multiple model feature extraction (Vein)</a:t>
            </a:r>
          </a:p>
          <a:p>
            <a:endParaRPr lang="en-IN" sz="1400" b="1" dirty="0"/>
          </a:p>
        </p:txBody>
      </p:sp>
      <p:sp>
        <p:nvSpPr>
          <p:cNvPr id="46" name="TextBox 45">
            <a:extLst>
              <a:ext uri="{FF2B5EF4-FFF2-40B4-BE49-F238E27FC236}">
                <a16:creationId xmlns:a16="http://schemas.microsoft.com/office/drawing/2014/main" id="{4D837093-6AA8-F998-0730-E72C86557E73}"/>
              </a:ext>
            </a:extLst>
          </p:cNvPr>
          <p:cNvSpPr txBox="1"/>
          <p:nvPr/>
        </p:nvSpPr>
        <p:spPr>
          <a:xfrm>
            <a:off x="5946559" y="4425946"/>
            <a:ext cx="1096002" cy="530748"/>
          </a:xfrm>
          <a:prstGeom prst="rect">
            <a:avLst/>
          </a:prstGeom>
          <a:noFill/>
          <a:ln w="19050">
            <a:solidFill>
              <a:schemeClr val="tx1"/>
            </a:solidFill>
          </a:ln>
        </p:spPr>
        <p:txBody>
          <a:bodyPr wrap="square" rtlCol="0">
            <a:spAutoFit/>
          </a:bodyPr>
          <a:lstStyle/>
          <a:p>
            <a:pPr algn="ctr"/>
            <a:r>
              <a:rPr lang="en-IN" sz="1400" b="1" dirty="0"/>
              <a:t>Matching Scores</a:t>
            </a:r>
          </a:p>
        </p:txBody>
      </p:sp>
      <p:sp>
        <p:nvSpPr>
          <p:cNvPr id="47" name="TextBox 46">
            <a:extLst>
              <a:ext uri="{FF2B5EF4-FFF2-40B4-BE49-F238E27FC236}">
                <a16:creationId xmlns:a16="http://schemas.microsoft.com/office/drawing/2014/main" id="{16170B23-01FB-7E4C-38BE-96965122F0A1}"/>
              </a:ext>
            </a:extLst>
          </p:cNvPr>
          <p:cNvSpPr txBox="1"/>
          <p:nvPr/>
        </p:nvSpPr>
        <p:spPr>
          <a:xfrm>
            <a:off x="5936316" y="2881730"/>
            <a:ext cx="1096002" cy="530748"/>
          </a:xfrm>
          <a:prstGeom prst="rect">
            <a:avLst/>
          </a:prstGeom>
          <a:noFill/>
          <a:ln w="19050">
            <a:solidFill>
              <a:schemeClr val="tx1"/>
            </a:solidFill>
          </a:ln>
        </p:spPr>
        <p:txBody>
          <a:bodyPr wrap="square" rtlCol="0">
            <a:spAutoFit/>
          </a:bodyPr>
          <a:lstStyle/>
          <a:p>
            <a:pPr algn="ctr"/>
            <a:r>
              <a:rPr lang="en-IN" sz="1400" b="1" dirty="0"/>
              <a:t>Matching Scores</a:t>
            </a:r>
          </a:p>
        </p:txBody>
      </p:sp>
      <p:sp>
        <p:nvSpPr>
          <p:cNvPr id="50" name="Rectangle: Rounded Corners 49">
            <a:extLst>
              <a:ext uri="{FF2B5EF4-FFF2-40B4-BE49-F238E27FC236}">
                <a16:creationId xmlns:a16="http://schemas.microsoft.com/office/drawing/2014/main" id="{FF97272A-E5CD-61C4-22CE-3BE6B4156BA6}"/>
              </a:ext>
            </a:extLst>
          </p:cNvPr>
          <p:cNvSpPr/>
          <p:nvPr/>
        </p:nvSpPr>
        <p:spPr>
          <a:xfrm>
            <a:off x="7330669" y="2856154"/>
            <a:ext cx="1580571" cy="591671"/>
          </a:xfrm>
          <a:prstGeom prst="round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1" name="TextBox 50">
            <a:extLst>
              <a:ext uri="{FF2B5EF4-FFF2-40B4-BE49-F238E27FC236}">
                <a16:creationId xmlns:a16="http://schemas.microsoft.com/office/drawing/2014/main" id="{C2A09BD9-C942-BF2A-C246-7748E3479D99}"/>
              </a:ext>
            </a:extLst>
          </p:cNvPr>
          <p:cNvSpPr txBox="1"/>
          <p:nvPr/>
        </p:nvSpPr>
        <p:spPr>
          <a:xfrm>
            <a:off x="7356547" y="2906498"/>
            <a:ext cx="1521713" cy="523220"/>
          </a:xfrm>
          <a:prstGeom prst="rect">
            <a:avLst/>
          </a:prstGeom>
          <a:noFill/>
        </p:spPr>
        <p:txBody>
          <a:bodyPr wrap="square" rtlCol="0">
            <a:spAutoFit/>
          </a:bodyPr>
          <a:lstStyle/>
          <a:p>
            <a:pPr algn="ctr"/>
            <a:r>
              <a:rPr lang="en-IN" sz="1400" b="1" dirty="0"/>
              <a:t>GenAI for Knuckle Matching</a:t>
            </a:r>
          </a:p>
        </p:txBody>
      </p:sp>
      <p:sp>
        <p:nvSpPr>
          <p:cNvPr id="52" name="Rectangle: Rounded Corners 51">
            <a:extLst>
              <a:ext uri="{FF2B5EF4-FFF2-40B4-BE49-F238E27FC236}">
                <a16:creationId xmlns:a16="http://schemas.microsoft.com/office/drawing/2014/main" id="{F56DACF9-4D2E-2850-A701-6EC225AD00C7}"/>
              </a:ext>
            </a:extLst>
          </p:cNvPr>
          <p:cNvSpPr/>
          <p:nvPr/>
        </p:nvSpPr>
        <p:spPr>
          <a:xfrm>
            <a:off x="7330669" y="4389533"/>
            <a:ext cx="1580571" cy="591671"/>
          </a:xfrm>
          <a:prstGeom prst="round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3" name="TextBox 52">
            <a:extLst>
              <a:ext uri="{FF2B5EF4-FFF2-40B4-BE49-F238E27FC236}">
                <a16:creationId xmlns:a16="http://schemas.microsoft.com/office/drawing/2014/main" id="{16A93C8F-10E6-503E-AA20-FD6F08B8E132}"/>
              </a:ext>
            </a:extLst>
          </p:cNvPr>
          <p:cNvSpPr txBox="1"/>
          <p:nvPr/>
        </p:nvSpPr>
        <p:spPr>
          <a:xfrm>
            <a:off x="7340880" y="4443227"/>
            <a:ext cx="1521713" cy="523220"/>
          </a:xfrm>
          <a:prstGeom prst="rect">
            <a:avLst/>
          </a:prstGeom>
          <a:noFill/>
        </p:spPr>
        <p:txBody>
          <a:bodyPr wrap="square" rtlCol="0">
            <a:spAutoFit/>
          </a:bodyPr>
          <a:lstStyle/>
          <a:p>
            <a:pPr algn="ctr"/>
            <a:r>
              <a:rPr lang="en-IN" sz="1400" b="1" dirty="0"/>
              <a:t>GenAI for Vein Matching</a:t>
            </a:r>
          </a:p>
        </p:txBody>
      </p:sp>
      <p:sp>
        <p:nvSpPr>
          <p:cNvPr id="54" name="Rectangle 53">
            <a:extLst>
              <a:ext uri="{FF2B5EF4-FFF2-40B4-BE49-F238E27FC236}">
                <a16:creationId xmlns:a16="http://schemas.microsoft.com/office/drawing/2014/main" id="{40E6C7BD-76DB-4CC9-4ED1-182C994E4B32}"/>
              </a:ext>
            </a:extLst>
          </p:cNvPr>
          <p:cNvSpPr/>
          <p:nvPr/>
        </p:nvSpPr>
        <p:spPr>
          <a:xfrm>
            <a:off x="9152013" y="3525871"/>
            <a:ext cx="1153996" cy="729622"/>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TextBox 54">
            <a:extLst>
              <a:ext uri="{FF2B5EF4-FFF2-40B4-BE49-F238E27FC236}">
                <a16:creationId xmlns:a16="http://schemas.microsoft.com/office/drawing/2014/main" id="{EDFCDAE4-839C-9D34-4C8D-EEE1F80BBB9C}"/>
              </a:ext>
            </a:extLst>
          </p:cNvPr>
          <p:cNvSpPr txBox="1"/>
          <p:nvPr/>
        </p:nvSpPr>
        <p:spPr>
          <a:xfrm>
            <a:off x="9181904" y="3523129"/>
            <a:ext cx="1006685" cy="738664"/>
          </a:xfrm>
          <a:prstGeom prst="rect">
            <a:avLst/>
          </a:prstGeom>
          <a:noFill/>
        </p:spPr>
        <p:txBody>
          <a:bodyPr wrap="square" rtlCol="0">
            <a:spAutoFit/>
          </a:bodyPr>
          <a:lstStyle/>
          <a:p>
            <a:pPr algn="ctr"/>
            <a:r>
              <a:rPr lang="en-IN" sz="1400" b="1" dirty="0"/>
              <a:t>Fusion at matching score level</a:t>
            </a:r>
          </a:p>
        </p:txBody>
      </p:sp>
      <p:sp>
        <p:nvSpPr>
          <p:cNvPr id="57" name="Rectangle: Rounded Corners 56">
            <a:extLst>
              <a:ext uri="{FF2B5EF4-FFF2-40B4-BE49-F238E27FC236}">
                <a16:creationId xmlns:a16="http://schemas.microsoft.com/office/drawing/2014/main" id="{1EC6D412-06AF-1312-E1C1-31F7A0DBC6D9}"/>
              </a:ext>
            </a:extLst>
          </p:cNvPr>
          <p:cNvSpPr/>
          <p:nvPr/>
        </p:nvSpPr>
        <p:spPr>
          <a:xfrm>
            <a:off x="10526857" y="3585882"/>
            <a:ext cx="1006685" cy="589051"/>
          </a:xfrm>
          <a:prstGeom prst="round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TextBox 57">
            <a:extLst>
              <a:ext uri="{FF2B5EF4-FFF2-40B4-BE49-F238E27FC236}">
                <a16:creationId xmlns:a16="http://schemas.microsoft.com/office/drawing/2014/main" id="{D08E80D2-5B78-0712-AC24-45E7929034A8}"/>
              </a:ext>
            </a:extLst>
          </p:cNvPr>
          <p:cNvSpPr txBox="1"/>
          <p:nvPr/>
        </p:nvSpPr>
        <p:spPr>
          <a:xfrm>
            <a:off x="10560424" y="3711130"/>
            <a:ext cx="1022324" cy="338554"/>
          </a:xfrm>
          <a:prstGeom prst="rect">
            <a:avLst/>
          </a:prstGeom>
          <a:noFill/>
        </p:spPr>
        <p:txBody>
          <a:bodyPr wrap="square" rtlCol="0">
            <a:spAutoFit/>
          </a:bodyPr>
          <a:lstStyle/>
          <a:p>
            <a:r>
              <a:rPr lang="en-IN" sz="1600" b="1" dirty="0">
                <a:solidFill>
                  <a:srgbClr val="FF0000"/>
                </a:solidFill>
              </a:rPr>
              <a:t>Decision</a:t>
            </a:r>
          </a:p>
        </p:txBody>
      </p:sp>
      <p:cxnSp>
        <p:nvCxnSpPr>
          <p:cNvPr id="60" name="Straight Arrow Connector 59">
            <a:extLst>
              <a:ext uri="{FF2B5EF4-FFF2-40B4-BE49-F238E27FC236}">
                <a16:creationId xmlns:a16="http://schemas.microsoft.com/office/drawing/2014/main" id="{1179AE3E-9D34-5E5D-F8D6-2EA74B862B6F}"/>
              </a:ext>
            </a:extLst>
          </p:cNvPr>
          <p:cNvCxnSpPr>
            <a:cxnSpLocks/>
            <a:endCxn id="47" idx="1"/>
          </p:cNvCxnSpPr>
          <p:nvPr/>
        </p:nvCxnSpPr>
        <p:spPr>
          <a:xfrm>
            <a:off x="5635216" y="3147104"/>
            <a:ext cx="3011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8B6BFDAF-3323-4612-AB6B-737E73116CD0}"/>
              </a:ext>
            </a:extLst>
          </p:cNvPr>
          <p:cNvCxnSpPr>
            <a:stCxn id="40" idx="3"/>
          </p:cNvCxnSpPr>
          <p:nvPr/>
        </p:nvCxnSpPr>
        <p:spPr>
          <a:xfrm>
            <a:off x="5626460" y="4749864"/>
            <a:ext cx="2965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15134413-2810-C7A0-C708-4E117013FFAD}"/>
              </a:ext>
            </a:extLst>
          </p:cNvPr>
          <p:cNvCxnSpPr>
            <a:cxnSpLocks/>
            <a:stCxn id="47" idx="3"/>
            <a:endCxn id="50" idx="1"/>
          </p:cNvCxnSpPr>
          <p:nvPr/>
        </p:nvCxnSpPr>
        <p:spPr>
          <a:xfrm>
            <a:off x="7032318" y="3147104"/>
            <a:ext cx="298351" cy="48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1F9EFD2E-C5BA-1ABF-885A-94E5C73B595A}"/>
              </a:ext>
            </a:extLst>
          </p:cNvPr>
          <p:cNvCxnSpPr>
            <a:cxnSpLocks/>
            <a:stCxn id="46" idx="3"/>
            <a:endCxn id="52" idx="1"/>
          </p:cNvCxnSpPr>
          <p:nvPr/>
        </p:nvCxnSpPr>
        <p:spPr>
          <a:xfrm flipV="1">
            <a:off x="7042561" y="4685369"/>
            <a:ext cx="288108" cy="59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Connector: Elbow 86">
            <a:extLst>
              <a:ext uri="{FF2B5EF4-FFF2-40B4-BE49-F238E27FC236}">
                <a16:creationId xmlns:a16="http://schemas.microsoft.com/office/drawing/2014/main" id="{EEDB11C9-6EEF-0855-2F20-E1E8039EC551}"/>
              </a:ext>
            </a:extLst>
          </p:cNvPr>
          <p:cNvCxnSpPr>
            <a:cxnSpLocks/>
            <a:stCxn id="52" idx="3"/>
          </p:cNvCxnSpPr>
          <p:nvPr/>
        </p:nvCxnSpPr>
        <p:spPr>
          <a:xfrm flipV="1">
            <a:off x="8911240" y="4077286"/>
            <a:ext cx="70156" cy="608083"/>
          </a:xfrm>
          <a:prstGeom prst="bentConnector2">
            <a:avLst/>
          </a:prstGeom>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3E7073D7-7251-1214-7073-A0375D62B700}"/>
              </a:ext>
            </a:extLst>
          </p:cNvPr>
          <p:cNvCxnSpPr>
            <a:cxnSpLocks/>
          </p:cNvCxnSpPr>
          <p:nvPr/>
        </p:nvCxnSpPr>
        <p:spPr>
          <a:xfrm>
            <a:off x="8962793" y="4077286"/>
            <a:ext cx="1892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a:extLst>
              <a:ext uri="{FF2B5EF4-FFF2-40B4-BE49-F238E27FC236}">
                <a16:creationId xmlns:a16="http://schemas.microsoft.com/office/drawing/2014/main" id="{CB3E7242-2147-A5CB-9944-79740860548E}"/>
              </a:ext>
            </a:extLst>
          </p:cNvPr>
          <p:cNvCxnSpPr>
            <a:stCxn id="54" idx="3"/>
            <a:endCxn id="57" idx="1"/>
          </p:cNvCxnSpPr>
          <p:nvPr/>
        </p:nvCxnSpPr>
        <p:spPr>
          <a:xfrm flipV="1">
            <a:off x="10306009" y="3880408"/>
            <a:ext cx="220848" cy="102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Connector: Elbow 105">
            <a:extLst>
              <a:ext uri="{FF2B5EF4-FFF2-40B4-BE49-F238E27FC236}">
                <a16:creationId xmlns:a16="http://schemas.microsoft.com/office/drawing/2014/main" id="{085C290B-29D3-31ED-BA14-6E268081E892}"/>
              </a:ext>
            </a:extLst>
          </p:cNvPr>
          <p:cNvCxnSpPr>
            <a:stCxn id="50" idx="3"/>
          </p:cNvCxnSpPr>
          <p:nvPr/>
        </p:nvCxnSpPr>
        <p:spPr>
          <a:xfrm>
            <a:off x="8911240" y="3151990"/>
            <a:ext cx="70156" cy="738692"/>
          </a:xfrm>
          <a:prstGeom prst="bentConnector2">
            <a:avLst/>
          </a:prstGeom>
        </p:spPr>
        <p:style>
          <a:lnRef idx="1">
            <a:schemeClr val="dk1"/>
          </a:lnRef>
          <a:fillRef idx="0">
            <a:schemeClr val="dk1"/>
          </a:fillRef>
          <a:effectRef idx="0">
            <a:schemeClr val="dk1"/>
          </a:effectRef>
          <a:fontRef idx="minor">
            <a:schemeClr val="tx1"/>
          </a:fontRef>
        </p:style>
      </p:cxnSp>
      <p:cxnSp>
        <p:nvCxnSpPr>
          <p:cNvPr id="108" name="Straight Arrow Connector 107">
            <a:extLst>
              <a:ext uri="{FF2B5EF4-FFF2-40B4-BE49-F238E27FC236}">
                <a16:creationId xmlns:a16="http://schemas.microsoft.com/office/drawing/2014/main" id="{D1E6EF62-DC88-EFB9-505E-E989ACEF9195}"/>
              </a:ext>
            </a:extLst>
          </p:cNvPr>
          <p:cNvCxnSpPr>
            <a:cxnSpLocks/>
            <a:endCxn id="54" idx="1"/>
          </p:cNvCxnSpPr>
          <p:nvPr/>
        </p:nvCxnSpPr>
        <p:spPr>
          <a:xfrm>
            <a:off x="8981396" y="3880407"/>
            <a:ext cx="170617" cy="102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1" name="TextBox 110">
            <a:extLst>
              <a:ext uri="{FF2B5EF4-FFF2-40B4-BE49-F238E27FC236}">
                <a16:creationId xmlns:a16="http://schemas.microsoft.com/office/drawing/2014/main" id="{1CFAC79C-2403-4A90-E53A-86A0A50D0B47}"/>
              </a:ext>
            </a:extLst>
          </p:cNvPr>
          <p:cNvSpPr txBox="1"/>
          <p:nvPr/>
        </p:nvSpPr>
        <p:spPr>
          <a:xfrm>
            <a:off x="9511045" y="1767432"/>
            <a:ext cx="1726788" cy="1169551"/>
          </a:xfrm>
          <a:prstGeom prst="rect">
            <a:avLst/>
          </a:prstGeom>
          <a:noFill/>
        </p:spPr>
        <p:txBody>
          <a:bodyPr wrap="square" rtlCol="0">
            <a:spAutoFit/>
          </a:bodyPr>
          <a:lstStyle/>
          <a:p>
            <a:pPr marL="285750" indent="-285750">
              <a:buFont typeface="Arial" panose="020B0604020202020204" pitchFamily="34" charset="0"/>
              <a:buChar char="•"/>
            </a:pPr>
            <a:r>
              <a:rPr lang="en-IN" sz="1400" dirty="0"/>
              <a:t>FKP -  Finger Knuckle point</a:t>
            </a:r>
          </a:p>
          <a:p>
            <a:pPr marL="285750" indent="-285750">
              <a:buFont typeface="Arial" panose="020B0604020202020204" pitchFamily="34" charset="0"/>
              <a:buChar char="•"/>
            </a:pPr>
            <a:r>
              <a:rPr lang="en-IN" sz="1400" dirty="0"/>
              <a:t>FV – Finger Vein</a:t>
            </a:r>
          </a:p>
          <a:p>
            <a:pPr marL="285750" indent="-285750">
              <a:buFont typeface="Wingdings" panose="05000000000000000000" pitchFamily="2" charset="2"/>
              <a:buChar char="§"/>
            </a:pPr>
            <a:endParaRPr lang="en-IN" sz="1400" dirty="0"/>
          </a:p>
          <a:p>
            <a:endParaRPr lang="en-IN" sz="1400" dirty="0"/>
          </a:p>
        </p:txBody>
      </p:sp>
      <p:sp>
        <p:nvSpPr>
          <p:cNvPr id="112" name="Rectangle 111">
            <a:extLst>
              <a:ext uri="{FF2B5EF4-FFF2-40B4-BE49-F238E27FC236}">
                <a16:creationId xmlns:a16="http://schemas.microsoft.com/office/drawing/2014/main" id="{CE184F5B-24EC-5D40-8F31-039CF245EE45}"/>
              </a:ext>
            </a:extLst>
          </p:cNvPr>
          <p:cNvSpPr/>
          <p:nvPr/>
        </p:nvSpPr>
        <p:spPr>
          <a:xfrm>
            <a:off x="9475186" y="1789849"/>
            <a:ext cx="1753009" cy="7671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a:extLst>
              <a:ext uri="{FF2B5EF4-FFF2-40B4-BE49-F238E27FC236}">
                <a16:creationId xmlns:a16="http://schemas.microsoft.com/office/drawing/2014/main" id="{A7FEA61F-6BB5-BA73-7DE0-A709141E49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532626" y="3117800"/>
            <a:ext cx="712430" cy="804738"/>
          </a:xfrm>
          <a:prstGeom prst="rect">
            <a:avLst/>
          </a:prstGeom>
        </p:spPr>
      </p:pic>
      <p:pic>
        <p:nvPicPr>
          <p:cNvPr id="33" name="Picture 32">
            <a:extLst>
              <a:ext uri="{FF2B5EF4-FFF2-40B4-BE49-F238E27FC236}">
                <a16:creationId xmlns:a16="http://schemas.microsoft.com/office/drawing/2014/main" id="{EFD2E579-C889-CCBA-D60A-2671A50FBC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471" y="4146434"/>
            <a:ext cx="824711" cy="456410"/>
          </a:xfrm>
          <a:prstGeom prst="rect">
            <a:avLst/>
          </a:prstGeom>
        </p:spPr>
      </p:pic>
      <p:cxnSp>
        <p:nvCxnSpPr>
          <p:cNvPr id="45" name="Straight Arrow Connector 44">
            <a:extLst>
              <a:ext uri="{FF2B5EF4-FFF2-40B4-BE49-F238E27FC236}">
                <a16:creationId xmlns:a16="http://schemas.microsoft.com/office/drawing/2014/main" id="{739C97A2-BFF2-6E4A-6D5C-6965FC2C6683}"/>
              </a:ext>
            </a:extLst>
          </p:cNvPr>
          <p:cNvCxnSpPr>
            <a:stCxn id="27" idx="1"/>
            <a:endCxn id="31" idx="0"/>
          </p:cNvCxnSpPr>
          <p:nvPr/>
        </p:nvCxnSpPr>
        <p:spPr>
          <a:xfrm flipH="1" flipV="1">
            <a:off x="1291210" y="3520169"/>
            <a:ext cx="340366" cy="29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5C530416-58C3-54B1-7FE7-9EDBF6E72EDF}"/>
              </a:ext>
            </a:extLst>
          </p:cNvPr>
          <p:cNvCxnSpPr>
            <a:stCxn id="28" idx="1"/>
            <a:endCxn id="33" idx="3"/>
          </p:cNvCxnSpPr>
          <p:nvPr/>
        </p:nvCxnSpPr>
        <p:spPr>
          <a:xfrm flipH="1" flipV="1">
            <a:off x="1311182" y="4374639"/>
            <a:ext cx="32039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22579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19C53-246F-87D4-518E-6EF42667DF2C}"/>
              </a:ext>
            </a:extLst>
          </p:cNvPr>
          <p:cNvSpPr>
            <a:spLocks noGrp="1"/>
          </p:cNvSpPr>
          <p:nvPr>
            <p:ph type="ctrTitle"/>
          </p:nvPr>
        </p:nvSpPr>
        <p:spPr>
          <a:xfrm>
            <a:off x="821356" y="327501"/>
            <a:ext cx="9702265" cy="948084"/>
          </a:xfrm>
        </p:spPr>
        <p:txBody>
          <a:bodyPr>
            <a:normAutofit/>
          </a:bodyPr>
          <a:lstStyle/>
          <a:p>
            <a:pPr algn="l"/>
            <a:r>
              <a:rPr lang="en-IN" sz="3200" b="1" dirty="0">
                <a:ln w="0"/>
              </a:rPr>
              <a:t>Implementation of the module:</a:t>
            </a:r>
          </a:p>
        </p:txBody>
      </p:sp>
      <p:cxnSp>
        <p:nvCxnSpPr>
          <p:cNvPr id="9" name="Straight Connector 8">
            <a:extLst>
              <a:ext uri="{FF2B5EF4-FFF2-40B4-BE49-F238E27FC236}">
                <a16:creationId xmlns:a16="http://schemas.microsoft.com/office/drawing/2014/main" id="{84780BDE-B291-7058-DCE7-8AC921F49AE1}"/>
              </a:ext>
            </a:extLst>
          </p:cNvPr>
          <p:cNvCxnSpPr/>
          <p:nvPr/>
        </p:nvCxnSpPr>
        <p:spPr>
          <a:xfrm>
            <a:off x="821356" y="1463038"/>
            <a:ext cx="105492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1A5941B2-7B17-320C-6C1C-1C542CBB4CFE}"/>
              </a:ext>
            </a:extLst>
          </p:cNvPr>
          <p:cNvSpPr>
            <a:spLocks noGrp="1"/>
          </p:cNvSpPr>
          <p:nvPr>
            <p:ph type="sldNum" sz="quarter" idx="12"/>
          </p:nvPr>
        </p:nvSpPr>
        <p:spPr/>
        <p:txBody>
          <a:bodyPr/>
          <a:lstStyle/>
          <a:p>
            <a:fld id="{BDBDAEB0-40FA-4637-A2E1-EBBFD1F45A99}" type="slidenum">
              <a:rPr lang="en-IN" smtClean="0"/>
              <a:t>14</a:t>
            </a:fld>
            <a:endParaRPr lang="en-IN"/>
          </a:p>
        </p:txBody>
      </p:sp>
      <p:sp>
        <p:nvSpPr>
          <p:cNvPr id="5" name="TextBox 4">
            <a:extLst>
              <a:ext uri="{FF2B5EF4-FFF2-40B4-BE49-F238E27FC236}">
                <a16:creationId xmlns:a16="http://schemas.microsoft.com/office/drawing/2014/main" id="{754013E4-E163-68A3-D046-E442C0E3FC9B}"/>
              </a:ext>
            </a:extLst>
          </p:cNvPr>
          <p:cNvSpPr txBox="1"/>
          <p:nvPr/>
        </p:nvSpPr>
        <p:spPr>
          <a:xfrm>
            <a:off x="924910" y="5013434"/>
            <a:ext cx="2196662" cy="369332"/>
          </a:xfrm>
          <a:prstGeom prst="rect">
            <a:avLst/>
          </a:prstGeom>
          <a:noFill/>
        </p:spPr>
        <p:txBody>
          <a:bodyPr wrap="square" rtlCol="0">
            <a:spAutoFit/>
          </a:bodyPr>
          <a:lstStyle/>
          <a:p>
            <a:r>
              <a:rPr lang="en-IN" dirty="0"/>
              <a:t> </a:t>
            </a:r>
          </a:p>
        </p:txBody>
      </p:sp>
      <p:sp>
        <p:nvSpPr>
          <p:cNvPr id="7" name="TextBox 6">
            <a:extLst>
              <a:ext uri="{FF2B5EF4-FFF2-40B4-BE49-F238E27FC236}">
                <a16:creationId xmlns:a16="http://schemas.microsoft.com/office/drawing/2014/main" id="{274D34A8-4CBE-AE4F-1507-643BB712052E}"/>
              </a:ext>
            </a:extLst>
          </p:cNvPr>
          <p:cNvSpPr txBox="1"/>
          <p:nvPr/>
        </p:nvSpPr>
        <p:spPr>
          <a:xfrm>
            <a:off x="1077310" y="5165834"/>
            <a:ext cx="2196662" cy="369332"/>
          </a:xfrm>
          <a:prstGeom prst="rect">
            <a:avLst/>
          </a:prstGeom>
          <a:noFill/>
        </p:spPr>
        <p:txBody>
          <a:bodyPr wrap="square" rtlCol="0">
            <a:spAutoFit/>
          </a:bodyPr>
          <a:lstStyle/>
          <a:p>
            <a:r>
              <a:rPr lang="en-IN" dirty="0"/>
              <a:t> </a:t>
            </a:r>
          </a:p>
        </p:txBody>
      </p:sp>
      <p:pic>
        <p:nvPicPr>
          <p:cNvPr id="4" name="Picture 2" descr="KLE Technological University - One of the Top Best Universities in  Karnataka, India">
            <a:extLst>
              <a:ext uri="{FF2B5EF4-FFF2-40B4-BE49-F238E27FC236}">
                <a16:creationId xmlns:a16="http://schemas.microsoft.com/office/drawing/2014/main" id="{F2FD7C4A-AC32-CDCA-2CBA-BA1F69868A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1119" y="288872"/>
            <a:ext cx="4350618" cy="98319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DF722FC-F8C5-D7A7-498E-C592286309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310" y="1672626"/>
            <a:ext cx="9986682" cy="3722336"/>
          </a:xfrm>
          <a:prstGeom prst="rect">
            <a:avLst/>
          </a:prstGeom>
        </p:spPr>
      </p:pic>
    </p:spTree>
    <p:extLst>
      <p:ext uri="{BB962C8B-B14F-4D97-AF65-F5344CB8AC3E}">
        <p14:creationId xmlns:p14="http://schemas.microsoft.com/office/powerpoint/2010/main" val="1360648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19C53-246F-87D4-518E-6EF42667DF2C}"/>
              </a:ext>
            </a:extLst>
          </p:cNvPr>
          <p:cNvSpPr>
            <a:spLocks noGrp="1"/>
          </p:cNvSpPr>
          <p:nvPr>
            <p:ph type="ctrTitle"/>
          </p:nvPr>
        </p:nvSpPr>
        <p:spPr>
          <a:xfrm>
            <a:off x="821356" y="327501"/>
            <a:ext cx="9702265" cy="948084"/>
          </a:xfrm>
        </p:spPr>
        <p:txBody>
          <a:bodyPr>
            <a:normAutofit/>
          </a:bodyPr>
          <a:lstStyle/>
          <a:p>
            <a:pPr algn="l"/>
            <a:r>
              <a:rPr lang="en-IN" sz="3200" b="1" dirty="0">
                <a:ln w="0"/>
              </a:rPr>
              <a:t>Implementation of the module:</a:t>
            </a:r>
          </a:p>
        </p:txBody>
      </p:sp>
      <p:cxnSp>
        <p:nvCxnSpPr>
          <p:cNvPr id="9" name="Straight Connector 8">
            <a:extLst>
              <a:ext uri="{FF2B5EF4-FFF2-40B4-BE49-F238E27FC236}">
                <a16:creationId xmlns:a16="http://schemas.microsoft.com/office/drawing/2014/main" id="{84780BDE-B291-7058-DCE7-8AC921F49AE1}"/>
              </a:ext>
            </a:extLst>
          </p:cNvPr>
          <p:cNvCxnSpPr/>
          <p:nvPr/>
        </p:nvCxnSpPr>
        <p:spPr>
          <a:xfrm>
            <a:off x="821356" y="1463038"/>
            <a:ext cx="105492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1A5941B2-7B17-320C-6C1C-1C542CBB4CFE}"/>
              </a:ext>
            </a:extLst>
          </p:cNvPr>
          <p:cNvSpPr>
            <a:spLocks noGrp="1"/>
          </p:cNvSpPr>
          <p:nvPr>
            <p:ph type="sldNum" sz="quarter" idx="12"/>
          </p:nvPr>
        </p:nvSpPr>
        <p:spPr/>
        <p:txBody>
          <a:bodyPr/>
          <a:lstStyle/>
          <a:p>
            <a:fld id="{BDBDAEB0-40FA-4637-A2E1-EBBFD1F45A99}" type="slidenum">
              <a:rPr lang="en-IN" smtClean="0"/>
              <a:t>15</a:t>
            </a:fld>
            <a:endParaRPr lang="en-IN"/>
          </a:p>
        </p:txBody>
      </p:sp>
      <p:sp>
        <p:nvSpPr>
          <p:cNvPr id="5" name="TextBox 4">
            <a:extLst>
              <a:ext uri="{FF2B5EF4-FFF2-40B4-BE49-F238E27FC236}">
                <a16:creationId xmlns:a16="http://schemas.microsoft.com/office/drawing/2014/main" id="{754013E4-E163-68A3-D046-E442C0E3FC9B}"/>
              </a:ext>
            </a:extLst>
          </p:cNvPr>
          <p:cNvSpPr txBox="1"/>
          <p:nvPr/>
        </p:nvSpPr>
        <p:spPr>
          <a:xfrm>
            <a:off x="924910" y="5013434"/>
            <a:ext cx="2196662" cy="369332"/>
          </a:xfrm>
          <a:prstGeom prst="rect">
            <a:avLst/>
          </a:prstGeom>
          <a:noFill/>
        </p:spPr>
        <p:txBody>
          <a:bodyPr wrap="square" rtlCol="0">
            <a:spAutoFit/>
          </a:bodyPr>
          <a:lstStyle/>
          <a:p>
            <a:r>
              <a:rPr lang="en-IN" dirty="0"/>
              <a:t> </a:t>
            </a:r>
          </a:p>
        </p:txBody>
      </p:sp>
      <p:sp>
        <p:nvSpPr>
          <p:cNvPr id="7" name="TextBox 6">
            <a:extLst>
              <a:ext uri="{FF2B5EF4-FFF2-40B4-BE49-F238E27FC236}">
                <a16:creationId xmlns:a16="http://schemas.microsoft.com/office/drawing/2014/main" id="{274D34A8-4CBE-AE4F-1507-643BB712052E}"/>
              </a:ext>
            </a:extLst>
          </p:cNvPr>
          <p:cNvSpPr txBox="1"/>
          <p:nvPr/>
        </p:nvSpPr>
        <p:spPr>
          <a:xfrm>
            <a:off x="1077310" y="5165834"/>
            <a:ext cx="2196662" cy="369332"/>
          </a:xfrm>
          <a:prstGeom prst="rect">
            <a:avLst/>
          </a:prstGeom>
          <a:noFill/>
        </p:spPr>
        <p:txBody>
          <a:bodyPr wrap="square" rtlCol="0">
            <a:spAutoFit/>
          </a:bodyPr>
          <a:lstStyle/>
          <a:p>
            <a:r>
              <a:rPr lang="en-IN" dirty="0"/>
              <a:t> </a:t>
            </a:r>
          </a:p>
        </p:txBody>
      </p:sp>
      <p:pic>
        <p:nvPicPr>
          <p:cNvPr id="4" name="Picture 2" descr="KLE Technological University - One of the Top Best Universities in  Karnataka, India">
            <a:extLst>
              <a:ext uri="{FF2B5EF4-FFF2-40B4-BE49-F238E27FC236}">
                <a16:creationId xmlns:a16="http://schemas.microsoft.com/office/drawing/2014/main" id="{F2FD7C4A-AC32-CDCA-2CBA-BA1F69868A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1119" y="288872"/>
            <a:ext cx="4350618" cy="98319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B252D5B4-3EC0-6B54-FC55-DF8923AB0F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910" y="1611863"/>
            <a:ext cx="9853788" cy="4744483"/>
          </a:xfrm>
          <a:prstGeom prst="rect">
            <a:avLst/>
          </a:prstGeom>
        </p:spPr>
      </p:pic>
    </p:spTree>
    <p:extLst>
      <p:ext uri="{BB962C8B-B14F-4D97-AF65-F5344CB8AC3E}">
        <p14:creationId xmlns:p14="http://schemas.microsoft.com/office/powerpoint/2010/main" val="2767477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19C53-246F-87D4-518E-6EF42667DF2C}"/>
              </a:ext>
            </a:extLst>
          </p:cNvPr>
          <p:cNvSpPr>
            <a:spLocks noGrp="1"/>
          </p:cNvSpPr>
          <p:nvPr>
            <p:ph type="ctrTitle"/>
          </p:nvPr>
        </p:nvSpPr>
        <p:spPr>
          <a:xfrm>
            <a:off x="821356" y="327501"/>
            <a:ext cx="9702265" cy="948084"/>
          </a:xfrm>
        </p:spPr>
        <p:txBody>
          <a:bodyPr>
            <a:normAutofit/>
          </a:bodyPr>
          <a:lstStyle/>
          <a:p>
            <a:pPr algn="l"/>
            <a:r>
              <a:rPr lang="en-IN" sz="2800" b="1" dirty="0">
                <a:ln w="0"/>
              </a:rPr>
              <a:t>Module Testing and intermediate result:</a:t>
            </a:r>
          </a:p>
        </p:txBody>
      </p:sp>
      <p:cxnSp>
        <p:nvCxnSpPr>
          <p:cNvPr id="9" name="Straight Connector 8">
            <a:extLst>
              <a:ext uri="{FF2B5EF4-FFF2-40B4-BE49-F238E27FC236}">
                <a16:creationId xmlns:a16="http://schemas.microsoft.com/office/drawing/2014/main" id="{84780BDE-B291-7058-DCE7-8AC921F49AE1}"/>
              </a:ext>
            </a:extLst>
          </p:cNvPr>
          <p:cNvCxnSpPr/>
          <p:nvPr/>
        </p:nvCxnSpPr>
        <p:spPr>
          <a:xfrm>
            <a:off x="821356" y="1463038"/>
            <a:ext cx="105492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1A5941B2-7B17-320C-6C1C-1C542CBB4CFE}"/>
              </a:ext>
            </a:extLst>
          </p:cNvPr>
          <p:cNvSpPr>
            <a:spLocks noGrp="1"/>
          </p:cNvSpPr>
          <p:nvPr>
            <p:ph type="sldNum" sz="quarter" idx="12"/>
          </p:nvPr>
        </p:nvSpPr>
        <p:spPr/>
        <p:txBody>
          <a:bodyPr/>
          <a:lstStyle/>
          <a:p>
            <a:fld id="{BDBDAEB0-40FA-4637-A2E1-EBBFD1F45A99}" type="slidenum">
              <a:rPr lang="en-IN" smtClean="0"/>
              <a:t>16</a:t>
            </a:fld>
            <a:endParaRPr lang="en-IN"/>
          </a:p>
        </p:txBody>
      </p:sp>
      <p:sp>
        <p:nvSpPr>
          <p:cNvPr id="5" name="TextBox 4">
            <a:extLst>
              <a:ext uri="{FF2B5EF4-FFF2-40B4-BE49-F238E27FC236}">
                <a16:creationId xmlns:a16="http://schemas.microsoft.com/office/drawing/2014/main" id="{754013E4-E163-68A3-D046-E442C0E3FC9B}"/>
              </a:ext>
            </a:extLst>
          </p:cNvPr>
          <p:cNvSpPr txBox="1"/>
          <p:nvPr/>
        </p:nvSpPr>
        <p:spPr>
          <a:xfrm>
            <a:off x="924910" y="5013434"/>
            <a:ext cx="2196662" cy="369332"/>
          </a:xfrm>
          <a:prstGeom prst="rect">
            <a:avLst/>
          </a:prstGeom>
          <a:noFill/>
        </p:spPr>
        <p:txBody>
          <a:bodyPr wrap="square" rtlCol="0">
            <a:spAutoFit/>
          </a:bodyPr>
          <a:lstStyle/>
          <a:p>
            <a:r>
              <a:rPr lang="en-IN" dirty="0"/>
              <a:t> </a:t>
            </a:r>
          </a:p>
        </p:txBody>
      </p:sp>
      <p:sp>
        <p:nvSpPr>
          <p:cNvPr id="7" name="TextBox 6">
            <a:extLst>
              <a:ext uri="{FF2B5EF4-FFF2-40B4-BE49-F238E27FC236}">
                <a16:creationId xmlns:a16="http://schemas.microsoft.com/office/drawing/2014/main" id="{274D34A8-4CBE-AE4F-1507-643BB712052E}"/>
              </a:ext>
            </a:extLst>
          </p:cNvPr>
          <p:cNvSpPr txBox="1"/>
          <p:nvPr/>
        </p:nvSpPr>
        <p:spPr>
          <a:xfrm>
            <a:off x="1077310" y="5165834"/>
            <a:ext cx="2196662" cy="369332"/>
          </a:xfrm>
          <a:prstGeom prst="rect">
            <a:avLst/>
          </a:prstGeom>
          <a:noFill/>
        </p:spPr>
        <p:txBody>
          <a:bodyPr wrap="square" rtlCol="0">
            <a:spAutoFit/>
          </a:bodyPr>
          <a:lstStyle/>
          <a:p>
            <a:r>
              <a:rPr lang="en-IN" dirty="0"/>
              <a:t> </a:t>
            </a:r>
          </a:p>
        </p:txBody>
      </p:sp>
      <p:pic>
        <p:nvPicPr>
          <p:cNvPr id="4" name="Picture 2" descr="KLE Technological University - One of the Top Best Universities in  Karnataka, India">
            <a:extLst>
              <a:ext uri="{FF2B5EF4-FFF2-40B4-BE49-F238E27FC236}">
                <a16:creationId xmlns:a16="http://schemas.microsoft.com/office/drawing/2014/main" id="{F2FD7C4A-AC32-CDCA-2CBA-BA1F69868A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1119" y="288872"/>
            <a:ext cx="4350618" cy="98319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24406F9C-3A43-91E0-F2BF-2AAED34144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910" y="1992795"/>
            <a:ext cx="10089823" cy="1963880"/>
          </a:xfrm>
          <a:prstGeom prst="rect">
            <a:avLst/>
          </a:prstGeom>
        </p:spPr>
      </p:pic>
      <p:sp>
        <p:nvSpPr>
          <p:cNvPr id="13" name="TextBox 12">
            <a:extLst>
              <a:ext uri="{FF2B5EF4-FFF2-40B4-BE49-F238E27FC236}">
                <a16:creationId xmlns:a16="http://schemas.microsoft.com/office/drawing/2014/main" id="{CF9E242C-51AD-BBB5-8FAE-4CA2450FCEEB}"/>
              </a:ext>
            </a:extLst>
          </p:cNvPr>
          <p:cNvSpPr txBox="1"/>
          <p:nvPr/>
        </p:nvSpPr>
        <p:spPr>
          <a:xfrm>
            <a:off x="4188372" y="1620315"/>
            <a:ext cx="5031042" cy="369332"/>
          </a:xfrm>
          <a:prstGeom prst="rect">
            <a:avLst/>
          </a:prstGeom>
          <a:noFill/>
        </p:spPr>
        <p:txBody>
          <a:bodyPr wrap="square" rtlCol="0">
            <a:spAutoFit/>
          </a:bodyPr>
          <a:lstStyle/>
          <a:p>
            <a:r>
              <a:rPr lang="en-IN" dirty="0"/>
              <a:t>Sample finger Knuckle Point Images</a:t>
            </a:r>
          </a:p>
        </p:txBody>
      </p:sp>
      <p:sp>
        <p:nvSpPr>
          <p:cNvPr id="14" name="TextBox 13">
            <a:extLst>
              <a:ext uri="{FF2B5EF4-FFF2-40B4-BE49-F238E27FC236}">
                <a16:creationId xmlns:a16="http://schemas.microsoft.com/office/drawing/2014/main" id="{4CCBBC6D-519F-D6B2-9103-8CB8059328A5}"/>
              </a:ext>
            </a:extLst>
          </p:cNvPr>
          <p:cNvSpPr txBox="1"/>
          <p:nvPr/>
        </p:nvSpPr>
        <p:spPr>
          <a:xfrm>
            <a:off x="3980982" y="4117099"/>
            <a:ext cx="5031042" cy="369332"/>
          </a:xfrm>
          <a:prstGeom prst="rect">
            <a:avLst/>
          </a:prstGeom>
          <a:noFill/>
        </p:spPr>
        <p:txBody>
          <a:bodyPr wrap="square" rtlCol="0">
            <a:spAutoFit/>
          </a:bodyPr>
          <a:lstStyle/>
          <a:p>
            <a:r>
              <a:rPr lang="en-IN" dirty="0"/>
              <a:t>Pre-processed finger Knuckle Point Images</a:t>
            </a:r>
          </a:p>
        </p:txBody>
      </p:sp>
      <p:pic>
        <p:nvPicPr>
          <p:cNvPr id="16" name="Picture 15">
            <a:extLst>
              <a:ext uri="{FF2B5EF4-FFF2-40B4-BE49-F238E27FC236}">
                <a16:creationId xmlns:a16="http://schemas.microsoft.com/office/drawing/2014/main" id="{4FA6FDF1-25F6-B389-8D73-66A6E86B45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4910" y="4486431"/>
            <a:ext cx="10089823" cy="1963880"/>
          </a:xfrm>
          <a:prstGeom prst="rect">
            <a:avLst/>
          </a:prstGeom>
        </p:spPr>
      </p:pic>
    </p:spTree>
    <p:extLst>
      <p:ext uri="{BB962C8B-B14F-4D97-AF65-F5344CB8AC3E}">
        <p14:creationId xmlns:p14="http://schemas.microsoft.com/office/powerpoint/2010/main" val="1591356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19C53-246F-87D4-518E-6EF42667DF2C}"/>
              </a:ext>
            </a:extLst>
          </p:cNvPr>
          <p:cNvSpPr>
            <a:spLocks noGrp="1"/>
          </p:cNvSpPr>
          <p:nvPr>
            <p:ph type="ctrTitle"/>
          </p:nvPr>
        </p:nvSpPr>
        <p:spPr>
          <a:xfrm>
            <a:off x="821356" y="327501"/>
            <a:ext cx="9702265" cy="948084"/>
          </a:xfrm>
        </p:spPr>
        <p:txBody>
          <a:bodyPr>
            <a:normAutofit/>
          </a:bodyPr>
          <a:lstStyle/>
          <a:p>
            <a:pPr algn="l"/>
            <a:r>
              <a:rPr lang="en-IN" sz="2800" b="1" dirty="0">
                <a:ln w="0"/>
              </a:rPr>
              <a:t>Module Testing and intermediate result:</a:t>
            </a:r>
          </a:p>
        </p:txBody>
      </p:sp>
      <p:cxnSp>
        <p:nvCxnSpPr>
          <p:cNvPr id="9" name="Straight Connector 8">
            <a:extLst>
              <a:ext uri="{FF2B5EF4-FFF2-40B4-BE49-F238E27FC236}">
                <a16:creationId xmlns:a16="http://schemas.microsoft.com/office/drawing/2014/main" id="{84780BDE-B291-7058-DCE7-8AC921F49AE1}"/>
              </a:ext>
            </a:extLst>
          </p:cNvPr>
          <p:cNvCxnSpPr/>
          <p:nvPr/>
        </p:nvCxnSpPr>
        <p:spPr>
          <a:xfrm>
            <a:off x="821356" y="1463038"/>
            <a:ext cx="105492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1A5941B2-7B17-320C-6C1C-1C542CBB4CFE}"/>
              </a:ext>
            </a:extLst>
          </p:cNvPr>
          <p:cNvSpPr>
            <a:spLocks noGrp="1"/>
          </p:cNvSpPr>
          <p:nvPr>
            <p:ph type="sldNum" sz="quarter" idx="12"/>
          </p:nvPr>
        </p:nvSpPr>
        <p:spPr/>
        <p:txBody>
          <a:bodyPr/>
          <a:lstStyle/>
          <a:p>
            <a:fld id="{BDBDAEB0-40FA-4637-A2E1-EBBFD1F45A99}" type="slidenum">
              <a:rPr lang="en-IN" smtClean="0"/>
              <a:t>17</a:t>
            </a:fld>
            <a:endParaRPr lang="en-IN"/>
          </a:p>
        </p:txBody>
      </p:sp>
      <p:sp>
        <p:nvSpPr>
          <p:cNvPr id="5" name="TextBox 4">
            <a:extLst>
              <a:ext uri="{FF2B5EF4-FFF2-40B4-BE49-F238E27FC236}">
                <a16:creationId xmlns:a16="http://schemas.microsoft.com/office/drawing/2014/main" id="{754013E4-E163-68A3-D046-E442C0E3FC9B}"/>
              </a:ext>
            </a:extLst>
          </p:cNvPr>
          <p:cNvSpPr txBox="1"/>
          <p:nvPr/>
        </p:nvSpPr>
        <p:spPr>
          <a:xfrm>
            <a:off x="924910" y="5013434"/>
            <a:ext cx="2196662" cy="369332"/>
          </a:xfrm>
          <a:prstGeom prst="rect">
            <a:avLst/>
          </a:prstGeom>
          <a:noFill/>
        </p:spPr>
        <p:txBody>
          <a:bodyPr wrap="square" rtlCol="0">
            <a:spAutoFit/>
          </a:bodyPr>
          <a:lstStyle/>
          <a:p>
            <a:r>
              <a:rPr lang="en-IN" dirty="0"/>
              <a:t> </a:t>
            </a:r>
          </a:p>
        </p:txBody>
      </p:sp>
      <p:sp>
        <p:nvSpPr>
          <p:cNvPr id="7" name="TextBox 6">
            <a:extLst>
              <a:ext uri="{FF2B5EF4-FFF2-40B4-BE49-F238E27FC236}">
                <a16:creationId xmlns:a16="http://schemas.microsoft.com/office/drawing/2014/main" id="{274D34A8-4CBE-AE4F-1507-643BB712052E}"/>
              </a:ext>
            </a:extLst>
          </p:cNvPr>
          <p:cNvSpPr txBox="1"/>
          <p:nvPr/>
        </p:nvSpPr>
        <p:spPr>
          <a:xfrm>
            <a:off x="1077310" y="5165834"/>
            <a:ext cx="2196662" cy="369332"/>
          </a:xfrm>
          <a:prstGeom prst="rect">
            <a:avLst/>
          </a:prstGeom>
          <a:noFill/>
        </p:spPr>
        <p:txBody>
          <a:bodyPr wrap="square" rtlCol="0">
            <a:spAutoFit/>
          </a:bodyPr>
          <a:lstStyle/>
          <a:p>
            <a:r>
              <a:rPr lang="en-IN" dirty="0"/>
              <a:t> </a:t>
            </a:r>
          </a:p>
        </p:txBody>
      </p:sp>
      <p:pic>
        <p:nvPicPr>
          <p:cNvPr id="4" name="Picture 2" descr="KLE Technological University - One of the Top Best Universities in  Karnataka, India">
            <a:extLst>
              <a:ext uri="{FF2B5EF4-FFF2-40B4-BE49-F238E27FC236}">
                <a16:creationId xmlns:a16="http://schemas.microsoft.com/office/drawing/2014/main" id="{F2FD7C4A-AC32-CDCA-2CBA-BA1F69868A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1119" y="288872"/>
            <a:ext cx="4350618" cy="98319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1A892637-91F6-43AE-F5AC-EBC5C04C5F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910" y="1839564"/>
            <a:ext cx="10076329" cy="4017445"/>
          </a:xfrm>
          <a:prstGeom prst="rect">
            <a:avLst/>
          </a:prstGeom>
        </p:spPr>
      </p:pic>
    </p:spTree>
    <p:extLst>
      <p:ext uri="{BB962C8B-B14F-4D97-AF65-F5344CB8AC3E}">
        <p14:creationId xmlns:p14="http://schemas.microsoft.com/office/powerpoint/2010/main" val="183496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3EEF21-5DD0-2CE2-82ED-E7B245F169B0}"/>
              </a:ext>
            </a:extLst>
          </p:cNvPr>
          <p:cNvSpPr>
            <a:spLocks noGrp="1"/>
          </p:cNvSpPr>
          <p:nvPr>
            <p:ph type="sldNum" sz="quarter" idx="12"/>
          </p:nvPr>
        </p:nvSpPr>
        <p:spPr/>
        <p:txBody>
          <a:bodyPr/>
          <a:lstStyle/>
          <a:p>
            <a:fld id="{BDBDAEB0-40FA-4637-A2E1-EBBFD1F45A99}" type="slidenum">
              <a:rPr lang="en-IN" smtClean="0"/>
              <a:t>18</a:t>
            </a:fld>
            <a:endParaRPr lang="en-IN"/>
          </a:p>
        </p:txBody>
      </p:sp>
      <p:sp>
        <p:nvSpPr>
          <p:cNvPr id="3" name="TextBox 2">
            <a:extLst>
              <a:ext uri="{FF2B5EF4-FFF2-40B4-BE49-F238E27FC236}">
                <a16:creationId xmlns:a16="http://schemas.microsoft.com/office/drawing/2014/main" id="{CDD82739-11C5-0CFC-1B8F-15C1367D80F4}"/>
              </a:ext>
            </a:extLst>
          </p:cNvPr>
          <p:cNvSpPr txBox="1"/>
          <p:nvPr/>
        </p:nvSpPr>
        <p:spPr>
          <a:xfrm>
            <a:off x="1936376" y="2321004"/>
            <a:ext cx="9793941" cy="2215991"/>
          </a:xfrm>
          <a:prstGeom prst="rect">
            <a:avLst/>
          </a:prstGeom>
          <a:noFill/>
        </p:spPr>
        <p:txBody>
          <a:bodyPr wrap="square" rtlCol="0">
            <a:spAutoFit/>
          </a:bodyPr>
          <a:lstStyle/>
          <a:p>
            <a:r>
              <a:rPr lang="en-IN" sz="13800" dirty="0"/>
              <a:t>Thank You</a:t>
            </a:r>
          </a:p>
        </p:txBody>
      </p:sp>
      <p:pic>
        <p:nvPicPr>
          <p:cNvPr id="4" name="Picture 2" descr="KLE Technological University - One of the Top Best Universities in  Karnataka, India">
            <a:extLst>
              <a:ext uri="{FF2B5EF4-FFF2-40B4-BE49-F238E27FC236}">
                <a16:creationId xmlns:a16="http://schemas.microsoft.com/office/drawing/2014/main" id="{0B97DA22-0DD9-E136-1F00-D0372008E7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7636" y="136525"/>
            <a:ext cx="4350618" cy="983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766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19C53-246F-87D4-518E-6EF42667DF2C}"/>
              </a:ext>
            </a:extLst>
          </p:cNvPr>
          <p:cNvSpPr>
            <a:spLocks noGrp="1"/>
          </p:cNvSpPr>
          <p:nvPr>
            <p:ph type="title"/>
          </p:nvPr>
        </p:nvSpPr>
        <p:spPr/>
        <p:txBody>
          <a:bodyPr>
            <a:normAutofit/>
          </a:bodyPr>
          <a:lstStyle/>
          <a:p>
            <a:pPr algn="l"/>
            <a:r>
              <a:rPr lang="en-IN" sz="4000" b="1" dirty="0">
                <a:ln w="0"/>
              </a:rPr>
              <a:t>CONTENTS</a:t>
            </a:r>
          </a:p>
        </p:txBody>
      </p:sp>
      <p:sp>
        <p:nvSpPr>
          <p:cNvPr id="3" name="Content Placeholder 2">
            <a:extLst>
              <a:ext uri="{FF2B5EF4-FFF2-40B4-BE49-F238E27FC236}">
                <a16:creationId xmlns:a16="http://schemas.microsoft.com/office/drawing/2014/main" id="{5C9DA33B-E2AE-6186-C5D3-FC4062FE0841}"/>
              </a:ext>
            </a:extLst>
          </p:cNvPr>
          <p:cNvSpPr>
            <a:spLocks noGrp="1"/>
          </p:cNvSpPr>
          <p:nvPr>
            <p:ph idx="1"/>
          </p:nvPr>
        </p:nvSpPr>
        <p:spPr/>
        <p:txBody>
          <a:bodyPr/>
          <a:lstStyle/>
          <a:p>
            <a:pPr marL="514350" indent="-514350">
              <a:buFont typeface="+mj-lt"/>
              <a:buAutoNum type="arabicPeriod"/>
            </a:pPr>
            <a:r>
              <a:rPr lang="en-IN" dirty="0"/>
              <a:t>Introduction</a:t>
            </a:r>
          </a:p>
          <a:p>
            <a:pPr marL="514350" indent="-514350">
              <a:buFont typeface="+mj-lt"/>
              <a:buAutoNum type="arabicPeriod"/>
            </a:pPr>
            <a:r>
              <a:rPr lang="en-IN" dirty="0"/>
              <a:t>Motivation</a:t>
            </a:r>
          </a:p>
          <a:p>
            <a:pPr marL="514350" indent="-514350">
              <a:buFont typeface="+mj-lt"/>
              <a:buAutoNum type="arabicPeriod"/>
            </a:pPr>
            <a:r>
              <a:rPr lang="en-IN" dirty="0"/>
              <a:t>Literature survey</a:t>
            </a:r>
          </a:p>
          <a:p>
            <a:pPr marL="514350" indent="-514350">
              <a:buFont typeface="+mj-lt"/>
              <a:buAutoNum type="arabicPeriod"/>
            </a:pPr>
            <a:r>
              <a:rPr lang="en-IN" dirty="0"/>
              <a:t>Problem Analysis</a:t>
            </a:r>
          </a:p>
          <a:p>
            <a:pPr marL="514350" indent="-514350">
              <a:buFont typeface="+mj-lt"/>
              <a:buAutoNum type="arabicPeriod"/>
            </a:pPr>
            <a:r>
              <a:rPr lang="en-IN" dirty="0"/>
              <a:t>Problem Formulation</a:t>
            </a:r>
          </a:p>
          <a:p>
            <a:pPr marL="514350" indent="-514350">
              <a:buFont typeface="+mj-lt"/>
              <a:buAutoNum type="arabicPeriod"/>
            </a:pPr>
            <a:r>
              <a:rPr lang="en-IN" dirty="0"/>
              <a:t>Objectives</a:t>
            </a:r>
          </a:p>
        </p:txBody>
      </p:sp>
      <p:sp>
        <p:nvSpPr>
          <p:cNvPr id="5" name="Slide Number Placeholder 4">
            <a:extLst>
              <a:ext uri="{FF2B5EF4-FFF2-40B4-BE49-F238E27FC236}">
                <a16:creationId xmlns:a16="http://schemas.microsoft.com/office/drawing/2014/main" id="{0C787F6D-EDDA-A972-BD8A-38B6127A0DDC}"/>
              </a:ext>
            </a:extLst>
          </p:cNvPr>
          <p:cNvSpPr>
            <a:spLocks noGrp="1"/>
          </p:cNvSpPr>
          <p:nvPr>
            <p:ph type="sldNum" sz="quarter" idx="12"/>
          </p:nvPr>
        </p:nvSpPr>
        <p:spPr/>
        <p:txBody>
          <a:bodyPr/>
          <a:lstStyle/>
          <a:p>
            <a:fld id="{BDBDAEB0-40FA-4637-A2E1-EBBFD1F45A99}" type="slidenum">
              <a:rPr lang="en-IN" smtClean="0"/>
              <a:t>2</a:t>
            </a:fld>
            <a:endParaRPr lang="en-IN"/>
          </a:p>
        </p:txBody>
      </p:sp>
      <p:cxnSp>
        <p:nvCxnSpPr>
          <p:cNvPr id="9" name="Straight Connector 8">
            <a:extLst>
              <a:ext uri="{FF2B5EF4-FFF2-40B4-BE49-F238E27FC236}">
                <a16:creationId xmlns:a16="http://schemas.microsoft.com/office/drawing/2014/main" id="{84780BDE-B291-7058-DCE7-8AC921F49AE1}"/>
              </a:ext>
            </a:extLst>
          </p:cNvPr>
          <p:cNvCxnSpPr/>
          <p:nvPr/>
        </p:nvCxnSpPr>
        <p:spPr>
          <a:xfrm>
            <a:off x="821356" y="1463038"/>
            <a:ext cx="105492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 name="Picture 2" descr="KLE Technological University - One of the Top Best Universities in  Karnataka, India">
            <a:extLst>
              <a:ext uri="{FF2B5EF4-FFF2-40B4-BE49-F238E27FC236}">
                <a16:creationId xmlns:a16="http://schemas.microsoft.com/office/drawing/2014/main" id="{58955ED2-B18C-BBE6-06C2-2AF8EFCA20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6429" y="252199"/>
            <a:ext cx="4350618" cy="983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9220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19C53-246F-87D4-518E-6EF42667DF2C}"/>
              </a:ext>
            </a:extLst>
          </p:cNvPr>
          <p:cNvSpPr>
            <a:spLocks noGrp="1"/>
          </p:cNvSpPr>
          <p:nvPr>
            <p:ph type="ctrTitle"/>
          </p:nvPr>
        </p:nvSpPr>
        <p:spPr>
          <a:xfrm>
            <a:off x="821356" y="360950"/>
            <a:ext cx="9702265" cy="948084"/>
          </a:xfrm>
        </p:spPr>
        <p:txBody>
          <a:bodyPr>
            <a:normAutofit/>
          </a:bodyPr>
          <a:lstStyle/>
          <a:p>
            <a:pPr algn="l"/>
            <a:r>
              <a:rPr lang="en-IN" sz="4000" b="1" dirty="0">
                <a:ln w="0"/>
              </a:rPr>
              <a:t>2.Introduction:</a:t>
            </a:r>
          </a:p>
        </p:txBody>
      </p:sp>
      <p:cxnSp>
        <p:nvCxnSpPr>
          <p:cNvPr id="9" name="Straight Connector 8">
            <a:extLst>
              <a:ext uri="{FF2B5EF4-FFF2-40B4-BE49-F238E27FC236}">
                <a16:creationId xmlns:a16="http://schemas.microsoft.com/office/drawing/2014/main" id="{84780BDE-B291-7058-DCE7-8AC921F49AE1}"/>
              </a:ext>
            </a:extLst>
          </p:cNvPr>
          <p:cNvCxnSpPr/>
          <p:nvPr/>
        </p:nvCxnSpPr>
        <p:spPr>
          <a:xfrm>
            <a:off x="821356" y="1463038"/>
            <a:ext cx="105492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DEA1BB2A-B8CC-75AD-EFD2-320AE499FE5D}"/>
              </a:ext>
            </a:extLst>
          </p:cNvPr>
          <p:cNvSpPr>
            <a:spLocks noGrp="1"/>
          </p:cNvSpPr>
          <p:nvPr>
            <p:ph type="sldNum" sz="quarter" idx="12"/>
          </p:nvPr>
        </p:nvSpPr>
        <p:spPr/>
        <p:txBody>
          <a:bodyPr/>
          <a:lstStyle/>
          <a:p>
            <a:fld id="{BDBDAEB0-40FA-4637-A2E1-EBBFD1F45A99}" type="slidenum">
              <a:rPr lang="en-IN" smtClean="0"/>
              <a:t>3</a:t>
            </a:fld>
            <a:endParaRPr lang="en-IN" dirty="0"/>
          </a:p>
        </p:txBody>
      </p:sp>
      <p:pic>
        <p:nvPicPr>
          <p:cNvPr id="4" name="Picture 2" descr="KLE Technological University - One of the Top Best Universities in  Karnataka, India">
            <a:extLst>
              <a:ext uri="{FF2B5EF4-FFF2-40B4-BE49-F238E27FC236}">
                <a16:creationId xmlns:a16="http://schemas.microsoft.com/office/drawing/2014/main" id="{A6357D53-295C-3E12-0361-6C7A4A4017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9587" y="325213"/>
            <a:ext cx="4350618" cy="98319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4">
            <a:extLst>
              <a:ext uri="{FF2B5EF4-FFF2-40B4-BE49-F238E27FC236}">
                <a16:creationId xmlns:a16="http://schemas.microsoft.com/office/drawing/2014/main" id="{66C6F86C-422E-A033-B1BD-EF66178B4989}"/>
              </a:ext>
            </a:extLst>
          </p:cNvPr>
          <p:cNvSpPr>
            <a:spLocks noGrp="1" noChangeArrowheads="1"/>
          </p:cNvSpPr>
          <p:nvPr>
            <p:ph type="subTitle" idx="1"/>
          </p:nvPr>
        </p:nvSpPr>
        <p:spPr bwMode="auto">
          <a:xfrm flipV="1">
            <a:off x="981914" y="7391910"/>
            <a:ext cx="912085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defTabSz="914400" rtl="0" eaLnBrk="0" fontAlgn="base" latinLnBrk="0" hangingPunct="0">
              <a:lnSpc>
                <a:spcPct val="100000"/>
              </a:lnSpc>
              <a:spcBef>
                <a:spcPct val="0"/>
              </a:spcBef>
              <a:spcAft>
                <a:spcPct val="0"/>
              </a:spcAft>
              <a:buClrTx/>
              <a:buSzTx/>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9">
            <a:extLst>
              <a:ext uri="{FF2B5EF4-FFF2-40B4-BE49-F238E27FC236}">
                <a16:creationId xmlns:a16="http://schemas.microsoft.com/office/drawing/2014/main" id="{3DED669E-D464-8411-E820-D819085CC5CA}"/>
              </a:ext>
            </a:extLst>
          </p:cNvPr>
          <p:cNvSpPr>
            <a:spLocks noChangeArrowheads="1"/>
          </p:cNvSpPr>
          <p:nvPr/>
        </p:nvSpPr>
        <p:spPr bwMode="auto">
          <a:xfrm>
            <a:off x="320465" y="1786015"/>
            <a:ext cx="7760961"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gn="just">
              <a:buFont typeface="Arial" panose="020B0604020202020204" pitchFamily="34" charset="0"/>
              <a:buChar char="•"/>
            </a:pPr>
            <a:r>
              <a:rPr lang="en-US" sz="2000" b="0" i="0" dirty="0">
                <a:solidFill>
                  <a:srgbClr val="0D0D0D"/>
                </a:solidFill>
                <a:effectLst/>
                <a:latin typeface="Söhne"/>
              </a:rPr>
              <a:t>In an era prioritizing privacy and security, conventional identification methods fall short.</a:t>
            </a:r>
          </a:p>
          <a:p>
            <a:pPr marL="342900" indent="-342900" algn="just">
              <a:buFont typeface="Arial" panose="020B0604020202020204" pitchFamily="34" charset="0"/>
              <a:buChar char="•"/>
            </a:pPr>
            <a:r>
              <a:rPr lang="en-US" sz="2000" b="0" i="0" dirty="0">
                <a:solidFill>
                  <a:srgbClr val="0D0D0D"/>
                </a:solidFill>
                <a:effectLst/>
                <a:latin typeface="Söhne"/>
              </a:rPr>
              <a:t>Human body features, like finger vein and finger knuckle patterns, offer unique identifiers.</a:t>
            </a:r>
          </a:p>
          <a:p>
            <a:pPr marL="342900" indent="-342900" algn="just">
              <a:buFont typeface="Arial" panose="020B0604020202020204" pitchFamily="34" charset="0"/>
              <a:buChar char="•"/>
            </a:pPr>
            <a:r>
              <a:rPr lang="en-US" sz="2000" b="0" i="0" dirty="0">
                <a:solidFill>
                  <a:srgbClr val="0D0D0D"/>
                </a:solidFill>
                <a:effectLst/>
                <a:latin typeface="Söhne"/>
              </a:rPr>
              <a:t>These biometric modalities are gaining attraction due to their reliability, precision, and resistance to forgery.</a:t>
            </a:r>
          </a:p>
          <a:p>
            <a:pPr marL="342900" indent="-342900" algn="just">
              <a:buFont typeface="Arial" panose="020B0604020202020204" pitchFamily="34" charset="0"/>
              <a:buChar char="•"/>
            </a:pPr>
            <a:r>
              <a:rPr lang="en-US" sz="2000" b="0" i="0" dirty="0">
                <a:solidFill>
                  <a:srgbClr val="0D0D0D"/>
                </a:solidFill>
                <a:effectLst/>
                <a:latin typeface="Söhne"/>
              </a:rPr>
              <a:t>Combining finger vein and finger knuckle print recognition enhances security and accuracy.</a:t>
            </a:r>
          </a:p>
          <a:p>
            <a:pPr marL="342900" indent="-342900" algn="just">
              <a:buFont typeface="Arial" panose="020B0604020202020204" pitchFamily="34" charset="0"/>
              <a:buChar char="•"/>
            </a:pPr>
            <a:r>
              <a:rPr lang="en-US" sz="2000" b="0" i="0" dirty="0">
                <a:solidFill>
                  <a:srgbClr val="0D0D0D"/>
                </a:solidFill>
                <a:effectLst/>
                <a:latin typeface="Söhne"/>
              </a:rPr>
              <a:t>Deep learning techniques, specifically CNNs, are utilized for feature extraction and classification.</a:t>
            </a:r>
          </a:p>
          <a:p>
            <a:pPr marL="342900" indent="-342900" algn="just">
              <a:buFont typeface="Arial" panose="020B0604020202020204" pitchFamily="34" charset="0"/>
              <a:buChar char="•"/>
            </a:pPr>
            <a:r>
              <a:rPr lang="en-US" sz="2000" b="0" i="0" dirty="0">
                <a:solidFill>
                  <a:srgbClr val="0D0D0D"/>
                </a:solidFill>
                <a:effectLst/>
                <a:latin typeface="Söhne"/>
              </a:rPr>
              <a:t>Transfer learning adapts pre-trained models for finger vein and finger knuckle print recognition.</a:t>
            </a:r>
          </a:p>
          <a:p>
            <a:pPr marL="342900" indent="-342900" algn="just">
              <a:buFont typeface="Arial" panose="020B0604020202020204" pitchFamily="34" charset="0"/>
              <a:buChar char="•"/>
            </a:pPr>
            <a:r>
              <a:rPr lang="en-US" sz="2000" b="0" i="0" dirty="0">
                <a:solidFill>
                  <a:srgbClr val="0D0D0D"/>
                </a:solidFill>
                <a:effectLst/>
                <a:latin typeface="Söhne"/>
              </a:rPr>
              <a:t>Fusion of these modalities improves overall recognition performance.</a:t>
            </a:r>
          </a:p>
          <a:p>
            <a:pPr marR="0" lvl="0" algn="just" defTabSz="914400" rtl="0" eaLnBrk="0" fontAlgn="base" latinLnBrk="0" hangingPunct="0">
              <a:lnSpc>
                <a:spcPct val="100000"/>
              </a:lnSpc>
              <a:spcBef>
                <a:spcPct val="0"/>
              </a:spcBef>
              <a:spcAft>
                <a:spcPct val="0"/>
              </a:spcAft>
              <a:buClrTx/>
              <a:buSzTx/>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9" name="Picture 18">
            <a:extLst>
              <a:ext uri="{FF2B5EF4-FFF2-40B4-BE49-F238E27FC236}">
                <a16:creationId xmlns:a16="http://schemas.microsoft.com/office/drawing/2014/main" id="{F6CE7A34-86B2-E081-FA58-34B94028BD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1426" y="1711693"/>
            <a:ext cx="3917741" cy="2398035"/>
          </a:xfrm>
          <a:prstGeom prst="rect">
            <a:avLst/>
          </a:prstGeom>
        </p:spPr>
      </p:pic>
    </p:spTree>
    <p:extLst>
      <p:ext uri="{BB962C8B-B14F-4D97-AF65-F5344CB8AC3E}">
        <p14:creationId xmlns:p14="http://schemas.microsoft.com/office/powerpoint/2010/main" val="204726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19C53-246F-87D4-518E-6EF42667DF2C}"/>
              </a:ext>
            </a:extLst>
          </p:cNvPr>
          <p:cNvSpPr>
            <a:spLocks noGrp="1"/>
          </p:cNvSpPr>
          <p:nvPr>
            <p:ph type="ctrTitle"/>
          </p:nvPr>
        </p:nvSpPr>
        <p:spPr>
          <a:xfrm>
            <a:off x="821356" y="360950"/>
            <a:ext cx="9702265" cy="948084"/>
          </a:xfrm>
        </p:spPr>
        <p:txBody>
          <a:bodyPr>
            <a:normAutofit/>
          </a:bodyPr>
          <a:lstStyle/>
          <a:p>
            <a:pPr algn="l"/>
            <a:r>
              <a:rPr lang="en-IN" sz="4000" b="1" dirty="0">
                <a:ln w="0"/>
              </a:rPr>
              <a:t>3.Motivation:</a:t>
            </a:r>
          </a:p>
        </p:txBody>
      </p:sp>
      <p:sp>
        <p:nvSpPr>
          <p:cNvPr id="3" name="Subtitle 2">
            <a:extLst>
              <a:ext uri="{FF2B5EF4-FFF2-40B4-BE49-F238E27FC236}">
                <a16:creationId xmlns:a16="http://schemas.microsoft.com/office/drawing/2014/main" id="{237FBE1D-8351-2A7E-7336-47DF2775C8D4}"/>
              </a:ext>
            </a:extLst>
          </p:cNvPr>
          <p:cNvSpPr>
            <a:spLocks noGrp="1"/>
          </p:cNvSpPr>
          <p:nvPr>
            <p:ph type="subTitle" idx="1"/>
          </p:nvPr>
        </p:nvSpPr>
        <p:spPr>
          <a:xfrm>
            <a:off x="821356" y="1660361"/>
            <a:ext cx="10549288" cy="4915108"/>
          </a:xfrm>
        </p:spPr>
        <p:txBody>
          <a:bodyPr>
            <a:noAutofit/>
          </a:bodyPr>
          <a:lstStyle/>
          <a:p>
            <a:pPr marL="0" indent="0" algn="just">
              <a:buNone/>
            </a:pPr>
            <a:r>
              <a:rPr lang="en-US" sz="2200" dirty="0"/>
              <a:t>1.</a:t>
            </a:r>
            <a:r>
              <a:rPr lang="en-IN" sz="2200" i="0" dirty="0">
                <a:solidFill>
                  <a:srgbClr val="0D0D0D"/>
                </a:solidFill>
                <a:effectLst/>
                <a:highlight>
                  <a:srgbClr val="FFFFFF"/>
                </a:highlight>
                <a:latin typeface="Söhne"/>
              </a:rPr>
              <a:t>Security Concerns:</a:t>
            </a:r>
          </a:p>
          <a:p>
            <a:pPr marL="0" indent="0" algn="just">
              <a:buNone/>
            </a:pPr>
            <a:r>
              <a:rPr lang="en-IN" sz="2200" dirty="0" err="1"/>
              <a:t>i</a:t>
            </a:r>
            <a:r>
              <a:rPr lang="en-IN" sz="2200" dirty="0"/>
              <a:t>)</a:t>
            </a:r>
            <a:r>
              <a:rPr lang="en-US" sz="2200" b="0" i="0" dirty="0">
                <a:solidFill>
                  <a:srgbClr val="0D0D0D"/>
                </a:solidFill>
                <a:effectLst/>
                <a:highlight>
                  <a:srgbClr val="FFFFFF"/>
                </a:highlight>
                <a:latin typeface="Söhne"/>
              </a:rPr>
              <a:t> Rising security concerns and the need for more robust authentication systems.</a:t>
            </a:r>
          </a:p>
          <a:p>
            <a:pPr marL="0" indent="0" algn="just">
              <a:buNone/>
            </a:pPr>
            <a:r>
              <a:rPr lang="en-IN" sz="2200" dirty="0"/>
              <a:t>ii)</a:t>
            </a:r>
            <a:r>
              <a:rPr lang="en-US" sz="2200" b="0" i="0" dirty="0">
                <a:solidFill>
                  <a:srgbClr val="0D0D0D"/>
                </a:solidFill>
                <a:effectLst/>
                <a:highlight>
                  <a:srgbClr val="FFFFFF"/>
                </a:highlight>
                <a:latin typeface="Söhne"/>
              </a:rPr>
              <a:t> Increasing incidents of identity theft and fraud.</a:t>
            </a:r>
          </a:p>
          <a:p>
            <a:pPr marL="0" indent="0" algn="just">
              <a:buNone/>
            </a:pPr>
            <a:endParaRPr lang="en-IN" sz="2200" dirty="0"/>
          </a:p>
          <a:p>
            <a:pPr marL="0" indent="0" algn="just">
              <a:buNone/>
            </a:pPr>
            <a:r>
              <a:rPr lang="en-IN" sz="2200" dirty="0"/>
              <a:t>2.</a:t>
            </a:r>
            <a:r>
              <a:rPr lang="en-IN" sz="2200" i="0" dirty="0">
                <a:solidFill>
                  <a:srgbClr val="0D0D0D"/>
                </a:solidFill>
                <a:effectLst/>
                <a:highlight>
                  <a:srgbClr val="FFFFFF"/>
                </a:highlight>
                <a:latin typeface="Söhne"/>
              </a:rPr>
              <a:t>Technological Advancements:</a:t>
            </a:r>
          </a:p>
          <a:p>
            <a:pPr marL="0" indent="0" algn="just">
              <a:buNone/>
            </a:pPr>
            <a:r>
              <a:rPr lang="en-IN" sz="2200" dirty="0" err="1">
                <a:solidFill>
                  <a:srgbClr val="0D0D0D"/>
                </a:solidFill>
                <a:highlight>
                  <a:srgbClr val="FFFFFF"/>
                </a:highlight>
                <a:latin typeface="Söhne"/>
              </a:rPr>
              <a:t>i</a:t>
            </a:r>
            <a:r>
              <a:rPr lang="en-IN" sz="2200" dirty="0">
                <a:solidFill>
                  <a:srgbClr val="0D0D0D"/>
                </a:solidFill>
                <a:highlight>
                  <a:srgbClr val="FFFFFF"/>
                </a:highlight>
                <a:latin typeface="Söhne"/>
              </a:rPr>
              <a:t>)</a:t>
            </a:r>
            <a:r>
              <a:rPr lang="en-US" sz="2200" b="0" i="0" dirty="0">
                <a:solidFill>
                  <a:srgbClr val="0D0D0D"/>
                </a:solidFill>
                <a:effectLst/>
                <a:highlight>
                  <a:srgbClr val="FFFFFF"/>
                </a:highlight>
                <a:latin typeface="Söhne"/>
              </a:rPr>
              <a:t> Availability of more advanced imaging and processing technologies.</a:t>
            </a:r>
          </a:p>
          <a:p>
            <a:pPr marL="0" indent="0" algn="just">
              <a:buNone/>
            </a:pPr>
            <a:r>
              <a:rPr lang="en-US" sz="2200" b="0" i="0" dirty="0">
                <a:solidFill>
                  <a:srgbClr val="0D0D0D"/>
                </a:solidFill>
                <a:effectLst/>
                <a:highlight>
                  <a:srgbClr val="FFFFFF"/>
                </a:highlight>
                <a:latin typeface="Söhne"/>
              </a:rPr>
              <a:t>ii) The need for more reliable and secure authentication methods in various domains like banking, healthcare, and access control.</a:t>
            </a:r>
          </a:p>
          <a:p>
            <a:pPr marL="0" indent="0" algn="just">
              <a:buNone/>
            </a:pPr>
            <a:endParaRPr lang="en-US" sz="2200" dirty="0">
              <a:solidFill>
                <a:srgbClr val="0D0D0D"/>
              </a:solidFill>
              <a:highlight>
                <a:srgbClr val="FFFFFF"/>
              </a:highlight>
              <a:latin typeface="Söhne"/>
            </a:endParaRPr>
          </a:p>
          <a:p>
            <a:pPr marL="0" indent="0" algn="just">
              <a:buNone/>
            </a:pPr>
            <a:r>
              <a:rPr lang="en-US" sz="2200" dirty="0"/>
              <a:t>3.</a:t>
            </a:r>
            <a:r>
              <a:rPr lang="en-IN" sz="2200" i="0" dirty="0">
                <a:solidFill>
                  <a:srgbClr val="0D0D0D"/>
                </a:solidFill>
                <a:effectLst/>
                <a:highlight>
                  <a:srgbClr val="FFFFFF"/>
                </a:highlight>
                <a:latin typeface="Söhne"/>
              </a:rPr>
              <a:t>Hygiene Concerns:</a:t>
            </a:r>
          </a:p>
          <a:p>
            <a:pPr marL="0" indent="0" algn="just">
              <a:buNone/>
            </a:pPr>
            <a:r>
              <a:rPr lang="en-IN" sz="2200" dirty="0" err="1">
                <a:solidFill>
                  <a:srgbClr val="0D0D0D"/>
                </a:solidFill>
                <a:highlight>
                  <a:srgbClr val="FFFFFF"/>
                </a:highlight>
                <a:latin typeface="Söhne"/>
              </a:rPr>
              <a:t>i</a:t>
            </a:r>
            <a:r>
              <a:rPr lang="en-IN" sz="2200" dirty="0">
                <a:solidFill>
                  <a:srgbClr val="0D0D0D"/>
                </a:solidFill>
                <a:highlight>
                  <a:srgbClr val="FFFFFF"/>
                </a:highlight>
                <a:latin typeface="Söhne"/>
              </a:rPr>
              <a:t>)</a:t>
            </a:r>
            <a:r>
              <a:rPr lang="en-US" sz="2200" b="0" i="0" dirty="0">
                <a:solidFill>
                  <a:srgbClr val="0D0D0D"/>
                </a:solidFill>
                <a:effectLst/>
                <a:highlight>
                  <a:srgbClr val="FFFFFF"/>
                </a:highlight>
                <a:latin typeface="Söhne"/>
              </a:rPr>
              <a:t> Growing awareness regarding hygiene and the need for non-contact biometric authentication systems.</a:t>
            </a:r>
          </a:p>
          <a:p>
            <a:pPr marL="0" indent="0" algn="just">
              <a:buNone/>
            </a:pPr>
            <a:endParaRPr lang="en-US" sz="2200" b="0" i="0" dirty="0">
              <a:solidFill>
                <a:srgbClr val="0D0D0D"/>
              </a:solidFill>
              <a:effectLst/>
              <a:highlight>
                <a:srgbClr val="FFFFFF"/>
              </a:highlight>
              <a:latin typeface="Söhne"/>
            </a:endParaRPr>
          </a:p>
          <a:p>
            <a:pPr algn="just"/>
            <a:endParaRPr lang="en-IN" sz="2200" dirty="0"/>
          </a:p>
        </p:txBody>
      </p:sp>
      <p:cxnSp>
        <p:nvCxnSpPr>
          <p:cNvPr id="9" name="Straight Connector 8">
            <a:extLst>
              <a:ext uri="{FF2B5EF4-FFF2-40B4-BE49-F238E27FC236}">
                <a16:creationId xmlns:a16="http://schemas.microsoft.com/office/drawing/2014/main" id="{84780BDE-B291-7058-DCE7-8AC921F49AE1}"/>
              </a:ext>
            </a:extLst>
          </p:cNvPr>
          <p:cNvCxnSpPr/>
          <p:nvPr/>
        </p:nvCxnSpPr>
        <p:spPr>
          <a:xfrm>
            <a:off x="821356" y="1463038"/>
            <a:ext cx="105492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2EFCE55B-F959-3C79-CE55-A8B8B65A5AB3}"/>
              </a:ext>
            </a:extLst>
          </p:cNvPr>
          <p:cNvSpPr>
            <a:spLocks noGrp="1"/>
          </p:cNvSpPr>
          <p:nvPr>
            <p:ph type="sldNum" sz="quarter" idx="12"/>
          </p:nvPr>
        </p:nvSpPr>
        <p:spPr/>
        <p:txBody>
          <a:bodyPr/>
          <a:lstStyle/>
          <a:p>
            <a:fld id="{BDBDAEB0-40FA-4637-A2E1-EBBFD1F45A99}" type="slidenum">
              <a:rPr lang="en-IN" smtClean="0"/>
              <a:t>4</a:t>
            </a:fld>
            <a:endParaRPr lang="en-IN"/>
          </a:p>
        </p:txBody>
      </p:sp>
      <p:pic>
        <p:nvPicPr>
          <p:cNvPr id="4" name="Picture 2" descr="KLE Technological University - One of the Top Best Universities in  Karnataka, India">
            <a:extLst>
              <a:ext uri="{FF2B5EF4-FFF2-40B4-BE49-F238E27FC236}">
                <a16:creationId xmlns:a16="http://schemas.microsoft.com/office/drawing/2014/main" id="{6D3293EC-2779-3862-A1E2-D31479ECBA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4181" y="282529"/>
            <a:ext cx="4350618" cy="983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701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19C53-246F-87D4-518E-6EF42667DF2C}"/>
              </a:ext>
            </a:extLst>
          </p:cNvPr>
          <p:cNvSpPr>
            <a:spLocks noGrp="1"/>
          </p:cNvSpPr>
          <p:nvPr>
            <p:ph type="ctrTitle"/>
          </p:nvPr>
        </p:nvSpPr>
        <p:spPr>
          <a:xfrm>
            <a:off x="821356" y="360950"/>
            <a:ext cx="9702265" cy="948084"/>
          </a:xfrm>
        </p:spPr>
        <p:txBody>
          <a:bodyPr>
            <a:normAutofit/>
          </a:bodyPr>
          <a:lstStyle/>
          <a:p>
            <a:pPr algn="l"/>
            <a:r>
              <a:rPr lang="en-IN" sz="4000" b="1" dirty="0">
                <a:ln w="0"/>
              </a:rPr>
              <a:t>3.Motivation:</a:t>
            </a:r>
          </a:p>
        </p:txBody>
      </p:sp>
      <p:sp>
        <p:nvSpPr>
          <p:cNvPr id="3" name="Subtitle 2">
            <a:extLst>
              <a:ext uri="{FF2B5EF4-FFF2-40B4-BE49-F238E27FC236}">
                <a16:creationId xmlns:a16="http://schemas.microsoft.com/office/drawing/2014/main" id="{237FBE1D-8351-2A7E-7336-47DF2775C8D4}"/>
              </a:ext>
            </a:extLst>
          </p:cNvPr>
          <p:cNvSpPr>
            <a:spLocks noGrp="1"/>
          </p:cNvSpPr>
          <p:nvPr>
            <p:ph type="subTitle" idx="1"/>
          </p:nvPr>
        </p:nvSpPr>
        <p:spPr>
          <a:xfrm>
            <a:off x="821355" y="1660361"/>
            <a:ext cx="10549287" cy="4695989"/>
          </a:xfrm>
        </p:spPr>
        <p:txBody>
          <a:bodyPr>
            <a:normAutofit/>
          </a:bodyPr>
          <a:lstStyle/>
          <a:p>
            <a:pPr marL="0" indent="0" algn="just">
              <a:buNone/>
            </a:pPr>
            <a:r>
              <a:rPr lang="en-IN" sz="2200" dirty="0">
                <a:solidFill>
                  <a:srgbClr val="0D0D0D"/>
                </a:solidFill>
                <a:highlight>
                  <a:srgbClr val="FFFFFF"/>
                </a:highlight>
                <a:latin typeface="Söhne"/>
              </a:rPr>
              <a:t>4.</a:t>
            </a:r>
            <a:r>
              <a:rPr lang="en-IN" sz="2200" i="0" dirty="0">
                <a:solidFill>
                  <a:srgbClr val="0D0D0D"/>
                </a:solidFill>
                <a:effectLst/>
                <a:highlight>
                  <a:srgbClr val="FFFFFF"/>
                </a:highlight>
                <a:latin typeface="Söhne"/>
              </a:rPr>
              <a:t>Academic and Technological Interest:</a:t>
            </a:r>
          </a:p>
          <a:p>
            <a:pPr marL="0" indent="0" algn="just">
              <a:buNone/>
            </a:pPr>
            <a:r>
              <a:rPr lang="en-IN" sz="2200" dirty="0" err="1">
                <a:solidFill>
                  <a:srgbClr val="0D0D0D"/>
                </a:solidFill>
                <a:highlight>
                  <a:srgbClr val="FFFFFF"/>
                </a:highlight>
                <a:latin typeface="Söhne"/>
              </a:rPr>
              <a:t>i</a:t>
            </a:r>
            <a:r>
              <a:rPr lang="en-IN" sz="2200" dirty="0">
                <a:solidFill>
                  <a:srgbClr val="0D0D0D"/>
                </a:solidFill>
                <a:highlight>
                  <a:srgbClr val="FFFFFF"/>
                </a:highlight>
                <a:latin typeface="Söhne"/>
              </a:rPr>
              <a:t>)</a:t>
            </a:r>
            <a:r>
              <a:rPr lang="en-US" sz="2200" b="0" i="0" dirty="0">
                <a:solidFill>
                  <a:srgbClr val="0D0D0D"/>
                </a:solidFill>
                <a:effectLst/>
                <a:highlight>
                  <a:srgbClr val="FFFFFF"/>
                </a:highlight>
                <a:latin typeface="Söhne"/>
              </a:rPr>
              <a:t> Exploring the potential of multimodal biometric systems for enhanced security and reliability.</a:t>
            </a:r>
          </a:p>
          <a:p>
            <a:pPr marL="0" indent="0" algn="just">
              <a:buNone/>
            </a:pPr>
            <a:r>
              <a:rPr lang="en-IN" sz="2200" dirty="0">
                <a:solidFill>
                  <a:srgbClr val="0D0D0D"/>
                </a:solidFill>
                <a:highlight>
                  <a:srgbClr val="FFFFFF"/>
                </a:highlight>
                <a:latin typeface="Söhne"/>
              </a:rPr>
              <a:t>ii)</a:t>
            </a:r>
            <a:r>
              <a:rPr lang="en-US" sz="2200" b="0" i="0" dirty="0">
                <a:solidFill>
                  <a:srgbClr val="0D0D0D"/>
                </a:solidFill>
                <a:effectLst/>
                <a:highlight>
                  <a:srgbClr val="FFFFFF"/>
                </a:highlight>
                <a:latin typeface="Söhne"/>
              </a:rPr>
              <a:t> Contribution to the field of biometric authentication and data engineering.</a:t>
            </a:r>
          </a:p>
          <a:p>
            <a:pPr algn="just"/>
            <a:endParaRPr lang="en-IN" sz="2200" dirty="0"/>
          </a:p>
        </p:txBody>
      </p:sp>
      <p:cxnSp>
        <p:nvCxnSpPr>
          <p:cNvPr id="9" name="Straight Connector 8">
            <a:extLst>
              <a:ext uri="{FF2B5EF4-FFF2-40B4-BE49-F238E27FC236}">
                <a16:creationId xmlns:a16="http://schemas.microsoft.com/office/drawing/2014/main" id="{84780BDE-B291-7058-DCE7-8AC921F49AE1}"/>
              </a:ext>
            </a:extLst>
          </p:cNvPr>
          <p:cNvCxnSpPr/>
          <p:nvPr/>
        </p:nvCxnSpPr>
        <p:spPr>
          <a:xfrm>
            <a:off x="821356" y="1463038"/>
            <a:ext cx="105492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2EFCE55B-F959-3C79-CE55-A8B8B65A5AB3}"/>
              </a:ext>
            </a:extLst>
          </p:cNvPr>
          <p:cNvSpPr>
            <a:spLocks noGrp="1"/>
          </p:cNvSpPr>
          <p:nvPr>
            <p:ph type="sldNum" sz="quarter" idx="12"/>
          </p:nvPr>
        </p:nvSpPr>
        <p:spPr/>
        <p:txBody>
          <a:bodyPr/>
          <a:lstStyle/>
          <a:p>
            <a:fld id="{BDBDAEB0-40FA-4637-A2E1-EBBFD1F45A99}" type="slidenum">
              <a:rPr lang="en-IN" smtClean="0"/>
              <a:t>5</a:t>
            </a:fld>
            <a:endParaRPr lang="en-IN"/>
          </a:p>
        </p:txBody>
      </p:sp>
      <p:pic>
        <p:nvPicPr>
          <p:cNvPr id="4" name="Picture 2" descr="KLE Technological University - One of the Top Best Universities in  Karnataka, India">
            <a:extLst>
              <a:ext uri="{FF2B5EF4-FFF2-40B4-BE49-F238E27FC236}">
                <a16:creationId xmlns:a16="http://schemas.microsoft.com/office/drawing/2014/main" id="{6D3293EC-2779-3862-A1E2-D31479ECBA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4181" y="282529"/>
            <a:ext cx="4350618" cy="983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924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19C53-246F-87D4-518E-6EF42667DF2C}"/>
              </a:ext>
            </a:extLst>
          </p:cNvPr>
          <p:cNvSpPr>
            <a:spLocks noGrp="1"/>
          </p:cNvSpPr>
          <p:nvPr>
            <p:ph type="ctrTitle"/>
          </p:nvPr>
        </p:nvSpPr>
        <p:spPr>
          <a:xfrm>
            <a:off x="821356" y="327501"/>
            <a:ext cx="9702265" cy="948084"/>
          </a:xfrm>
        </p:spPr>
        <p:txBody>
          <a:bodyPr>
            <a:normAutofit/>
          </a:bodyPr>
          <a:lstStyle/>
          <a:p>
            <a:pPr algn="l"/>
            <a:r>
              <a:rPr lang="en-IN" sz="4000" b="1" dirty="0">
                <a:ln w="0"/>
              </a:rPr>
              <a:t>4.Literature Survey:</a:t>
            </a:r>
          </a:p>
        </p:txBody>
      </p:sp>
      <p:cxnSp>
        <p:nvCxnSpPr>
          <p:cNvPr id="9" name="Straight Connector 8">
            <a:extLst>
              <a:ext uri="{FF2B5EF4-FFF2-40B4-BE49-F238E27FC236}">
                <a16:creationId xmlns:a16="http://schemas.microsoft.com/office/drawing/2014/main" id="{84780BDE-B291-7058-DCE7-8AC921F49AE1}"/>
              </a:ext>
            </a:extLst>
          </p:cNvPr>
          <p:cNvCxnSpPr/>
          <p:nvPr/>
        </p:nvCxnSpPr>
        <p:spPr>
          <a:xfrm>
            <a:off x="821356" y="1463038"/>
            <a:ext cx="105492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1A5941B2-7B17-320C-6C1C-1C542CBB4CFE}"/>
              </a:ext>
            </a:extLst>
          </p:cNvPr>
          <p:cNvSpPr>
            <a:spLocks noGrp="1"/>
          </p:cNvSpPr>
          <p:nvPr>
            <p:ph type="sldNum" sz="quarter" idx="12"/>
          </p:nvPr>
        </p:nvSpPr>
        <p:spPr/>
        <p:txBody>
          <a:bodyPr/>
          <a:lstStyle/>
          <a:p>
            <a:fld id="{BDBDAEB0-40FA-4637-A2E1-EBBFD1F45A99}" type="slidenum">
              <a:rPr lang="en-IN" smtClean="0"/>
              <a:t>6</a:t>
            </a:fld>
            <a:endParaRPr lang="en-IN"/>
          </a:p>
        </p:txBody>
      </p:sp>
      <p:sp>
        <p:nvSpPr>
          <p:cNvPr id="5" name="TextBox 4">
            <a:extLst>
              <a:ext uri="{FF2B5EF4-FFF2-40B4-BE49-F238E27FC236}">
                <a16:creationId xmlns:a16="http://schemas.microsoft.com/office/drawing/2014/main" id="{754013E4-E163-68A3-D046-E442C0E3FC9B}"/>
              </a:ext>
            </a:extLst>
          </p:cNvPr>
          <p:cNvSpPr txBox="1"/>
          <p:nvPr/>
        </p:nvSpPr>
        <p:spPr>
          <a:xfrm>
            <a:off x="924910" y="5013434"/>
            <a:ext cx="2196662" cy="369332"/>
          </a:xfrm>
          <a:prstGeom prst="rect">
            <a:avLst/>
          </a:prstGeom>
          <a:noFill/>
        </p:spPr>
        <p:txBody>
          <a:bodyPr wrap="square" rtlCol="0">
            <a:spAutoFit/>
          </a:bodyPr>
          <a:lstStyle/>
          <a:p>
            <a:r>
              <a:rPr lang="en-IN" dirty="0"/>
              <a:t> </a:t>
            </a:r>
          </a:p>
        </p:txBody>
      </p:sp>
      <p:sp>
        <p:nvSpPr>
          <p:cNvPr id="7" name="TextBox 6">
            <a:extLst>
              <a:ext uri="{FF2B5EF4-FFF2-40B4-BE49-F238E27FC236}">
                <a16:creationId xmlns:a16="http://schemas.microsoft.com/office/drawing/2014/main" id="{274D34A8-4CBE-AE4F-1507-643BB712052E}"/>
              </a:ext>
            </a:extLst>
          </p:cNvPr>
          <p:cNvSpPr txBox="1"/>
          <p:nvPr/>
        </p:nvSpPr>
        <p:spPr>
          <a:xfrm>
            <a:off x="1077310" y="5165834"/>
            <a:ext cx="2196662" cy="369332"/>
          </a:xfrm>
          <a:prstGeom prst="rect">
            <a:avLst/>
          </a:prstGeom>
          <a:noFill/>
        </p:spPr>
        <p:txBody>
          <a:bodyPr wrap="square" rtlCol="0">
            <a:spAutoFit/>
          </a:bodyPr>
          <a:lstStyle/>
          <a:p>
            <a:r>
              <a:rPr lang="en-IN" dirty="0"/>
              <a:t> </a:t>
            </a:r>
          </a:p>
        </p:txBody>
      </p:sp>
      <p:pic>
        <p:nvPicPr>
          <p:cNvPr id="4" name="Picture 2" descr="KLE Technological University - One of the Top Best Universities in  Karnataka, India">
            <a:extLst>
              <a:ext uri="{FF2B5EF4-FFF2-40B4-BE49-F238E27FC236}">
                <a16:creationId xmlns:a16="http://schemas.microsoft.com/office/drawing/2014/main" id="{F2FD7C4A-AC32-CDCA-2CBA-BA1F69868A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1119" y="288872"/>
            <a:ext cx="4350618" cy="98319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Rounded Corners 15">
            <a:extLst>
              <a:ext uri="{FF2B5EF4-FFF2-40B4-BE49-F238E27FC236}">
                <a16:creationId xmlns:a16="http://schemas.microsoft.com/office/drawing/2014/main" id="{2143D773-7405-1038-B0AC-246210777D6A}"/>
              </a:ext>
            </a:extLst>
          </p:cNvPr>
          <p:cNvSpPr/>
          <p:nvPr/>
        </p:nvSpPr>
        <p:spPr>
          <a:xfrm>
            <a:off x="821356" y="1632893"/>
            <a:ext cx="10324257" cy="743084"/>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A05B58D9-64AD-F77F-07A8-87E5C56B4487}"/>
              </a:ext>
            </a:extLst>
          </p:cNvPr>
          <p:cNvSpPr txBox="1"/>
          <p:nvPr/>
        </p:nvSpPr>
        <p:spPr>
          <a:xfrm>
            <a:off x="821356" y="1650492"/>
            <a:ext cx="10324254" cy="738664"/>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1.</a:t>
            </a:r>
            <a:r>
              <a:rPr lang="en-IN" sz="1400" b="1" i="0" dirty="0">
                <a:solidFill>
                  <a:srgbClr val="333333"/>
                </a:solidFill>
                <a:effectLst/>
                <a:latin typeface="Times New Roman" panose="02020603050405020304" pitchFamily="18" charset="0"/>
                <a:cs typeface="Times New Roman" panose="02020603050405020304" pitchFamily="18" charset="0"/>
              </a:rPr>
              <a:t> "A Deep Learning-Based Multimodal Recognition Biometric System Using Finger Vein and Finger Knuckle Print," </a:t>
            </a:r>
            <a:r>
              <a:rPr lang="en-IN" sz="1400" b="1" i="1" dirty="0">
                <a:solidFill>
                  <a:srgbClr val="333333"/>
                </a:solidFill>
                <a:effectLst/>
                <a:latin typeface="Times New Roman" panose="02020603050405020304" pitchFamily="18" charset="0"/>
                <a:cs typeface="Times New Roman" panose="02020603050405020304" pitchFamily="18" charset="0"/>
              </a:rPr>
              <a:t>2023 24th International Arab Conference on Information Technology (ACIT)</a:t>
            </a:r>
            <a:r>
              <a:rPr lang="en-IN" sz="1400" b="1" i="0" dirty="0">
                <a:solidFill>
                  <a:srgbClr val="333333"/>
                </a:solidFill>
                <a:effectLst/>
                <a:latin typeface="Times New Roman" panose="02020603050405020304" pitchFamily="18" charset="0"/>
                <a:cs typeface="Times New Roman" panose="02020603050405020304" pitchFamily="18" charset="0"/>
              </a:rPr>
              <a:t>, Ajman, United Arab Emirates, 2023, pp. 1-8, </a:t>
            </a:r>
            <a:r>
              <a:rPr lang="en-IN" sz="1400" b="1" i="0" dirty="0" err="1">
                <a:solidFill>
                  <a:srgbClr val="333333"/>
                </a:solidFill>
                <a:effectLst/>
                <a:latin typeface="Times New Roman" panose="02020603050405020304" pitchFamily="18" charset="0"/>
                <a:cs typeface="Times New Roman" panose="02020603050405020304" pitchFamily="18" charset="0"/>
              </a:rPr>
              <a:t>doi</a:t>
            </a:r>
            <a:r>
              <a:rPr lang="en-IN" sz="1400" b="1" i="0" dirty="0">
                <a:solidFill>
                  <a:srgbClr val="333333"/>
                </a:solidFill>
                <a:effectLst/>
                <a:latin typeface="Times New Roman" panose="02020603050405020304" pitchFamily="18" charset="0"/>
                <a:cs typeface="Times New Roman" panose="02020603050405020304" pitchFamily="18" charset="0"/>
              </a:rPr>
              <a:t>: 10.1109/ACIT58888.2023.10453891.</a:t>
            </a:r>
            <a:endParaRPr lang="en-IN" sz="1400" b="1" dirty="0">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87CFA12B-E52C-3700-0442-77747251FAAD}"/>
              </a:ext>
            </a:extLst>
          </p:cNvPr>
          <p:cNvSpPr/>
          <p:nvPr/>
        </p:nvSpPr>
        <p:spPr>
          <a:xfrm>
            <a:off x="821357" y="1632893"/>
            <a:ext cx="10324256" cy="47234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C16B029A-3583-9D1B-847E-B8F4A9E9B58E}"/>
              </a:ext>
            </a:extLst>
          </p:cNvPr>
          <p:cNvSpPr txBox="1"/>
          <p:nvPr/>
        </p:nvSpPr>
        <p:spPr>
          <a:xfrm>
            <a:off x="821355" y="2375977"/>
            <a:ext cx="10324255" cy="4185761"/>
          </a:xfrm>
          <a:prstGeom prst="rect">
            <a:avLst/>
          </a:prstGeom>
          <a:noFill/>
        </p:spPr>
        <p:txBody>
          <a:bodyPr wrap="square" rtlCol="0">
            <a:spAutoFit/>
          </a:bodyPr>
          <a:lstStyle/>
          <a:p>
            <a:pPr marL="285750" indent="-285750" algn="just">
              <a:buFont typeface="Arial" panose="020B0604020202020204" pitchFamily="34" charset="0"/>
              <a:buChar char="•"/>
            </a:pPr>
            <a:r>
              <a:rPr lang="en-IN" sz="1400" b="1" i="0" dirty="0">
                <a:solidFill>
                  <a:srgbClr val="0D0D0D"/>
                </a:solidFill>
                <a:effectLst/>
                <a:latin typeface="Times New Roman" panose="02020603050405020304" pitchFamily="18" charset="0"/>
                <a:cs typeface="Times New Roman" panose="02020603050405020304" pitchFamily="18" charset="0"/>
              </a:rPr>
              <a:t>Authors: </a:t>
            </a:r>
            <a:r>
              <a:rPr lang="en-US" sz="1400" b="0" i="0" dirty="0">
                <a:solidFill>
                  <a:srgbClr val="333333"/>
                </a:solidFill>
                <a:effectLst/>
                <a:latin typeface="Times New Roman" panose="02020603050405020304" pitchFamily="18" charset="0"/>
                <a:cs typeface="Times New Roman" panose="02020603050405020304" pitchFamily="18" charset="0"/>
              </a:rPr>
              <a:t>M. L. </a:t>
            </a:r>
            <a:r>
              <a:rPr lang="en-US" sz="1400" b="0" i="0" dirty="0" err="1">
                <a:solidFill>
                  <a:srgbClr val="333333"/>
                </a:solidFill>
                <a:effectLst/>
                <a:latin typeface="Times New Roman" panose="02020603050405020304" pitchFamily="18" charset="0"/>
                <a:cs typeface="Times New Roman" panose="02020603050405020304" pitchFamily="18" charset="0"/>
              </a:rPr>
              <a:t>Abimouloud</a:t>
            </a:r>
            <a:r>
              <a:rPr lang="en-US" sz="1400" b="0" i="0" dirty="0">
                <a:solidFill>
                  <a:srgbClr val="333333"/>
                </a:solidFill>
                <a:effectLst/>
                <a:latin typeface="Times New Roman" panose="02020603050405020304" pitchFamily="18" charset="0"/>
                <a:cs typeface="Times New Roman" panose="02020603050405020304" pitchFamily="18" charset="0"/>
              </a:rPr>
              <a:t>, K. </a:t>
            </a:r>
            <a:r>
              <a:rPr lang="en-US" sz="1400" b="0" i="0" dirty="0" err="1">
                <a:solidFill>
                  <a:srgbClr val="333333"/>
                </a:solidFill>
                <a:effectLst/>
                <a:latin typeface="Times New Roman" panose="02020603050405020304" pitchFamily="18" charset="0"/>
                <a:cs typeface="Times New Roman" panose="02020603050405020304" pitchFamily="18" charset="0"/>
              </a:rPr>
              <a:t>Bensid</a:t>
            </a:r>
            <a:r>
              <a:rPr lang="en-US" sz="1400" b="0" i="0" dirty="0">
                <a:solidFill>
                  <a:srgbClr val="333333"/>
                </a:solidFill>
                <a:effectLst/>
                <a:latin typeface="Times New Roman" panose="02020603050405020304" pitchFamily="18" charset="0"/>
                <a:cs typeface="Times New Roman" panose="02020603050405020304" pitchFamily="18" charset="0"/>
              </a:rPr>
              <a:t> and M. </a:t>
            </a:r>
            <a:r>
              <a:rPr lang="en-US" sz="1400" b="0" i="0" dirty="0" err="1">
                <a:solidFill>
                  <a:srgbClr val="333333"/>
                </a:solidFill>
                <a:effectLst/>
                <a:latin typeface="Times New Roman" panose="02020603050405020304" pitchFamily="18" charset="0"/>
                <a:cs typeface="Times New Roman" panose="02020603050405020304" pitchFamily="18" charset="0"/>
              </a:rPr>
              <a:t>Kherallah</a:t>
            </a:r>
            <a:endParaRPr lang="en-IN" sz="1400" b="1" i="0" dirty="0">
              <a:solidFill>
                <a:srgbClr val="0D0D0D"/>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400" b="1" i="0" dirty="0">
                <a:solidFill>
                  <a:srgbClr val="0D0D0D"/>
                </a:solidFill>
                <a:effectLst/>
                <a:latin typeface="Times New Roman" panose="02020603050405020304" pitchFamily="18" charset="0"/>
                <a:cs typeface="Times New Roman" panose="02020603050405020304" pitchFamily="18" charset="0"/>
              </a:rPr>
              <a:t>Multimodal Biometric System:</a:t>
            </a:r>
            <a:r>
              <a:rPr lang="en-IN" sz="1400" b="0" i="0" dirty="0">
                <a:solidFill>
                  <a:srgbClr val="0D0D0D"/>
                </a:solidFill>
                <a:effectLst/>
                <a:latin typeface="Times New Roman" panose="02020603050405020304" pitchFamily="18" charset="0"/>
                <a:cs typeface="Times New Roman" panose="02020603050405020304" pitchFamily="18" charset="0"/>
              </a:rPr>
              <a:t> The paper introduces a novel multimodal biometric identification system combining finger vein and finger knuckle print modalities using convolutional neural networks (CNNs), specifically leveraging transfer learning with pre-trained models like </a:t>
            </a:r>
            <a:r>
              <a:rPr lang="en-IN" sz="1400" b="0" i="0" dirty="0" err="1">
                <a:solidFill>
                  <a:srgbClr val="0D0D0D"/>
                </a:solidFill>
                <a:effectLst/>
                <a:latin typeface="Times New Roman" panose="02020603050405020304" pitchFamily="18" charset="0"/>
                <a:cs typeface="Times New Roman" panose="02020603050405020304" pitchFamily="18" charset="0"/>
              </a:rPr>
              <a:t>AlexNet</a:t>
            </a:r>
            <a:r>
              <a:rPr lang="en-IN" sz="1400" b="0" i="0" dirty="0">
                <a:solidFill>
                  <a:srgbClr val="0D0D0D"/>
                </a:solidFill>
                <a:effectLst/>
                <a:latin typeface="Times New Roman" panose="02020603050405020304" pitchFamily="18" charset="0"/>
                <a:cs typeface="Times New Roman" panose="02020603050405020304" pitchFamily="18" charset="0"/>
              </a:rPr>
              <a:t>, VGG16, VGG19, and </a:t>
            </a:r>
            <a:r>
              <a:rPr lang="en-IN" sz="1400" b="0" i="0" dirty="0" err="1">
                <a:solidFill>
                  <a:srgbClr val="0D0D0D"/>
                </a:solidFill>
                <a:effectLst/>
                <a:latin typeface="Times New Roman" panose="02020603050405020304" pitchFamily="18" charset="0"/>
                <a:cs typeface="Times New Roman" panose="02020603050405020304" pitchFamily="18" charset="0"/>
              </a:rPr>
              <a:t>GoogleNet</a:t>
            </a:r>
            <a:r>
              <a:rPr lang="en-IN" sz="1400" b="0" i="0" dirty="0">
                <a:solidFill>
                  <a:srgbClr val="0D0D0D"/>
                </a:solidFill>
                <a:effectLst/>
                <a:latin typeface="Times New Roman" panose="02020603050405020304" pitchFamily="18" charset="0"/>
                <a:cs typeface="Times New Roman" panose="02020603050405020304" pitchFamily="18" charset="0"/>
              </a:rPr>
              <a:t> for feature extraction and classification.</a:t>
            </a:r>
          </a:p>
          <a:p>
            <a:pPr marL="285750" indent="-285750" algn="just">
              <a:buFont typeface="Arial" panose="020B0604020202020204" pitchFamily="34" charset="0"/>
              <a:buChar char="•"/>
            </a:pPr>
            <a:r>
              <a:rPr lang="en-US" sz="1400" b="1" i="0" dirty="0">
                <a:solidFill>
                  <a:srgbClr val="0D0D0D"/>
                </a:solidFill>
                <a:effectLst/>
                <a:latin typeface="Times New Roman" panose="02020603050405020304" pitchFamily="18" charset="0"/>
                <a:cs typeface="Times New Roman" panose="02020603050405020304" pitchFamily="18" charset="0"/>
              </a:rPr>
              <a:t>Performance Evaluation:</a:t>
            </a:r>
            <a:r>
              <a:rPr lang="en-US" sz="1400" b="0" i="0" dirty="0">
                <a:solidFill>
                  <a:srgbClr val="0D0D0D"/>
                </a:solidFill>
                <a:effectLst/>
                <a:latin typeface="Times New Roman" panose="02020603050405020304" pitchFamily="18" charset="0"/>
                <a:cs typeface="Times New Roman" panose="02020603050405020304" pitchFamily="18" charset="0"/>
              </a:rPr>
              <a:t> Initial evaluations compare the performance of unimodal systems for finger knuckle print (FKP) and finger vein (FV) modalities. The fusion of unimodal scores at the matching score level results in promising performance, with an Equal Error Rate (EER) of 0.000% for the FKP multimodal system and an EER of 0.00599% for the FV multimodal system, demonstrating significant improvement over unimodal approaches.</a:t>
            </a:r>
            <a:endParaRPr lang="en-IN" sz="1400" dirty="0">
              <a:solidFill>
                <a:srgbClr val="0D0D0D"/>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b="1" i="0" dirty="0">
                <a:solidFill>
                  <a:srgbClr val="0D0D0D"/>
                </a:solidFill>
                <a:effectLst/>
                <a:latin typeface="Times New Roman" panose="02020603050405020304" pitchFamily="18" charset="0"/>
                <a:cs typeface="Times New Roman" panose="02020603050405020304" pitchFamily="18" charset="0"/>
              </a:rPr>
              <a:t>Advantages :</a:t>
            </a:r>
            <a:r>
              <a:rPr lang="en-US" sz="1400" b="0" i="0" dirty="0">
                <a:solidFill>
                  <a:srgbClr val="0D0D0D"/>
                </a:solidFill>
                <a:effectLst/>
                <a:latin typeface="Times New Roman" panose="02020603050405020304" pitchFamily="18" charset="0"/>
                <a:cs typeface="Times New Roman" panose="02020603050405020304" pitchFamily="18" charset="0"/>
              </a:rPr>
              <a:t> The paper highlights the advantages of multimodal biometric systems, including enhanced accuracy, security, and resilience against issues like non-universality and spoofing attacks. Additionally, a comparative study against previous state-of-the-art methods showcases the competitive performance of the proposed multimodal system.</a:t>
            </a:r>
          </a:p>
          <a:p>
            <a:pPr algn="just"/>
            <a:endParaRPr lang="en-US" sz="1400" b="0" i="0" dirty="0">
              <a:solidFill>
                <a:srgbClr val="0D0D0D"/>
              </a:solidFill>
              <a:effectLst/>
              <a:latin typeface="Times New Roman" panose="02020603050405020304" pitchFamily="18" charset="0"/>
              <a:cs typeface="Times New Roman" panose="02020603050405020304" pitchFamily="18" charset="0"/>
            </a:endParaRPr>
          </a:p>
          <a:p>
            <a:pPr algn="just"/>
            <a:r>
              <a:rPr lang="en-US" sz="1400" b="0" i="0" dirty="0">
                <a:solidFill>
                  <a:srgbClr val="0D0D0D"/>
                </a:solidFill>
                <a:effectLst/>
                <a:latin typeface="Times New Roman" panose="02020603050405020304" pitchFamily="18" charset="0"/>
                <a:cs typeface="Times New Roman" panose="02020603050405020304" pitchFamily="18" charset="0"/>
              </a:rPr>
              <a:t>Summary</a:t>
            </a:r>
          </a:p>
          <a:p>
            <a:pPr marL="285750" indent="-285750" algn="just">
              <a:buFont typeface="Wingdings" panose="05000000000000000000" pitchFamily="2" charset="2"/>
              <a:buChar char="Ø"/>
            </a:pPr>
            <a:r>
              <a:rPr lang="en-US" sz="1400" b="0" i="0" dirty="0">
                <a:solidFill>
                  <a:srgbClr val="0D0D0D"/>
                </a:solidFill>
                <a:effectLst/>
                <a:latin typeface="Times New Roman" panose="02020603050405020304" pitchFamily="18" charset="0"/>
                <a:cs typeface="Times New Roman" panose="02020603050405020304" pitchFamily="18" charset="0"/>
              </a:rPr>
              <a:t>The proposed work develops a multimodal biometric identification system that integrates multiple biometric modalities.</a:t>
            </a:r>
          </a:p>
          <a:p>
            <a:pPr marL="285750" indent="-285750" algn="just">
              <a:buFont typeface="Wingdings" panose="05000000000000000000" pitchFamily="2" charset="2"/>
              <a:buChar char="Ø"/>
            </a:pPr>
            <a:r>
              <a:rPr lang="en-US" sz="1400" b="0" i="0" dirty="0">
                <a:solidFill>
                  <a:srgbClr val="0D0D0D"/>
                </a:solidFill>
                <a:effectLst/>
                <a:latin typeface="Times New Roman" panose="02020603050405020304" pitchFamily="18" charset="0"/>
                <a:cs typeface="Times New Roman" panose="02020603050405020304" pitchFamily="18" charset="0"/>
              </a:rPr>
              <a:t>The paper presents a comprehensive approach, including data acquisition, preprocessing, feature extraction using deep learning techniques, and score-level fusion for multimodal biometric recognition.</a:t>
            </a:r>
          </a:p>
          <a:p>
            <a:pPr marL="285750" indent="-285750" algn="just">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Gap: </a:t>
            </a:r>
            <a:r>
              <a:rPr lang="en-US" sz="1400" dirty="0">
                <a:latin typeface="Times New Roman" panose="02020603050405020304" pitchFamily="18" charset="0"/>
                <a:cs typeface="Times New Roman" panose="02020603050405020304" pitchFamily="18" charset="0"/>
              </a:rPr>
              <a:t>It primarily focuses on the fusion of finger vein and finger knuckle print modalities, potentially leaving out other biometric modalities or alternative fusion techniques.</a:t>
            </a:r>
          </a:p>
          <a:p>
            <a:pPr marL="285750" indent="-285750" algn="just">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227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19C53-246F-87D4-518E-6EF42667DF2C}"/>
              </a:ext>
            </a:extLst>
          </p:cNvPr>
          <p:cNvSpPr>
            <a:spLocks noGrp="1"/>
          </p:cNvSpPr>
          <p:nvPr>
            <p:ph type="ctrTitle"/>
          </p:nvPr>
        </p:nvSpPr>
        <p:spPr>
          <a:xfrm>
            <a:off x="821356" y="327501"/>
            <a:ext cx="9702265" cy="948084"/>
          </a:xfrm>
        </p:spPr>
        <p:txBody>
          <a:bodyPr>
            <a:normAutofit/>
          </a:bodyPr>
          <a:lstStyle/>
          <a:p>
            <a:pPr algn="l"/>
            <a:r>
              <a:rPr lang="en-IN" sz="4000" b="1" dirty="0">
                <a:ln w="0"/>
              </a:rPr>
              <a:t>4.Literature Survey:</a:t>
            </a:r>
          </a:p>
        </p:txBody>
      </p:sp>
      <p:cxnSp>
        <p:nvCxnSpPr>
          <p:cNvPr id="9" name="Straight Connector 8">
            <a:extLst>
              <a:ext uri="{FF2B5EF4-FFF2-40B4-BE49-F238E27FC236}">
                <a16:creationId xmlns:a16="http://schemas.microsoft.com/office/drawing/2014/main" id="{84780BDE-B291-7058-DCE7-8AC921F49AE1}"/>
              </a:ext>
            </a:extLst>
          </p:cNvPr>
          <p:cNvCxnSpPr/>
          <p:nvPr/>
        </p:nvCxnSpPr>
        <p:spPr>
          <a:xfrm>
            <a:off x="821356" y="1463038"/>
            <a:ext cx="105492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1A5941B2-7B17-320C-6C1C-1C542CBB4CFE}"/>
              </a:ext>
            </a:extLst>
          </p:cNvPr>
          <p:cNvSpPr>
            <a:spLocks noGrp="1"/>
          </p:cNvSpPr>
          <p:nvPr>
            <p:ph type="sldNum" sz="quarter" idx="12"/>
          </p:nvPr>
        </p:nvSpPr>
        <p:spPr/>
        <p:txBody>
          <a:bodyPr/>
          <a:lstStyle/>
          <a:p>
            <a:fld id="{BDBDAEB0-40FA-4637-A2E1-EBBFD1F45A99}" type="slidenum">
              <a:rPr lang="en-IN" smtClean="0"/>
              <a:t>7</a:t>
            </a:fld>
            <a:endParaRPr lang="en-IN"/>
          </a:p>
        </p:txBody>
      </p:sp>
      <p:sp>
        <p:nvSpPr>
          <p:cNvPr id="5" name="TextBox 4">
            <a:extLst>
              <a:ext uri="{FF2B5EF4-FFF2-40B4-BE49-F238E27FC236}">
                <a16:creationId xmlns:a16="http://schemas.microsoft.com/office/drawing/2014/main" id="{754013E4-E163-68A3-D046-E442C0E3FC9B}"/>
              </a:ext>
            </a:extLst>
          </p:cNvPr>
          <p:cNvSpPr txBox="1"/>
          <p:nvPr/>
        </p:nvSpPr>
        <p:spPr>
          <a:xfrm>
            <a:off x="924910" y="5013434"/>
            <a:ext cx="2196662" cy="369332"/>
          </a:xfrm>
          <a:prstGeom prst="rect">
            <a:avLst/>
          </a:prstGeom>
          <a:noFill/>
        </p:spPr>
        <p:txBody>
          <a:bodyPr wrap="square" rtlCol="0">
            <a:spAutoFit/>
          </a:bodyPr>
          <a:lstStyle/>
          <a:p>
            <a:r>
              <a:rPr lang="en-IN" dirty="0"/>
              <a:t> </a:t>
            </a:r>
          </a:p>
        </p:txBody>
      </p:sp>
      <p:sp>
        <p:nvSpPr>
          <p:cNvPr id="7" name="TextBox 6">
            <a:extLst>
              <a:ext uri="{FF2B5EF4-FFF2-40B4-BE49-F238E27FC236}">
                <a16:creationId xmlns:a16="http://schemas.microsoft.com/office/drawing/2014/main" id="{274D34A8-4CBE-AE4F-1507-643BB712052E}"/>
              </a:ext>
            </a:extLst>
          </p:cNvPr>
          <p:cNvSpPr txBox="1"/>
          <p:nvPr/>
        </p:nvSpPr>
        <p:spPr>
          <a:xfrm>
            <a:off x="1077310" y="5165834"/>
            <a:ext cx="2196662" cy="369332"/>
          </a:xfrm>
          <a:prstGeom prst="rect">
            <a:avLst/>
          </a:prstGeom>
          <a:noFill/>
        </p:spPr>
        <p:txBody>
          <a:bodyPr wrap="square" rtlCol="0">
            <a:spAutoFit/>
          </a:bodyPr>
          <a:lstStyle/>
          <a:p>
            <a:r>
              <a:rPr lang="en-IN" dirty="0"/>
              <a:t> </a:t>
            </a:r>
          </a:p>
        </p:txBody>
      </p:sp>
      <p:pic>
        <p:nvPicPr>
          <p:cNvPr id="4" name="Picture 2" descr="KLE Technological University - One of the Top Best Universities in  Karnataka, India">
            <a:extLst>
              <a:ext uri="{FF2B5EF4-FFF2-40B4-BE49-F238E27FC236}">
                <a16:creationId xmlns:a16="http://schemas.microsoft.com/office/drawing/2014/main" id="{F2FD7C4A-AC32-CDCA-2CBA-BA1F69868A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1119" y="288872"/>
            <a:ext cx="4350618" cy="98319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Rounded Corners 15">
            <a:extLst>
              <a:ext uri="{FF2B5EF4-FFF2-40B4-BE49-F238E27FC236}">
                <a16:creationId xmlns:a16="http://schemas.microsoft.com/office/drawing/2014/main" id="{2143D773-7405-1038-B0AC-246210777D6A}"/>
              </a:ext>
            </a:extLst>
          </p:cNvPr>
          <p:cNvSpPr/>
          <p:nvPr/>
        </p:nvSpPr>
        <p:spPr>
          <a:xfrm>
            <a:off x="821356" y="1632893"/>
            <a:ext cx="10324257" cy="743084"/>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A05B58D9-64AD-F77F-07A8-87E5C56B4487}"/>
              </a:ext>
            </a:extLst>
          </p:cNvPr>
          <p:cNvSpPr txBox="1"/>
          <p:nvPr/>
        </p:nvSpPr>
        <p:spPr>
          <a:xfrm>
            <a:off x="821357" y="1650492"/>
            <a:ext cx="10324256" cy="584775"/>
          </a:xfrm>
          <a:prstGeom prst="rect">
            <a:avLst/>
          </a:prstGeom>
          <a:noFill/>
        </p:spPr>
        <p:txBody>
          <a:bodyPr wrap="square" rtlCol="0">
            <a:spAutoFit/>
          </a:bodyPr>
          <a:lstStyle/>
          <a:p>
            <a:r>
              <a:rPr lang="en-IN" sz="1600" b="1" i="0" dirty="0">
                <a:solidFill>
                  <a:srgbClr val="333333"/>
                </a:solidFill>
                <a:effectLst/>
                <a:latin typeface="Times New Roman" panose="02020603050405020304" pitchFamily="18" charset="0"/>
                <a:cs typeface="Times New Roman" panose="02020603050405020304" pitchFamily="18" charset="0"/>
              </a:rPr>
              <a:t>2.Robust and Sparse Least Square Regression for Finger Vein and Finger Knuckle Print Recognition, in </a:t>
            </a:r>
            <a:r>
              <a:rPr lang="en-IN" sz="1600" b="1" i="1" dirty="0">
                <a:solidFill>
                  <a:srgbClr val="333333"/>
                </a:solidFill>
                <a:effectLst/>
                <a:latin typeface="Times New Roman" panose="02020603050405020304" pitchFamily="18" charset="0"/>
                <a:cs typeface="Times New Roman" panose="02020603050405020304" pitchFamily="18" charset="0"/>
              </a:rPr>
              <a:t>IEEE Transactions on Information Forensics and Security</a:t>
            </a:r>
            <a:r>
              <a:rPr lang="en-IN" sz="1600" b="1" i="0" dirty="0">
                <a:solidFill>
                  <a:srgbClr val="333333"/>
                </a:solidFill>
                <a:effectLst/>
                <a:latin typeface="Times New Roman" panose="02020603050405020304" pitchFamily="18" charset="0"/>
                <a:cs typeface="Times New Roman" panose="02020603050405020304" pitchFamily="18" charset="0"/>
              </a:rPr>
              <a:t>, vol. 19, pp. 2709-2719, 2024, </a:t>
            </a:r>
            <a:r>
              <a:rPr lang="en-IN" sz="1600" b="1" i="0" dirty="0" err="1">
                <a:solidFill>
                  <a:srgbClr val="333333"/>
                </a:solidFill>
                <a:effectLst/>
                <a:latin typeface="Times New Roman" panose="02020603050405020304" pitchFamily="18" charset="0"/>
                <a:cs typeface="Times New Roman" panose="02020603050405020304" pitchFamily="18" charset="0"/>
              </a:rPr>
              <a:t>doi</a:t>
            </a:r>
            <a:r>
              <a:rPr lang="en-IN" sz="1600" b="1" i="0" dirty="0">
                <a:solidFill>
                  <a:srgbClr val="333333"/>
                </a:solidFill>
                <a:effectLst/>
                <a:latin typeface="Times New Roman" panose="02020603050405020304" pitchFamily="18" charset="0"/>
                <a:cs typeface="Times New Roman" panose="02020603050405020304" pitchFamily="18" charset="0"/>
              </a:rPr>
              <a:t>: 10.1109/TIFS.2024.3352389.</a:t>
            </a:r>
            <a:endParaRPr lang="en-IN" sz="1600" b="1" dirty="0">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87CFA12B-E52C-3700-0442-77747251FAAD}"/>
              </a:ext>
            </a:extLst>
          </p:cNvPr>
          <p:cNvSpPr/>
          <p:nvPr/>
        </p:nvSpPr>
        <p:spPr>
          <a:xfrm>
            <a:off x="821357" y="1632893"/>
            <a:ext cx="10324256" cy="472345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C16B029A-3583-9D1B-847E-B8F4A9E9B58E}"/>
              </a:ext>
            </a:extLst>
          </p:cNvPr>
          <p:cNvSpPr txBox="1"/>
          <p:nvPr/>
        </p:nvSpPr>
        <p:spPr>
          <a:xfrm>
            <a:off x="821356" y="2393212"/>
            <a:ext cx="10324256" cy="3539430"/>
          </a:xfrm>
          <a:prstGeom prst="rect">
            <a:avLst/>
          </a:prstGeom>
          <a:noFill/>
        </p:spPr>
        <p:txBody>
          <a:bodyPr wrap="square" rtlCol="0">
            <a:spAutoFit/>
          </a:bodyPr>
          <a:lstStyle/>
          <a:p>
            <a:pPr marL="285750" indent="-285750" algn="just">
              <a:buFont typeface="Arial" panose="020B0604020202020204" pitchFamily="34" charset="0"/>
              <a:buChar char="•"/>
            </a:pPr>
            <a:r>
              <a:rPr lang="en-IN" sz="1400" b="1" i="0" dirty="0">
                <a:solidFill>
                  <a:srgbClr val="0D0D0D"/>
                </a:solidFill>
                <a:effectLst/>
                <a:latin typeface="Times New Roman" panose="02020603050405020304" pitchFamily="18" charset="0"/>
                <a:cs typeface="Times New Roman" panose="02020603050405020304" pitchFamily="18" charset="0"/>
              </a:rPr>
              <a:t>Authors: </a:t>
            </a:r>
            <a:r>
              <a:rPr lang="en-IN" sz="1400" b="0" i="0" dirty="0">
                <a:solidFill>
                  <a:srgbClr val="333333"/>
                </a:solidFill>
                <a:effectLst/>
                <a:latin typeface="Times New Roman" panose="02020603050405020304" pitchFamily="18" charset="0"/>
                <a:cs typeface="Times New Roman" panose="02020603050405020304" pitchFamily="18" charset="0"/>
              </a:rPr>
              <a:t>S. Li, B. Zhang, L. Wu, R. Ma and X. Ning</a:t>
            </a:r>
            <a:endParaRPr lang="en-IN" sz="1400" b="1" i="0" dirty="0">
              <a:solidFill>
                <a:srgbClr val="0D0D0D"/>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400" b="1" i="0" dirty="0">
                <a:solidFill>
                  <a:srgbClr val="0D0D0D"/>
                </a:solidFill>
                <a:effectLst/>
                <a:latin typeface="Times New Roman" panose="02020603050405020304" pitchFamily="18" charset="0"/>
                <a:cs typeface="Times New Roman" panose="02020603050405020304" pitchFamily="18" charset="0"/>
              </a:rPr>
              <a:t>Unified Framework:</a:t>
            </a:r>
            <a:r>
              <a:rPr lang="en-IN" sz="1400" b="0" i="0" dirty="0">
                <a:solidFill>
                  <a:srgbClr val="0D0D0D"/>
                </a:solidFill>
                <a:effectLst/>
                <a:latin typeface="Times New Roman" panose="02020603050405020304" pitchFamily="18" charset="0"/>
                <a:cs typeface="Times New Roman" panose="02020603050405020304" pitchFamily="18" charset="0"/>
              </a:rPr>
              <a:t> RSLSR integrates robust projection learning, noise decomposition, and discriminant sparse representation into a cohesive framework, addressing limitations like reliance on prior information and non-robustness to different modalities.</a:t>
            </a:r>
          </a:p>
          <a:p>
            <a:pPr marL="285750" indent="-285750" algn="just">
              <a:buFont typeface="Arial" panose="020B0604020202020204" pitchFamily="34" charset="0"/>
              <a:buChar char="•"/>
            </a:pPr>
            <a:r>
              <a:rPr lang="en-IN" sz="1400" b="1" i="0" dirty="0">
                <a:solidFill>
                  <a:srgbClr val="0D0D0D"/>
                </a:solidFill>
                <a:effectLst/>
                <a:latin typeface="Times New Roman" panose="02020603050405020304" pitchFamily="18" charset="0"/>
                <a:cs typeface="Times New Roman" panose="02020603050405020304" pitchFamily="18" charset="0"/>
              </a:rPr>
              <a:t>Direct Learning from Raw Data:</a:t>
            </a:r>
            <a:r>
              <a:rPr lang="en-IN" sz="1400" b="0" i="0" dirty="0">
                <a:solidFill>
                  <a:srgbClr val="0D0D0D"/>
                </a:solidFill>
                <a:effectLst/>
                <a:latin typeface="Times New Roman" panose="02020603050405020304" pitchFamily="18" charset="0"/>
                <a:cs typeface="Times New Roman" panose="02020603050405020304" pitchFamily="18" charset="0"/>
              </a:rPr>
              <a:t> By directly learning from raw pixel data without relying on pre-extracted features, RSLSR reduces computational costs and enhances adaptability to various scenarios, achieving superior recognition accuracy across multiple finger databases.</a:t>
            </a:r>
            <a:endParaRPr lang="en-IN" sz="1400" dirty="0">
              <a:solidFill>
                <a:srgbClr val="0D0D0D"/>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b="1" i="0" dirty="0">
                <a:solidFill>
                  <a:srgbClr val="0D0D0D"/>
                </a:solidFill>
                <a:effectLst/>
                <a:latin typeface="Times New Roman" panose="02020603050405020304" pitchFamily="18" charset="0"/>
                <a:cs typeface="Times New Roman" panose="02020603050405020304" pitchFamily="18" charset="0"/>
              </a:rPr>
              <a:t>Efficient Optimization:</a:t>
            </a:r>
            <a:r>
              <a:rPr lang="en-US" sz="1400" b="0" i="0" dirty="0">
                <a:solidFill>
                  <a:srgbClr val="0D0D0D"/>
                </a:solidFill>
                <a:effectLst/>
                <a:latin typeface="Times New Roman" panose="02020603050405020304" pitchFamily="18" charset="0"/>
                <a:cs typeface="Times New Roman" panose="02020603050405020304" pitchFamily="18" charset="0"/>
              </a:rPr>
              <a:t> The proposed optimization strategy utilizing ADMM ensures computational efficiency while effectively learning the sparse and discriminative transformation matrix, further contributing to the method's superiority over existing approaches.</a:t>
            </a:r>
          </a:p>
          <a:p>
            <a:pPr algn="just"/>
            <a:endParaRPr lang="en-IN" sz="1400" b="0" i="0" dirty="0">
              <a:solidFill>
                <a:srgbClr val="0D0D0D"/>
              </a:solidFill>
              <a:effectLst/>
              <a:latin typeface="Times New Roman" panose="02020603050405020304" pitchFamily="18" charset="0"/>
              <a:cs typeface="Times New Roman" panose="02020603050405020304" pitchFamily="18" charset="0"/>
            </a:endParaRPr>
          </a:p>
          <a:p>
            <a:pPr algn="just"/>
            <a:r>
              <a:rPr lang="en-IN" sz="1400" dirty="0">
                <a:solidFill>
                  <a:srgbClr val="0D0D0D"/>
                </a:solidFill>
                <a:latin typeface="Times New Roman" panose="02020603050405020304" pitchFamily="18" charset="0"/>
                <a:cs typeface="Times New Roman" panose="02020603050405020304" pitchFamily="18" charset="0"/>
              </a:rPr>
              <a:t>Summary</a:t>
            </a:r>
          </a:p>
          <a:p>
            <a:pPr marL="285750" indent="-285750" algn="jus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The proposed RSLSR method addresses the limitations of existing methods by providing a robust and adaptable framework for feature extraction and recognition.</a:t>
            </a:r>
            <a:endParaRPr lang="en-IN" sz="1400" dirty="0">
              <a:solidFill>
                <a:srgbClr val="0D0D0D"/>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The paper presents a comprehensive approach, including noise decomposition, sparse representation, and projection learning.</a:t>
            </a:r>
          </a:p>
          <a:p>
            <a:pPr marL="285750" indent="-285750" algn="just">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Gap: </a:t>
            </a:r>
            <a:r>
              <a:rPr lang="en-US" sz="1400" dirty="0">
                <a:latin typeface="Times New Roman" panose="02020603050405020304" pitchFamily="18" charset="0"/>
                <a:cs typeface="Times New Roman" panose="02020603050405020304" pitchFamily="18" charset="0"/>
              </a:rPr>
              <a:t>While it improves recognition accuracy and robustness, it may not delve into the integration of other biometric modalities or explore alternative regression techniques.</a:t>
            </a:r>
          </a:p>
          <a:p>
            <a:pPr marL="285750" indent="-285750" algn="just">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2512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19C53-246F-87D4-518E-6EF42667DF2C}"/>
              </a:ext>
            </a:extLst>
          </p:cNvPr>
          <p:cNvSpPr>
            <a:spLocks noGrp="1"/>
          </p:cNvSpPr>
          <p:nvPr>
            <p:ph type="ctrTitle"/>
          </p:nvPr>
        </p:nvSpPr>
        <p:spPr>
          <a:xfrm>
            <a:off x="821356" y="327501"/>
            <a:ext cx="9702265" cy="948084"/>
          </a:xfrm>
        </p:spPr>
        <p:txBody>
          <a:bodyPr>
            <a:normAutofit/>
          </a:bodyPr>
          <a:lstStyle/>
          <a:p>
            <a:pPr algn="l"/>
            <a:r>
              <a:rPr lang="en-IN" sz="4000" b="1" dirty="0">
                <a:ln w="0"/>
              </a:rPr>
              <a:t>4.Literature Survey:</a:t>
            </a:r>
          </a:p>
        </p:txBody>
      </p:sp>
      <p:cxnSp>
        <p:nvCxnSpPr>
          <p:cNvPr id="9" name="Straight Connector 8">
            <a:extLst>
              <a:ext uri="{FF2B5EF4-FFF2-40B4-BE49-F238E27FC236}">
                <a16:creationId xmlns:a16="http://schemas.microsoft.com/office/drawing/2014/main" id="{84780BDE-B291-7058-DCE7-8AC921F49AE1}"/>
              </a:ext>
            </a:extLst>
          </p:cNvPr>
          <p:cNvCxnSpPr/>
          <p:nvPr/>
        </p:nvCxnSpPr>
        <p:spPr>
          <a:xfrm>
            <a:off x="821356" y="1463038"/>
            <a:ext cx="105492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1A5941B2-7B17-320C-6C1C-1C542CBB4CFE}"/>
              </a:ext>
            </a:extLst>
          </p:cNvPr>
          <p:cNvSpPr>
            <a:spLocks noGrp="1"/>
          </p:cNvSpPr>
          <p:nvPr>
            <p:ph type="sldNum" sz="quarter" idx="12"/>
          </p:nvPr>
        </p:nvSpPr>
        <p:spPr/>
        <p:txBody>
          <a:bodyPr/>
          <a:lstStyle/>
          <a:p>
            <a:fld id="{BDBDAEB0-40FA-4637-A2E1-EBBFD1F45A99}" type="slidenum">
              <a:rPr lang="en-IN" smtClean="0"/>
              <a:t>8</a:t>
            </a:fld>
            <a:endParaRPr lang="en-IN"/>
          </a:p>
        </p:txBody>
      </p:sp>
      <p:sp>
        <p:nvSpPr>
          <p:cNvPr id="5" name="TextBox 4">
            <a:extLst>
              <a:ext uri="{FF2B5EF4-FFF2-40B4-BE49-F238E27FC236}">
                <a16:creationId xmlns:a16="http://schemas.microsoft.com/office/drawing/2014/main" id="{754013E4-E163-68A3-D046-E442C0E3FC9B}"/>
              </a:ext>
            </a:extLst>
          </p:cNvPr>
          <p:cNvSpPr txBox="1"/>
          <p:nvPr/>
        </p:nvSpPr>
        <p:spPr>
          <a:xfrm>
            <a:off x="924910" y="5013434"/>
            <a:ext cx="2196662" cy="369332"/>
          </a:xfrm>
          <a:prstGeom prst="rect">
            <a:avLst/>
          </a:prstGeom>
          <a:noFill/>
        </p:spPr>
        <p:txBody>
          <a:bodyPr wrap="square" rtlCol="0">
            <a:spAutoFit/>
          </a:bodyPr>
          <a:lstStyle/>
          <a:p>
            <a:r>
              <a:rPr lang="en-IN" dirty="0"/>
              <a:t> </a:t>
            </a:r>
          </a:p>
        </p:txBody>
      </p:sp>
      <p:sp>
        <p:nvSpPr>
          <p:cNvPr id="7" name="TextBox 6">
            <a:extLst>
              <a:ext uri="{FF2B5EF4-FFF2-40B4-BE49-F238E27FC236}">
                <a16:creationId xmlns:a16="http://schemas.microsoft.com/office/drawing/2014/main" id="{274D34A8-4CBE-AE4F-1507-643BB712052E}"/>
              </a:ext>
            </a:extLst>
          </p:cNvPr>
          <p:cNvSpPr txBox="1"/>
          <p:nvPr/>
        </p:nvSpPr>
        <p:spPr>
          <a:xfrm>
            <a:off x="1077310" y="5165834"/>
            <a:ext cx="2196662" cy="369332"/>
          </a:xfrm>
          <a:prstGeom prst="rect">
            <a:avLst/>
          </a:prstGeom>
          <a:noFill/>
        </p:spPr>
        <p:txBody>
          <a:bodyPr wrap="square" rtlCol="0">
            <a:spAutoFit/>
          </a:bodyPr>
          <a:lstStyle/>
          <a:p>
            <a:r>
              <a:rPr lang="en-IN" dirty="0"/>
              <a:t> </a:t>
            </a:r>
          </a:p>
        </p:txBody>
      </p:sp>
      <p:pic>
        <p:nvPicPr>
          <p:cNvPr id="4" name="Picture 2" descr="KLE Technological University - One of the Top Best Universities in  Karnataka, India">
            <a:extLst>
              <a:ext uri="{FF2B5EF4-FFF2-40B4-BE49-F238E27FC236}">
                <a16:creationId xmlns:a16="http://schemas.microsoft.com/office/drawing/2014/main" id="{F2FD7C4A-AC32-CDCA-2CBA-BA1F69868A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1119" y="288872"/>
            <a:ext cx="4350618" cy="98319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Rounded Corners 15">
            <a:extLst>
              <a:ext uri="{FF2B5EF4-FFF2-40B4-BE49-F238E27FC236}">
                <a16:creationId xmlns:a16="http://schemas.microsoft.com/office/drawing/2014/main" id="{2143D773-7405-1038-B0AC-246210777D6A}"/>
              </a:ext>
            </a:extLst>
          </p:cNvPr>
          <p:cNvSpPr/>
          <p:nvPr/>
        </p:nvSpPr>
        <p:spPr>
          <a:xfrm>
            <a:off x="821356" y="1632893"/>
            <a:ext cx="10324257" cy="743084"/>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A05B58D9-64AD-F77F-07A8-87E5C56B4487}"/>
              </a:ext>
            </a:extLst>
          </p:cNvPr>
          <p:cNvSpPr txBox="1"/>
          <p:nvPr/>
        </p:nvSpPr>
        <p:spPr>
          <a:xfrm>
            <a:off x="821357" y="1650492"/>
            <a:ext cx="10241090" cy="584775"/>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3.</a:t>
            </a:r>
            <a:r>
              <a:rPr lang="en-US" sz="1600" b="1" dirty="0"/>
              <a:t> </a:t>
            </a:r>
            <a:r>
              <a:rPr lang="en-US" sz="1600" b="1" i="0" dirty="0">
                <a:solidFill>
                  <a:srgbClr val="29261B"/>
                </a:solidFill>
                <a:effectLst/>
                <a:latin typeface="__tiempos_b6f14e"/>
              </a:rPr>
              <a:t>Research on Inner Knuckle Pattern Recognition Method Based on Convolutional Neural Network ,2021 IEEE 5th Advanced Information Technology, Electronic and Automation Control Conference (IAEAC).</a:t>
            </a:r>
            <a:endParaRPr lang="en-IN" sz="1600" b="1" dirty="0">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87CFA12B-E52C-3700-0442-77747251FAAD}"/>
              </a:ext>
            </a:extLst>
          </p:cNvPr>
          <p:cNvSpPr/>
          <p:nvPr/>
        </p:nvSpPr>
        <p:spPr>
          <a:xfrm>
            <a:off x="821357" y="1632893"/>
            <a:ext cx="10324256" cy="472345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C16B029A-3583-9D1B-847E-B8F4A9E9B58E}"/>
              </a:ext>
            </a:extLst>
          </p:cNvPr>
          <p:cNvSpPr txBox="1"/>
          <p:nvPr/>
        </p:nvSpPr>
        <p:spPr>
          <a:xfrm>
            <a:off x="821356" y="2393212"/>
            <a:ext cx="10324256" cy="3754874"/>
          </a:xfrm>
          <a:prstGeom prst="rect">
            <a:avLst/>
          </a:prstGeom>
          <a:noFill/>
        </p:spPr>
        <p:txBody>
          <a:bodyPr wrap="square" rtlCol="0">
            <a:spAutoFit/>
          </a:bodyPr>
          <a:lstStyle/>
          <a:p>
            <a:pPr algn="l">
              <a:buFont typeface="+mj-lt"/>
              <a:buAutoNum type="arabicPeriod"/>
            </a:pPr>
            <a:r>
              <a:rPr lang="en-IN" sz="1400" b="1" i="0" dirty="0">
                <a:solidFill>
                  <a:srgbClr val="0D0D0D"/>
                </a:solidFill>
                <a:effectLst/>
                <a:latin typeface="Times New Roman" panose="02020603050405020304" pitchFamily="18" charset="0"/>
                <a:cs typeface="Times New Roman" panose="02020603050405020304" pitchFamily="18" charset="0"/>
              </a:rPr>
              <a:t>Authors: </a:t>
            </a:r>
            <a:r>
              <a:rPr lang="en-IN" sz="1400" b="0" i="0" dirty="0" err="1">
                <a:solidFill>
                  <a:srgbClr val="29261B"/>
                </a:solidFill>
                <a:effectLst/>
                <a:latin typeface="__tiempos_b6f14e"/>
              </a:rPr>
              <a:t>Yanxue</a:t>
            </a:r>
            <a:r>
              <a:rPr lang="en-IN" sz="1400" b="0" i="0" dirty="0">
                <a:solidFill>
                  <a:srgbClr val="29261B"/>
                </a:solidFill>
                <a:effectLst/>
                <a:latin typeface="__tiempos_b6f14e"/>
              </a:rPr>
              <a:t> </a:t>
            </a:r>
            <a:r>
              <a:rPr lang="en-IN" sz="1400" b="0" i="0" dirty="0" err="1">
                <a:solidFill>
                  <a:srgbClr val="29261B"/>
                </a:solidFill>
                <a:effectLst/>
                <a:latin typeface="__tiempos_b6f14e"/>
              </a:rPr>
              <a:t>Xue,Mengyue</a:t>
            </a:r>
            <a:r>
              <a:rPr lang="en-IN" sz="1400" b="0" i="0" dirty="0">
                <a:solidFill>
                  <a:srgbClr val="29261B"/>
                </a:solidFill>
                <a:effectLst/>
                <a:latin typeface="__tiempos_b6f14e"/>
              </a:rPr>
              <a:t> </a:t>
            </a:r>
            <a:r>
              <a:rPr lang="en-IN" sz="1400" b="0" i="0" dirty="0" err="1">
                <a:solidFill>
                  <a:srgbClr val="29261B"/>
                </a:solidFill>
                <a:effectLst/>
                <a:latin typeface="__tiempos_b6f14e"/>
              </a:rPr>
              <a:t>Liu,Mengmeng</a:t>
            </a:r>
            <a:r>
              <a:rPr lang="en-IN" sz="1400" b="0" i="0" dirty="0">
                <a:solidFill>
                  <a:srgbClr val="29261B"/>
                </a:solidFill>
                <a:effectLst/>
                <a:latin typeface="__tiempos_b6f14e"/>
              </a:rPr>
              <a:t> </a:t>
            </a:r>
            <a:r>
              <a:rPr lang="en-IN" sz="1400" b="0" i="0" dirty="0" err="1">
                <a:solidFill>
                  <a:srgbClr val="29261B"/>
                </a:solidFill>
                <a:effectLst/>
                <a:latin typeface="__tiempos_b6f14e"/>
              </a:rPr>
              <a:t>Qiao,Meng</a:t>
            </a:r>
            <a:r>
              <a:rPr lang="en-IN" sz="1400" b="0" i="0" dirty="0">
                <a:solidFill>
                  <a:srgbClr val="29261B"/>
                </a:solidFill>
                <a:effectLst/>
                <a:latin typeface="__tiempos_b6f14e"/>
              </a:rPr>
              <a:t> Xue</a:t>
            </a:r>
          </a:p>
          <a:p>
            <a:pPr marL="285750" indent="-285750" algn="just">
              <a:buFont typeface="Arial" panose="020B0604020202020204" pitchFamily="34" charset="0"/>
              <a:buChar char="•"/>
            </a:pPr>
            <a:r>
              <a:rPr lang="en-US" sz="1400" b="1" dirty="0">
                <a:solidFill>
                  <a:srgbClr val="29261B"/>
                </a:solidFill>
                <a:latin typeface="__tiempos_b6f14e"/>
              </a:rPr>
              <a:t>E</a:t>
            </a:r>
            <a:r>
              <a:rPr lang="en-US" sz="1400" b="1" i="0" dirty="0">
                <a:solidFill>
                  <a:srgbClr val="29261B"/>
                </a:solidFill>
                <a:effectLst/>
                <a:latin typeface="__tiempos_b6f14e"/>
              </a:rPr>
              <a:t>xtracting the region of interest </a:t>
            </a:r>
            <a:r>
              <a:rPr lang="en-US" sz="1400" b="0" i="0" dirty="0">
                <a:solidFill>
                  <a:srgbClr val="29261B"/>
                </a:solidFill>
                <a:effectLst/>
                <a:latin typeface="__tiempos_b6f14e"/>
              </a:rPr>
              <a:t>: Proposes a method for personal identification based on inner knuckle patterns using convolutional neural networks (CNNs). The method involves preprocessing the hand image, extracting the region of interest (ROI) containing the inner knuckle pattern, and then using a CNN for feature extraction and classification.</a:t>
            </a:r>
          </a:p>
          <a:p>
            <a:pPr marL="285750" indent="-285750" algn="just">
              <a:buFont typeface="Arial" panose="020B0604020202020204" pitchFamily="34" charset="0"/>
              <a:buChar char="•"/>
            </a:pPr>
            <a:r>
              <a:rPr lang="en-US" sz="1400" b="1" dirty="0">
                <a:solidFill>
                  <a:srgbClr val="29261B"/>
                </a:solidFill>
                <a:latin typeface="__tiempos_b6f14e"/>
              </a:rPr>
              <a:t>V</a:t>
            </a:r>
            <a:r>
              <a:rPr lang="en-US" sz="1400" b="1" i="0" dirty="0">
                <a:solidFill>
                  <a:srgbClr val="29261B"/>
                </a:solidFill>
                <a:effectLst/>
                <a:latin typeface="__tiempos_b6f14e"/>
              </a:rPr>
              <a:t>arious parameters </a:t>
            </a:r>
            <a:r>
              <a:rPr lang="en-US" sz="1400" b="0" i="0" dirty="0">
                <a:solidFill>
                  <a:srgbClr val="29261B"/>
                </a:solidFill>
                <a:effectLst/>
                <a:latin typeface="__tiempos_b6f14e"/>
              </a:rPr>
              <a:t>: studies the impact of various parameters on the recognition results, such as learning rate, number of convolutional kernels, number of neurons in the fully connected layer, number of convolutional layers, and different optimization algorithms (Mini-batch SGD and Adam).</a:t>
            </a:r>
          </a:p>
          <a:p>
            <a:pPr marL="285750" indent="-285750" algn="just">
              <a:buFont typeface="Arial" panose="020B0604020202020204" pitchFamily="34" charset="0"/>
              <a:buChar char="•"/>
            </a:pPr>
            <a:r>
              <a:rPr lang="en-US" sz="1400" b="1" dirty="0">
                <a:solidFill>
                  <a:srgbClr val="29261B"/>
                </a:solidFill>
                <a:latin typeface="__tiempos_b6f14e"/>
              </a:rPr>
              <a:t>Performance </a:t>
            </a:r>
            <a:r>
              <a:rPr lang="en-US" sz="1400" b="1" dirty="0" err="1">
                <a:solidFill>
                  <a:srgbClr val="29261B"/>
                </a:solidFill>
                <a:latin typeface="__tiempos_b6f14e"/>
              </a:rPr>
              <a:t>Evalution</a:t>
            </a:r>
            <a:r>
              <a:rPr lang="en-US" sz="1400" dirty="0">
                <a:solidFill>
                  <a:srgbClr val="29261B"/>
                </a:solidFill>
                <a:latin typeface="__tiempos_b6f14e"/>
              </a:rPr>
              <a:t>: </a:t>
            </a:r>
            <a:r>
              <a:rPr lang="en-US" sz="1400" b="0" i="0" dirty="0">
                <a:solidFill>
                  <a:srgbClr val="29261B"/>
                </a:solidFill>
                <a:effectLst/>
                <a:latin typeface="__tiempos_b6f14e"/>
              </a:rPr>
              <a:t>Through experimental analysis on the CASIA-Multi-Spectral-PalmprintV1 database, the authors achieved a recognition rate of 95.2% for inner knuckle pattern recognition using the proposed CNN-based method.</a:t>
            </a:r>
          </a:p>
          <a:p>
            <a:pPr marL="285750" indent="-285750" algn="just">
              <a:buFont typeface="Arial" panose="020B0604020202020204" pitchFamily="34" charset="0"/>
              <a:buChar char="•"/>
            </a:pPr>
            <a:endParaRPr lang="en-IN" sz="1400" b="0" i="0" dirty="0">
              <a:solidFill>
                <a:srgbClr val="0D0D0D"/>
              </a:solidFill>
              <a:effectLst/>
              <a:latin typeface="Times New Roman" panose="02020603050405020304" pitchFamily="18" charset="0"/>
              <a:cs typeface="Times New Roman" panose="02020603050405020304" pitchFamily="18" charset="0"/>
            </a:endParaRPr>
          </a:p>
          <a:p>
            <a:pPr algn="just"/>
            <a:r>
              <a:rPr lang="en-IN" sz="1400" dirty="0">
                <a:solidFill>
                  <a:srgbClr val="0D0D0D"/>
                </a:solidFill>
                <a:latin typeface="Times New Roman" panose="02020603050405020304" pitchFamily="18" charset="0"/>
                <a:cs typeface="Times New Roman" panose="02020603050405020304" pitchFamily="18" charset="0"/>
              </a:rPr>
              <a:t>Summary</a:t>
            </a:r>
          </a:p>
          <a:p>
            <a:pPr marL="285750" indent="-285750" algn="just">
              <a:buFont typeface="Wingdings" panose="05000000000000000000" pitchFamily="2" charset="2"/>
              <a:buChar char="Ø"/>
            </a:pPr>
            <a:r>
              <a:rPr lang="en-US" sz="1400" dirty="0">
                <a:solidFill>
                  <a:srgbClr val="29261B"/>
                </a:solidFill>
                <a:latin typeface="Times New Roman" panose="02020603050405020304" pitchFamily="18" charset="0"/>
                <a:cs typeface="Times New Roman" panose="02020603050405020304" pitchFamily="18" charset="0"/>
              </a:rPr>
              <a:t>P</a:t>
            </a:r>
            <a:r>
              <a:rPr lang="en-US" sz="1400" b="0" i="0" dirty="0">
                <a:solidFill>
                  <a:srgbClr val="29261B"/>
                </a:solidFill>
                <a:effectLst/>
                <a:latin typeface="Times New Roman" panose="02020603050405020304" pitchFamily="18" charset="0"/>
                <a:cs typeface="Times New Roman" panose="02020603050405020304" pitchFamily="18" charset="0"/>
              </a:rPr>
              <a:t>resents a hand inner knuckle pattern recognition method using convolutional neural networks. It involves preprocessing steps like binarization, morphological processing, contour extraction, and ROI extraction before feeding the images to the CNN. </a:t>
            </a:r>
          </a:p>
          <a:p>
            <a:pPr marL="285750" indent="-285750" algn="just">
              <a:buFont typeface="Wingdings" panose="05000000000000000000" pitchFamily="2" charset="2"/>
              <a:buChar char="Ø"/>
            </a:pPr>
            <a:r>
              <a:rPr lang="en-US" sz="1400" dirty="0">
                <a:solidFill>
                  <a:srgbClr val="29261B"/>
                </a:solidFill>
                <a:latin typeface="Times New Roman" panose="02020603050405020304" pitchFamily="18" charset="0"/>
                <a:cs typeface="Times New Roman" panose="02020603050405020304" pitchFamily="18" charset="0"/>
              </a:rPr>
              <a:t>E</a:t>
            </a:r>
            <a:r>
              <a:rPr lang="en-US" sz="1400" b="0" i="0" dirty="0">
                <a:solidFill>
                  <a:srgbClr val="29261B"/>
                </a:solidFill>
                <a:effectLst/>
                <a:latin typeface="Times New Roman" panose="02020603050405020304" pitchFamily="18" charset="0"/>
                <a:cs typeface="Times New Roman" panose="02020603050405020304" pitchFamily="18" charset="0"/>
              </a:rPr>
              <a:t>xperimented with different parameter settings like learning rate, number of convolutional kernels, neurons in fully connected layer, optimization algorithms etc. and found the optimal settings that gave 95.2% recognition accuracy on the CASIA palmprint database</a:t>
            </a:r>
            <a:r>
              <a:rPr lang="en-US" sz="1400" b="0" i="0" dirty="0">
                <a:solidFill>
                  <a:srgbClr val="29261B"/>
                </a:solidFill>
                <a:effectLst/>
                <a:latin typeface="__tiempos_b6f14e"/>
              </a:rPr>
              <a:t>.</a:t>
            </a:r>
          </a:p>
          <a:p>
            <a:pPr marL="285750" indent="-285750" algn="just">
              <a:buFont typeface="Arial" panose="020B0604020202020204" pitchFamily="34" charset="0"/>
              <a:buChar char="•"/>
            </a:pPr>
            <a:r>
              <a:rPr lang="en-US" sz="1400" b="0" i="0" dirty="0">
                <a:solidFill>
                  <a:srgbClr val="29261B"/>
                </a:solidFill>
                <a:effectLst/>
                <a:latin typeface="__tiempos_b6f14e"/>
              </a:rPr>
              <a:t> </a:t>
            </a:r>
            <a:r>
              <a:rPr lang="en-US" sz="1400" b="1" dirty="0">
                <a:latin typeface="Times New Roman" panose="02020603050405020304" pitchFamily="18" charset="0"/>
                <a:cs typeface="Times New Roman" panose="02020603050405020304" pitchFamily="18" charset="0"/>
              </a:rPr>
              <a:t>Gap:</a:t>
            </a:r>
            <a:r>
              <a:rPr lang="en-US" sz="1400" b="0" i="0" dirty="0">
                <a:solidFill>
                  <a:srgbClr val="29261B"/>
                </a:solidFill>
                <a:effectLst/>
                <a:latin typeface="__tiempos_b6f14e"/>
              </a:rPr>
              <a:t> </a:t>
            </a:r>
            <a:r>
              <a:rPr lang="en-US" sz="1400" b="0" i="0" dirty="0">
                <a:solidFill>
                  <a:srgbClr val="29261B"/>
                </a:solidFill>
                <a:effectLst/>
                <a:latin typeface="Times New Roman" panose="02020603050405020304" pitchFamily="18" charset="0"/>
                <a:cs typeface="Times New Roman" panose="02020603050405020304" pitchFamily="18" charset="0"/>
              </a:rPr>
              <a:t>The complexity of the preprocessing pipeline for inner knuckle patterns could be a drawback limiting the wide-scale adoption and deployment of this method in practical applications, especially in resource-constrained or real-time systems.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4513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19C53-246F-87D4-518E-6EF42667DF2C}"/>
              </a:ext>
            </a:extLst>
          </p:cNvPr>
          <p:cNvSpPr>
            <a:spLocks noGrp="1"/>
          </p:cNvSpPr>
          <p:nvPr>
            <p:ph type="ctrTitle"/>
          </p:nvPr>
        </p:nvSpPr>
        <p:spPr>
          <a:xfrm>
            <a:off x="821356" y="327501"/>
            <a:ext cx="9702265" cy="948084"/>
          </a:xfrm>
        </p:spPr>
        <p:txBody>
          <a:bodyPr>
            <a:normAutofit/>
          </a:bodyPr>
          <a:lstStyle/>
          <a:p>
            <a:pPr algn="l"/>
            <a:r>
              <a:rPr lang="en-IN" sz="4000" b="1" dirty="0">
                <a:ln w="0"/>
              </a:rPr>
              <a:t>4.Literature Survey:</a:t>
            </a:r>
          </a:p>
        </p:txBody>
      </p:sp>
      <p:cxnSp>
        <p:nvCxnSpPr>
          <p:cNvPr id="9" name="Straight Connector 8">
            <a:extLst>
              <a:ext uri="{FF2B5EF4-FFF2-40B4-BE49-F238E27FC236}">
                <a16:creationId xmlns:a16="http://schemas.microsoft.com/office/drawing/2014/main" id="{84780BDE-B291-7058-DCE7-8AC921F49AE1}"/>
              </a:ext>
            </a:extLst>
          </p:cNvPr>
          <p:cNvCxnSpPr/>
          <p:nvPr/>
        </p:nvCxnSpPr>
        <p:spPr>
          <a:xfrm>
            <a:off x="821356" y="1463038"/>
            <a:ext cx="105492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1A5941B2-7B17-320C-6C1C-1C542CBB4CFE}"/>
              </a:ext>
            </a:extLst>
          </p:cNvPr>
          <p:cNvSpPr>
            <a:spLocks noGrp="1"/>
          </p:cNvSpPr>
          <p:nvPr>
            <p:ph type="sldNum" sz="quarter" idx="12"/>
          </p:nvPr>
        </p:nvSpPr>
        <p:spPr/>
        <p:txBody>
          <a:bodyPr/>
          <a:lstStyle/>
          <a:p>
            <a:fld id="{BDBDAEB0-40FA-4637-A2E1-EBBFD1F45A99}" type="slidenum">
              <a:rPr lang="en-IN" smtClean="0"/>
              <a:t>9</a:t>
            </a:fld>
            <a:endParaRPr lang="en-IN"/>
          </a:p>
        </p:txBody>
      </p:sp>
      <p:sp>
        <p:nvSpPr>
          <p:cNvPr id="5" name="TextBox 4">
            <a:extLst>
              <a:ext uri="{FF2B5EF4-FFF2-40B4-BE49-F238E27FC236}">
                <a16:creationId xmlns:a16="http://schemas.microsoft.com/office/drawing/2014/main" id="{754013E4-E163-68A3-D046-E442C0E3FC9B}"/>
              </a:ext>
            </a:extLst>
          </p:cNvPr>
          <p:cNvSpPr txBox="1"/>
          <p:nvPr/>
        </p:nvSpPr>
        <p:spPr>
          <a:xfrm>
            <a:off x="924910" y="5013434"/>
            <a:ext cx="2196662" cy="369332"/>
          </a:xfrm>
          <a:prstGeom prst="rect">
            <a:avLst/>
          </a:prstGeom>
          <a:noFill/>
        </p:spPr>
        <p:txBody>
          <a:bodyPr wrap="square" rtlCol="0">
            <a:spAutoFit/>
          </a:bodyPr>
          <a:lstStyle/>
          <a:p>
            <a:r>
              <a:rPr lang="en-IN" dirty="0"/>
              <a:t> </a:t>
            </a:r>
          </a:p>
        </p:txBody>
      </p:sp>
      <p:sp>
        <p:nvSpPr>
          <p:cNvPr id="7" name="TextBox 6">
            <a:extLst>
              <a:ext uri="{FF2B5EF4-FFF2-40B4-BE49-F238E27FC236}">
                <a16:creationId xmlns:a16="http://schemas.microsoft.com/office/drawing/2014/main" id="{274D34A8-4CBE-AE4F-1507-643BB712052E}"/>
              </a:ext>
            </a:extLst>
          </p:cNvPr>
          <p:cNvSpPr txBox="1"/>
          <p:nvPr/>
        </p:nvSpPr>
        <p:spPr>
          <a:xfrm>
            <a:off x="1077310" y="5165834"/>
            <a:ext cx="2196662" cy="369332"/>
          </a:xfrm>
          <a:prstGeom prst="rect">
            <a:avLst/>
          </a:prstGeom>
          <a:noFill/>
        </p:spPr>
        <p:txBody>
          <a:bodyPr wrap="square" rtlCol="0">
            <a:spAutoFit/>
          </a:bodyPr>
          <a:lstStyle/>
          <a:p>
            <a:r>
              <a:rPr lang="en-IN" dirty="0"/>
              <a:t> </a:t>
            </a:r>
          </a:p>
        </p:txBody>
      </p:sp>
      <p:pic>
        <p:nvPicPr>
          <p:cNvPr id="4" name="Picture 2" descr="KLE Technological University - One of the Top Best Universities in  Karnataka, India">
            <a:extLst>
              <a:ext uri="{FF2B5EF4-FFF2-40B4-BE49-F238E27FC236}">
                <a16:creationId xmlns:a16="http://schemas.microsoft.com/office/drawing/2014/main" id="{F2FD7C4A-AC32-CDCA-2CBA-BA1F69868A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1119" y="288872"/>
            <a:ext cx="4350618" cy="98319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Rounded Corners 15">
            <a:extLst>
              <a:ext uri="{FF2B5EF4-FFF2-40B4-BE49-F238E27FC236}">
                <a16:creationId xmlns:a16="http://schemas.microsoft.com/office/drawing/2014/main" id="{2143D773-7405-1038-B0AC-246210777D6A}"/>
              </a:ext>
            </a:extLst>
          </p:cNvPr>
          <p:cNvSpPr/>
          <p:nvPr/>
        </p:nvSpPr>
        <p:spPr>
          <a:xfrm>
            <a:off x="821356" y="1632893"/>
            <a:ext cx="10324257" cy="743084"/>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87CFA12B-E52C-3700-0442-77747251FAAD}"/>
              </a:ext>
            </a:extLst>
          </p:cNvPr>
          <p:cNvSpPr/>
          <p:nvPr/>
        </p:nvSpPr>
        <p:spPr>
          <a:xfrm>
            <a:off x="821357" y="1632893"/>
            <a:ext cx="10324256" cy="472345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C16B029A-3583-9D1B-847E-B8F4A9E9B58E}"/>
              </a:ext>
            </a:extLst>
          </p:cNvPr>
          <p:cNvSpPr txBox="1"/>
          <p:nvPr/>
        </p:nvSpPr>
        <p:spPr>
          <a:xfrm>
            <a:off x="821356" y="2393212"/>
            <a:ext cx="10324256" cy="3539430"/>
          </a:xfrm>
          <a:prstGeom prst="rect">
            <a:avLst/>
          </a:prstGeom>
          <a:noFill/>
        </p:spPr>
        <p:txBody>
          <a:bodyPr wrap="square" rtlCol="0">
            <a:spAutoFit/>
          </a:bodyPr>
          <a:lstStyle/>
          <a:p>
            <a:pPr algn="l">
              <a:buFont typeface="+mj-lt"/>
              <a:buAutoNum type="arabicPeriod"/>
            </a:pPr>
            <a:r>
              <a:rPr lang="en-IN" sz="1400" b="1" i="0" dirty="0">
                <a:solidFill>
                  <a:srgbClr val="0D0D0D"/>
                </a:solidFill>
                <a:effectLst/>
                <a:latin typeface="Times New Roman" panose="02020603050405020304" pitchFamily="18" charset="0"/>
                <a:cs typeface="Times New Roman" panose="02020603050405020304" pitchFamily="18" charset="0"/>
              </a:rPr>
              <a:t>Authors:</a:t>
            </a:r>
            <a:r>
              <a:rPr lang="en-US" sz="1400" b="0" i="0" dirty="0" err="1">
                <a:solidFill>
                  <a:srgbClr val="29261B"/>
                </a:solidFill>
                <a:effectLst/>
                <a:latin typeface="__tiempos_b6f14e"/>
              </a:rPr>
              <a:t>Lecheng</a:t>
            </a:r>
            <a:r>
              <a:rPr lang="en-US" sz="1400" b="0" i="0" dirty="0">
                <a:solidFill>
                  <a:srgbClr val="29261B"/>
                </a:solidFill>
                <a:effectLst/>
                <a:latin typeface="__tiempos_b6f14e"/>
              </a:rPr>
              <a:t> Weng ,</a:t>
            </a:r>
            <a:r>
              <a:rPr lang="en-US" sz="1400" b="0" i="0" dirty="0" err="1">
                <a:solidFill>
                  <a:srgbClr val="29261B"/>
                </a:solidFill>
                <a:effectLst/>
                <a:latin typeface="__tiempos_b6f14e"/>
              </a:rPr>
              <a:t>Xiaoqiang</a:t>
            </a:r>
            <a:r>
              <a:rPr lang="en-US" sz="1400" b="0" i="0" dirty="0">
                <a:solidFill>
                  <a:srgbClr val="29261B"/>
                </a:solidFill>
                <a:effectLst/>
                <a:latin typeface="__tiempos_b6f14e"/>
              </a:rPr>
              <a:t> Li ,</a:t>
            </a:r>
            <a:r>
              <a:rPr lang="en-US" sz="1400" b="0" i="0" dirty="0" err="1">
                <a:solidFill>
                  <a:srgbClr val="29261B"/>
                </a:solidFill>
                <a:effectLst/>
                <a:latin typeface="__tiempos_b6f14e"/>
              </a:rPr>
              <a:t>Wenfeng</a:t>
            </a:r>
            <a:r>
              <a:rPr lang="en-US" sz="1400" b="0" i="0" dirty="0">
                <a:solidFill>
                  <a:srgbClr val="29261B"/>
                </a:solidFill>
                <a:effectLst/>
                <a:latin typeface="__tiempos_b6f14e"/>
              </a:rPr>
              <a:t> Wang </a:t>
            </a:r>
            <a:endParaRPr lang="en-IN" sz="1400" b="1" i="0" dirty="0">
              <a:solidFill>
                <a:srgbClr val="0D0D0D"/>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b="1" i="0" dirty="0">
                <a:solidFill>
                  <a:srgbClr val="29261B"/>
                </a:solidFill>
                <a:effectLst/>
                <a:latin typeface="__tiempos_b6f14e"/>
              </a:rPr>
              <a:t>Improved convolutional neural network </a:t>
            </a:r>
            <a:r>
              <a:rPr lang="en-US" sz="1400" b="0" i="0" dirty="0">
                <a:solidFill>
                  <a:srgbClr val="29261B"/>
                </a:solidFill>
                <a:effectLst/>
                <a:latin typeface="__tiempos_b6f14e"/>
              </a:rPr>
              <a:t>:</a:t>
            </a:r>
            <a:r>
              <a:rPr lang="en-US" sz="1400" b="0" i="0" dirty="0">
                <a:solidFill>
                  <a:srgbClr val="29261B"/>
                </a:solidFill>
                <a:effectLst/>
                <a:latin typeface="Times New Roman" panose="02020603050405020304" pitchFamily="18" charset="0"/>
                <a:cs typeface="Times New Roman" panose="02020603050405020304" pitchFamily="18" charset="0"/>
              </a:rPr>
              <a:t>The paper proposes a finger vein recognition method based on an improved convolutional neural network to improve accuracy and robustness. It involves preprocessing steps like image segmentation, finger root key point location, and region of interest (ROI) extraction.</a:t>
            </a:r>
          </a:p>
          <a:p>
            <a:pPr marL="285750" indent="-285750" algn="just">
              <a:buFont typeface="Arial" panose="020B0604020202020204" pitchFamily="34" charset="0"/>
              <a:buChar char="•"/>
            </a:pPr>
            <a:r>
              <a:rPr lang="en-US" sz="1400" b="1" i="0" dirty="0">
                <a:solidFill>
                  <a:srgbClr val="0D0D0D"/>
                </a:solidFill>
                <a:effectLst/>
                <a:latin typeface="Times New Roman" panose="02020603050405020304" pitchFamily="18" charset="0"/>
                <a:cs typeface="Times New Roman" panose="02020603050405020304" pitchFamily="18" charset="0"/>
              </a:rPr>
              <a:t>Adjusted according to application: </a:t>
            </a:r>
            <a:r>
              <a:rPr lang="en-US" sz="1400" b="0" i="0" dirty="0">
                <a:solidFill>
                  <a:srgbClr val="29261B"/>
                </a:solidFill>
                <a:effectLst/>
                <a:latin typeface="Times New Roman" panose="02020603050405020304" pitchFamily="18" charset="0"/>
                <a:cs typeface="Times New Roman" panose="02020603050405020304" pitchFamily="18" charset="0"/>
              </a:rPr>
              <a:t>The convolutional neural network structure is adjusted according to the application context of finger vein recognition. The output of the convolution layer is batch normalized, and the optimized neural network is used for automatic feature extraction, classification, and identification of the preprocessed images</a:t>
            </a:r>
            <a:r>
              <a:rPr lang="en-US" sz="1400" b="0" i="0" dirty="0">
                <a:solidFill>
                  <a:srgbClr val="29261B"/>
                </a:solidFill>
                <a:effectLst/>
                <a:latin typeface="__tiempos_b6f14e"/>
              </a:rPr>
              <a:t>.</a:t>
            </a:r>
            <a:endParaRPr lang="en-US" sz="1400" b="1" i="0" dirty="0">
              <a:solidFill>
                <a:srgbClr val="0D0D0D"/>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b="1" dirty="0">
                <a:solidFill>
                  <a:srgbClr val="29261B"/>
                </a:solidFill>
                <a:latin typeface="__tiempos_b6f14e"/>
              </a:rPr>
              <a:t>O</a:t>
            </a:r>
            <a:r>
              <a:rPr lang="en-US" sz="1400" b="1" i="0" dirty="0">
                <a:solidFill>
                  <a:srgbClr val="29261B"/>
                </a:solidFill>
                <a:effectLst/>
                <a:latin typeface="__tiempos_b6f14e"/>
              </a:rPr>
              <a:t>ptimal recognition rate </a:t>
            </a:r>
            <a:r>
              <a:rPr lang="en-US" sz="1400" b="0" i="0" dirty="0">
                <a:solidFill>
                  <a:srgbClr val="29261B"/>
                </a:solidFill>
                <a:effectLst/>
                <a:latin typeface="__tiempos_b6f14e"/>
              </a:rPr>
              <a:t>:</a:t>
            </a:r>
            <a:r>
              <a:rPr lang="en-US" sz="1400" b="0" i="0" dirty="0">
                <a:solidFill>
                  <a:srgbClr val="29261B"/>
                </a:solidFill>
                <a:effectLst/>
                <a:latin typeface="Times New Roman" panose="02020603050405020304" pitchFamily="18" charset="0"/>
                <a:cs typeface="Times New Roman" panose="02020603050405020304" pitchFamily="18" charset="0"/>
              </a:rPr>
              <a:t>Experiments were performed on the public finger vein dataset from Shandong University. The proposed method achieved an optimal recognition rate of 90%, verifying its effectiveness.</a:t>
            </a:r>
          </a:p>
          <a:p>
            <a:pPr marL="285750" indent="-285750" algn="just">
              <a:buFont typeface="Arial" panose="020B0604020202020204" pitchFamily="34" charset="0"/>
              <a:buChar char="•"/>
            </a:pPr>
            <a:endParaRPr lang="en-IN" sz="1400" b="0" i="0" dirty="0">
              <a:solidFill>
                <a:srgbClr val="0D0D0D"/>
              </a:solidFill>
              <a:effectLst/>
              <a:latin typeface="Times New Roman" panose="02020603050405020304" pitchFamily="18" charset="0"/>
              <a:cs typeface="Times New Roman" panose="02020603050405020304" pitchFamily="18" charset="0"/>
            </a:endParaRPr>
          </a:p>
          <a:p>
            <a:pPr algn="just"/>
            <a:r>
              <a:rPr lang="en-IN" sz="1400" dirty="0">
                <a:solidFill>
                  <a:srgbClr val="0D0D0D"/>
                </a:solidFill>
                <a:latin typeface="Times New Roman" panose="02020603050405020304" pitchFamily="18" charset="0"/>
                <a:cs typeface="Times New Roman" panose="02020603050405020304" pitchFamily="18" charset="0"/>
              </a:rPr>
              <a:t>Summary</a:t>
            </a:r>
          </a:p>
          <a:p>
            <a:pPr marL="285750" indent="-285750" algn="just">
              <a:buFont typeface="Wingdings" panose="05000000000000000000" pitchFamily="2" charset="2"/>
              <a:buChar char="Ø"/>
            </a:pPr>
            <a:r>
              <a:rPr lang="en-US" sz="1400" b="0" i="0" dirty="0">
                <a:solidFill>
                  <a:srgbClr val="29261B"/>
                </a:solidFill>
                <a:effectLst/>
                <a:latin typeface="Times New Roman" panose="02020603050405020304" pitchFamily="18" charset="0"/>
                <a:cs typeface="Times New Roman" panose="02020603050405020304" pitchFamily="18" charset="0"/>
              </a:rPr>
              <a:t>Preprocessing the collected finger vein images through segmentation, locating the finger root </a:t>
            </a:r>
            <a:r>
              <a:rPr lang="en-US" sz="1400" b="0" i="0" dirty="0" err="1">
                <a:solidFill>
                  <a:srgbClr val="29261B"/>
                </a:solidFill>
                <a:effectLst/>
                <a:latin typeface="Times New Roman" panose="02020603050405020304" pitchFamily="18" charset="0"/>
                <a:cs typeface="Times New Roman" panose="02020603050405020304" pitchFamily="18" charset="0"/>
              </a:rPr>
              <a:t>keypoint</a:t>
            </a:r>
            <a:r>
              <a:rPr lang="en-US" sz="1400" b="0" i="0" dirty="0">
                <a:solidFill>
                  <a:srgbClr val="29261B"/>
                </a:solidFill>
                <a:effectLst/>
                <a:latin typeface="Times New Roman" panose="02020603050405020304" pitchFamily="18" charset="0"/>
                <a:cs typeface="Times New Roman" panose="02020603050405020304" pitchFamily="18" charset="0"/>
              </a:rPr>
              <a:t>, and extracting the region of interest (ROI).</a:t>
            </a:r>
          </a:p>
          <a:p>
            <a:pPr marL="285750" indent="-285750" algn="just">
              <a:buFont typeface="Wingdings" panose="05000000000000000000" pitchFamily="2" charset="2"/>
              <a:buChar char="Ø"/>
            </a:pPr>
            <a:r>
              <a:rPr lang="en-US" sz="1400" b="0" i="0" dirty="0">
                <a:solidFill>
                  <a:srgbClr val="29261B"/>
                </a:solidFill>
                <a:effectLst/>
                <a:latin typeface="Times New Roman" panose="02020603050405020304" pitchFamily="18" charset="0"/>
                <a:cs typeface="Times New Roman" panose="02020603050405020304" pitchFamily="18" charset="0"/>
              </a:rPr>
              <a:t>Using the optimized DCNN to automatically extract features from the preprocessed images and perform classification/identification.</a:t>
            </a:r>
            <a:endParaRPr lang="en-US" sz="14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Gap:</a:t>
            </a:r>
            <a:r>
              <a:rPr lang="en-US" sz="1400" b="0" i="0" dirty="0">
                <a:solidFill>
                  <a:srgbClr val="29261B"/>
                </a:solidFill>
                <a:effectLst/>
                <a:latin typeface="__tiempos_b6f14e"/>
              </a:rPr>
              <a:t> </a:t>
            </a:r>
            <a:r>
              <a:rPr lang="en-US" sz="1400" b="0" i="0" dirty="0">
                <a:solidFill>
                  <a:srgbClr val="29261B"/>
                </a:solidFill>
                <a:effectLst/>
                <a:latin typeface="Times New Roman" panose="02020603050405020304" pitchFamily="18" charset="0"/>
                <a:cs typeface="Times New Roman" panose="02020603050405020304" pitchFamily="18" charset="0"/>
              </a:rPr>
              <a:t>The key gap or drawback highlighted in this paper is the limited availability of large finger vein image datasets to effectively train deep convolutional neural networks.</a:t>
            </a:r>
            <a:endParaRPr lang="en-IN" sz="1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FA58DE3-E9CC-3580-E7FB-35A50C6FDB8D}"/>
              </a:ext>
            </a:extLst>
          </p:cNvPr>
          <p:cNvSpPr txBox="1"/>
          <p:nvPr/>
        </p:nvSpPr>
        <p:spPr>
          <a:xfrm>
            <a:off x="924910" y="1712259"/>
            <a:ext cx="10101678" cy="584775"/>
          </a:xfrm>
          <a:prstGeom prst="rect">
            <a:avLst/>
          </a:prstGeom>
          <a:noFill/>
        </p:spPr>
        <p:txBody>
          <a:bodyPr wrap="square" rtlCol="0">
            <a:spAutoFit/>
          </a:bodyPr>
          <a:lstStyle/>
          <a:p>
            <a:r>
              <a:rPr lang="en-IN" sz="1600" b="1" dirty="0"/>
              <a:t>4.</a:t>
            </a:r>
            <a:r>
              <a:rPr lang="en-US" sz="1600" b="1" i="0" dirty="0">
                <a:solidFill>
                  <a:srgbClr val="29261B"/>
                </a:solidFill>
                <a:effectLst/>
                <a:latin typeface="__tiempos_b6f14e"/>
              </a:rPr>
              <a:t> Finger vein recognition based on Deep Convolutional Neural Networks,2020 13th International Congress on Image and Signal Processing, </a:t>
            </a:r>
            <a:r>
              <a:rPr lang="en-US" sz="1600" b="1" i="0" dirty="0" err="1">
                <a:solidFill>
                  <a:srgbClr val="29261B"/>
                </a:solidFill>
                <a:effectLst/>
                <a:latin typeface="__tiempos_b6f14e"/>
              </a:rPr>
              <a:t>BioMedical</a:t>
            </a:r>
            <a:r>
              <a:rPr lang="en-US" sz="1600" b="1" i="0" dirty="0">
                <a:solidFill>
                  <a:srgbClr val="29261B"/>
                </a:solidFill>
                <a:effectLst/>
                <a:latin typeface="__tiempos_b6f14e"/>
              </a:rPr>
              <a:t> Engineering and Informatics (CISP-BMEI).</a:t>
            </a:r>
            <a:endParaRPr lang="en-IN" sz="1600" b="1" dirty="0"/>
          </a:p>
        </p:txBody>
      </p:sp>
    </p:spTree>
    <p:extLst>
      <p:ext uri="{BB962C8B-B14F-4D97-AF65-F5344CB8AC3E}">
        <p14:creationId xmlns:p14="http://schemas.microsoft.com/office/powerpoint/2010/main" val="3382892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1321</TotalTime>
  <Words>1952</Words>
  <Application>Microsoft Office PowerPoint</Application>
  <PresentationFormat>Widescreen</PresentationFormat>
  <Paragraphs>183</Paragraphs>
  <Slides>18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__tiempos_b6f14e</vt:lpstr>
      <vt:lpstr>Arial</vt:lpstr>
      <vt:lpstr>Calibri</vt:lpstr>
      <vt:lpstr>Calibri Light</vt:lpstr>
      <vt:lpstr>Söhne</vt:lpstr>
      <vt:lpstr>Times New Roman</vt:lpstr>
      <vt:lpstr>Wingdings</vt:lpstr>
      <vt:lpstr>Office Theme</vt:lpstr>
      <vt:lpstr>Minor Project -2 -23ECSW304</vt:lpstr>
      <vt:lpstr>CONTENTS</vt:lpstr>
      <vt:lpstr>2.Introduction:</vt:lpstr>
      <vt:lpstr>3.Motivation:</vt:lpstr>
      <vt:lpstr>3.Motivation:</vt:lpstr>
      <vt:lpstr>4.Literature Survey:</vt:lpstr>
      <vt:lpstr>4.Literature Survey:</vt:lpstr>
      <vt:lpstr>4.Literature Survey:</vt:lpstr>
      <vt:lpstr>4.Literature Survey:</vt:lpstr>
      <vt:lpstr>4.Literature Survey:</vt:lpstr>
      <vt:lpstr>5. Problem Formulation</vt:lpstr>
      <vt:lpstr>6. Objectives</vt:lpstr>
      <vt:lpstr>System Design:</vt:lpstr>
      <vt:lpstr>Implementation of the module:</vt:lpstr>
      <vt:lpstr>Implementation of the module:</vt:lpstr>
      <vt:lpstr>Module Testing and intermediate result:</vt:lpstr>
      <vt:lpstr>Module Testing and intermediate result: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COURSE PROJECT</dc:title>
  <dc:creator>sri</dc:creator>
  <cp:lastModifiedBy>Srivathsa Acharya</cp:lastModifiedBy>
  <cp:revision>44</cp:revision>
  <dcterms:created xsi:type="dcterms:W3CDTF">2023-05-17T17:41:23Z</dcterms:created>
  <dcterms:modified xsi:type="dcterms:W3CDTF">2024-05-20T06:43:26Z</dcterms:modified>
</cp:coreProperties>
</file>