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8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8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11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46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19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4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6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3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2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1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3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535" y="2165350"/>
            <a:ext cx="767778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5400" spc="-5" dirty="0">
                <a:solidFill>
                  <a:srgbClr val="1F3863"/>
                </a:solidFill>
              </a:rPr>
              <a:t>Object	Oriented  </a:t>
            </a:r>
            <a:r>
              <a:rPr sz="5400" dirty="0">
                <a:solidFill>
                  <a:srgbClr val="1F3863"/>
                </a:solidFill>
              </a:rPr>
              <a:t>Programming</a:t>
            </a:r>
            <a:r>
              <a:rPr sz="5400" spc="-75" dirty="0">
                <a:solidFill>
                  <a:srgbClr val="1F3863"/>
                </a:solidFill>
              </a:rPr>
              <a:t> </a:t>
            </a:r>
            <a:r>
              <a:rPr sz="5400" spc="-5" dirty="0">
                <a:solidFill>
                  <a:srgbClr val="1F3863"/>
                </a:solidFill>
              </a:rPr>
              <a:t>Using  </a:t>
            </a:r>
            <a:r>
              <a:rPr sz="5400" dirty="0">
                <a:solidFill>
                  <a:srgbClr val="1F3863"/>
                </a:solidFill>
              </a:rPr>
              <a:t>Python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1146535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533" y="1418971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55A11"/>
                </a:solidFill>
                <a:latin typeface="Verdana"/>
                <a:cs typeface="Verdana"/>
              </a:rPr>
              <a:t>Single</a:t>
            </a:r>
            <a:r>
              <a:rPr sz="2800" b="1" spc="-2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Verdana"/>
                <a:cs typeface="Verdana"/>
              </a:rPr>
              <a:t>Inheritance: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533" y="2272410"/>
            <a:ext cx="106140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1274445" algn="l"/>
                <a:tab pos="2292350" algn="l"/>
                <a:tab pos="4435475" algn="l"/>
                <a:tab pos="5963920" algn="l"/>
                <a:tab pos="6371590" algn="l"/>
                <a:tab pos="7860030" algn="l"/>
                <a:tab pos="8913495" algn="l"/>
                <a:tab pos="9465310" algn="l"/>
              </a:tabLst>
            </a:pPr>
            <a:r>
              <a:rPr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Si</a:t>
            </a:r>
            <a:r>
              <a:rPr sz="2400" b="1" spc="-15" dirty="0" smtClean="0">
                <a:solidFill>
                  <a:srgbClr val="2E5496"/>
                </a:solidFill>
                <a:latin typeface="Verdana"/>
                <a:cs typeface="Verdana"/>
              </a:rPr>
              <a:t>n</a:t>
            </a:r>
            <a:r>
              <a:rPr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g</a:t>
            </a:r>
            <a:r>
              <a:rPr sz="2400" b="1" spc="5" dirty="0" smtClean="0">
                <a:solidFill>
                  <a:srgbClr val="2E5496"/>
                </a:solidFill>
                <a:latin typeface="Verdana"/>
                <a:cs typeface="Verdana"/>
              </a:rPr>
              <a:t>l</a:t>
            </a:r>
            <a:r>
              <a:rPr sz="2400" b="1" dirty="0" smtClean="0">
                <a:solidFill>
                  <a:srgbClr val="2E5496"/>
                </a:solidFill>
                <a:latin typeface="Verdana"/>
                <a:cs typeface="Verdana"/>
              </a:rPr>
              <a:t>e</a:t>
            </a:r>
            <a:r>
              <a:rPr lang="en-US" sz="2400" b="1" dirty="0" smtClean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 smtClean="0">
                <a:solidFill>
                  <a:srgbClr val="2E5496"/>
                </a:solidFill>
                <a:latin typeface="Verdana"/>
                <a:cs typeface="Verdana"/>
              </a:rPr>
              <a:t>l</a:t>
            </a:r>
            <a:r>
              <a:rPr sz="2400" b="1" spc="5" dirty="0" smtClean="0">
                <a:solidFill>
                  <a:srgbClr val="2E5496"/>
                </a:solidFill>
                <a:latin typeface="Verdana"/>
                <a:cs typeface="Verdana"/>
              </a:rPr>
              <a:t>e</a:t>
            </a:r>
            <a:r>
              <a:rPr sz="2400" b="1" dirty="0" smtClean="0">
                <a:solidFill>
                  <a:srgbClr val="2E5496"/>
                </a:solidFill>
                <a:latin typeface="Verdana"/>
                <a:cs typeface="Verdana"/>
              </a:rPr>
              <a:t>v</a:t>
            </a:r>
            <a:r>
              <a:rPr sz="2400" b="1" spc="10" dirty="0" smtClean="0">
                <a:solidFill>
                  <a:srgbClr val="2E5496"/>
                </a:solidFill>
                <a:latin typeface="Verdana"/>
                <a:cs typeface="Verdana"/>
              </a:rPr>
              <a:t>e</a:t>
            </a:r>
            <a:r>
              <a:rPr sz="2400" b="1" dirty="0" smtClean="0">
                <a:solidFill>
                  <a:srgbClr val="2E5496"/>
                </a:solidFill>
                <a:latin typeface="Verdana"/>
                <a:cs typeface="Verdana"/>
              </a:rPr>
              <a:t>l</a:t>
            </a:r>
            <a:r>
              <a:rPr lang="en-US" sz="2400" b="1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 smtClean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5" dirty="0" smtClean="0">
                <a:solidFill>
                  <a:srgbClr val="2E5496"/>
                </a:solidFill>
                <a:latin typeface="Verdana"/>
                <a:cs typeface="Verdana"/>
              </a:rPr>
              <a:t>h</a:t>
            </a:r>
            <a:r>
              <a:rPr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eri</a:t>
            </a:r>
            <a:r>
              <a:rPr sz="2400" b="1" spc="-10" dirty="0" smtClean="0">
                <a:solidFill>
                  <a:srgbClr val="2E5496"/>
                </a:solidFill>
                <a:latin typeface="Verdana"/>
                <a:cs typeface="Verdana"/>
              </a:rPr>
              <a:t>t</a:t>
            </a:r>
            <a:r>
              <a:rPr sz="2400" b="1" dirty="0" smtClean="0">
                <a:solidFill>
                  <a:srgbClr val="2E5496"/>
                </a:solidFill>
                <a:latin typeface="Verdana"/>
                <a:cs typeface="Verdana"/>
              </a:rPr>
              <a:t>ance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enable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	a	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deri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v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	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cla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	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	inh</a:t>
            </a:r>
            <a:r>
              <a:rPr sz="2400" b="1" spc="10" dirty="0">
                <a:solidFill>
                  <a:srgbClr val="2E5496"/>
                </a:solidFill>
                <a:latin typeface="Verdana"/>
                <a:cs typeface="Verdana"/>
              </a:rPr>
              <a:t>e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r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 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characteristics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from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single parent</a:t>
            </a:r>
            <a:r>
              <a:rPr sz="2400" b="1" spc="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class.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243" y="973801"/>
            <a:ext cx="11317605" cy="4874260"/>
            <a:chOff x="460243" y="973801"/>
            <a:chExt cx="11317605" cy="4874260"/>
          </a:xfrm>
        </p:grpSpPr>
        <p:sp>
          <p:nvSpPr>
            <p:cNvPr id="3" name="object 3"/>
            <p:cNvSpPr/>
            <p:nvPr/>
          </p:nvSpPr>
          <p:spPr>
            <a:xfrm>
              <a:off x="460243" y="973801"/>
              <a:ext cx="11317233" cy="4873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6269" y="1087373"/>
              <a:ext cx="10970260" cy="4651375"/>
            </a:xfrm>
            <a:custGeom>
              <a:avLst/>
              <a:gdLst/>
              <a:ahLst/>
              <a:cxnLst/>
              <a:rect l="l" t="t" r="r" b="b"/>
              <a:pathLst>
                <a:path w="10970260" h="4651375">
                  <a:moveTo>
                    <a:pt x="10969752" y="0"/>
                  </a:moveTo>
                  <a:lnTo>
                    <a:pt x="0" y="0"/>
                  </a:lnTo>
                  <a:lnTo>
                    <a:pt x="0" y="4651248"/>
                  </a:lnTo>
                  <a:lnTo>
                    <a:pt x="10969752" y="4651248"/>
                  </a:lnTo>
                  <a:lnTo>
                    <a:pt x="10969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6269" y="1087373"/>
              <a:ext cx="10970260" cy="4651375"/>
            </a:xfrm>
            <a:custGeom>
              <a:avLst/>
              <a:gdLst/>
              <a:ahLst/>
              <a:cxnLst/>
              <a:rect l="l" t="t" r="r" b="b"/>
              <a:pathLst>
                <a:path w="10970260" h="4651375">
                  <a:moveTo>
                    <a:pt x="0" y="4651248"/>
                  </a:moveTo>
                  <a:lnTo>
                    <a:pt x="10969752" y="4651248"/>
                  </a:lnTo>
                  <a:lnTo>
                    <a:pt x="10969752" y="0"/>
                  </a:lnTo>
                  <a:lnTo>
                    <a:pt x="0" y="0"/>
                  </a:lnTo>
                  <a:lnTo>
                    <a:pt x="0" y="4651248"/>
                  </a:lnTo>
                  <a:close/>
                </a:path>
              </a:pathLst>
            </a:custGeom>
            <a:ln w="381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4619" y="1861155"/>
              <a:ext cx="1196340" cy="0"/>
            </a:xfrm>
            <a:custGeom>
              <a:avLst/>
              <a:gdLst/>
              <a:ahLst/>
              <a:cxnLst/>
              <a:rect l="l" t="t" r="r" b="b"/>
              <a:pathLst>
                <a:path w="1196339">
                  <a:moveTo>
                    <a:pt x="0" y="0"/>
                  </a:moveTo>
                  <a:lnTo>
                    <a:pt x="362343" y="0"/>
                  </a:lnTo>
                </a:path>
                <a:path w="1196339">
                  <a:moveTo>
                    <a:pt x="833938" y="0"/>
                  </a:moveTo>
                  <a:lnTo>
                    <a:pt x="1196282" y="0"/>
                  </a:lnTo>
                </a:path>
              </a:pathLst>
            </a:custGeom>
            <a:ln w="26500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4481" y="3690553"/>
              <a:ext cx="1196340" cy="0"/>
            </a:xfrm>
            <a:custGeom>
              <a:avLst/>
              <a:gdLst/>
              <a:ahLst/>
              <a:cxnLst/>
              <a:rect l="l" t="t" r="r" b="b"/>
              <a:pathLst>
                <a:path w="1196339">
                  <a:moveTo>
                    <a:pt x="0" y="0"/>
                  </a:moveTo>
                  <a:lnTo>
                    <a:pt x="361910" y="0"/>
                  </a:lnTo>
                </a:path>
                <a:path w="1196339">
                  <a:moveTo>
                    <a:pt x="834075" y="0"/>
                  </a:moveTo>
                  <a:lnTo>
                    <a:pt x="1195986" y="0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0979" y="1258570"/>
            <a:ext cx="8890000" cy="5130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employee1()://This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is a parent</a:t>
            </a:r>
            <a:r>
              <a:rPr sz="2000" b="1" spc="-4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endParaRPr sz="2000" dirty="0">
              <a:latin typeface="Verdana"/>
              <a:cs typeface="Verdana"/>
            </a:endParaRPr>
          </a:p>
          <a:p>
            <a:pPr marL="1452880">
              <a:lnSpc>
                <a:spcPct val="100000"/>
              </a:lnSpc>
              <a:tabLst>
                <a:tab pos="2356485" algn="l"/>
                <a:tab pos="3189605" algn="l"/>
              </a:tabLst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	init	(self, name, age,</a:t>
            </a:r>
            <a:r>
              <a:rPr sz="2000" b="1" spc="-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salary):</a:t>
            </a:r>
            <a:endParaRPr sz="2000" dirty="0">
              <a:latin typeface="Verdana"/>
              <a:cs typeface="Verdana"/>
            </a:endParaRPr>
          </a:p>
          <a:p>
            <a:pPr marL="1910080" marR="422973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name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/>
              <a:cs typeface="Verdana"/>
            </a:endParaRPr>
          </a:p>
          <a:p>
            <a:pPr marL="1452880" marR="5080" indent="-457834">
              <a:lnSpc>
                <a:spcPct val="100000"/>
              </a:lnSpc>
              <a:tabLst>
                <a:tab pos="2356485" algn="l"/>
                <a:tab pos="3189605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childemployee(employee1)://This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is a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child class  def	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 name,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age,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salary,id):</a:t>
            </a:r>
            <a:endParaRPr sz="2000" dirty="0">
              <a:latin typeface="Verdana"/>
              <a:cs typeface="Verdana"/>
            </a:endParaRPr>
          </a:p>
          <a:p>
            <a:pPr marL="1910080" marR="422973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name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salary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self.id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id</a:t>
            </a:r>
            <a:endParaRPr sz="2000" dirty="0">
              <a:latin typeface="Verdana"/>
              <a:cs typeface="Verdana"/>
            </a:endParaRPr>
          </a:p>
          <a:p>
            <a:pPr marL="995044" marR="2407920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emp1 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employee1('harshit',22,1000)  print(emp1.age)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Output:</a:t>
            </a: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22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3943" y="559434"/>
            <a:ext cx="1607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Example: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4921" y="3243041"/>
            <a:ext cx="11318875" cy="3523615"/>
            <a:chOff x="534921" y="3243041"/>
            <a:chExt cx="11318875" cy="3523615"/>
          </a:xfrm>
        </p:grpSpPr>
        <p:sp>
          <p:nvSpPr>
            <p:cNvPr id="3" name="object 3"/>
            <p:cNvSpPr/>
            <p:nvPr/>
          </p:nvSpPr>
          <p:spPr>
            <a:xfrm>
              <a:off x="534921" y="3243041"/>
              <a:ext cx="11318752" cy="3523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0946" y="3342893"/>
              <a:ext cx="10971530" cy="3328670"/>
            </a:xfrm>
            <a:custGeom>
              <a:avLst/>
              <a:gdLst/>
              <a:ahLst/>
              <a:cxnLst/>
              <a:rect l="l" t="t" r="r" b="b"/>
              <a:pathLst>
                <a:path w="10971530" h="3328670">
                  <a:moveTo>
                    <a:pt x="10971276" y="0"/>
                  </a:moveTo>
                  <a:lnTo>
                    <a:pt x="0" y="0"/>
                  </a:lnTo>
                  <a:lnTo>
                    <a:pt x="0" y="3328416"/>
                  </a:lnTo>
                  <a:lnTo>
                    <a:pt x="10971276" y="3328416"/>
                  </a:lnTo>
                  <a:lnTo>
                    <a:pt x="10971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0033" y="4067617"/>
              <a:ext cx="1197610" cy="1524635"/>
            </a:xfrm>
            <a:custGeom>
              <a:avLst/>
              <a:gdLst/>
              <a:ahLst/>
              <a:cxnLst/>
              <a:rect l="l" t="t" r="r" b="b"/>
              <a:pathLst>
                <a:path w="1197610" h="1524635">
                  <a:moveTo>
                    <a:pt x="0" y="0"/>
                  </a:moveTo>
                  <a:lnTo>
                    <a:pt x="361910" y="0"/>
                  </a:lnTo>
                </a:path>
                <a:path w="1197610" h="1524635">
                  <a:moveTo>
                    <a:pt x="834456" y="0"/>
                  </a:moveTo>
                  <a:lnTo>
                    <a:pt x="1197170" y="0"/>
                  </a:lnTo>
                </a:path>
                <a:path w="1197610" h="1524635">
                  <a:moveTo>
                    <a:pt x="0" y="1524253"/>
                  </a:moveTo>
                  <a:lnTo>
                    <a:pt x="361910" y="1524253"/>
                  </a:lnTo>
                </a:path>
                <a:path w="1197610" h="1524635">
                  <a:moveTo>
                    <a:pt x="834456" y="1524253"/>
                  </a:moveTo>
                  <a:lnTo>
                    <a:pt x="1197170" y="1524253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559" y="789813"/>
            <a:ext cx="3919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Multilevel</a:t>
            </a:r>
            <a:r>
              <a:rPr sz="2400" spc="-10" dirty="0"/>
              <a:t> </a:t>
            </a:r>
            <a:r>
              <a:rPr sz="2400" spc="-5" dirty="0"/>
              <a:t>Inheritance: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689559" y="1458849"/>
            <a:ext cx="11015980" cy="1660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Multi-level inheritance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enables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derived class to inherit properties from </a:t>
            </a:r>
            <a:r>
              <a:rPr sz="2000" b="1" spc="5" dirty="0">
                <a:solidFill>
                  <a:srgbClr val="2E5496"/>
                </a:solidFill>
                <a:latin typeface="Verdana"/>
                <a:cs typeface="Verdana"/>
              </a:rPr>
              <a:t>an 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immediate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parent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class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which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in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turn inherits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properties from his parent  class.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55A11"/>
                </a:solidFill>
                <a:latin typeface="Verdana"/>
                <a:cs typeface="Verdana"/>
              </a:rPr>
              <a:t>Example: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945" y="3342894"/>
            <a:ext cx="10971530" cy="3328670"/>
          </a:xfrm>
          <a:prstGeom prst="rect">
            <a:avLst/>
          </a:prstGeom>
          <a:ln w="38100">
            <a:solidFill>
              <a:srgbClr val="B4C6E7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106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employee()://Super</a:t>
            </a:r>
            <a:r>
              <a:rPr sz="2000" b="1" spc="-5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  <a:p>
            <a:pPr marL="1275715" marR="5060315" indent="-457200">
              <a:lnSpc>
                <a:spcPct val="100000"/>
              </a:lnSpc>
              <a:tabLst>
                <a:tab pos="1722120" algn="l"/>
                <a:tab pos="2555875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		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(self,name,age,salary):  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1275715" marR="694499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</a:t>
            </a:r>
            <a:endParaRPr sz="2000">
              <a:latin typeface="Verdana"/>
              <a:cs typeface="Verdana"/>
            </a:endParaRPr>
          </a:p>
          <a:p>
            <a:pPr marL="36131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childemployee1(employee)://First child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  <a:p>
            <a:pPr marL="1275715" marR="5059680" indent="-457200">
              <a:lnSpc>
                <a:spcPct val="100000"/>
              </a:lnSpc>
              <a:tabLst>
                <a:tab pos="1722120" algn="l"/>
                <a:tab pos="2555875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		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(self,name,age,salary):  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1275715" marR="694499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5859" y="944848"/>
            <a:ext cx="11317605" cy="3523615"/>
            <a:chOff x="435859" y="944848"/>
            <a:chExt cx="11317605" cy="3523615"/>
          </a:xfrm>
        </p:grpSpPr>
        <p:sp>
          <p:nvSpPr>
            <p:cNvPr id="3" name="object 3"/>
            <p:cNvSpPr/>
            <p:nvPr/>
          </p:nvSpPr>
          <p:spPr>
            <a:xfrm>
              <a:off x="435859" y="944848"/>
              <a:ext cx="11317233" cy="3523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886" y="1044701"/>
              <a:ext cx="10970260" cy="3328670"/>
            </a:xfrm>
            <a:custGeom>
              <a:avLst/>
              <a:gdLst/>
              <a:ahLst/>
              <a:cxnLst/>
              <a:rect l="l" t="t" r="r" b="b"/>
              <a:pathLst>
                <a:path w="10970260" h="3328670">
                  <a:moveTo>
                    <a:pt x="10969752" y="0"/>
                  </a:moveTo>
                  <a:lnTo>
                    <a:pt x="0" y="0"/>
                  </a:lnTo>
                  <a:lnTo>
                    <a:pt x="0" y="3328416"/>
                  </a:lnTo>
                  <a:lnTo>
                    <a:pt x="10969752" y="3328416"/>
                  </a:lnTo>
                  <a:lnTo>
                    <a:pt x="10969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7958" y="1755999"/>
              <a:ext cx="1196340" cy="0"/>
            </a:xfrm>
            <a:custGeom>
              <a:avLst/>
              <a:gdLst/>
              <a:ahLst/>
              <a:cxnLst/>
              <a:rect l="l" t="t" r="r" b="b"/>
              <a:pathLst>
                <a:path w="1196339">
                  <a:moveTo>
                    <a:pt x="0" y="0"/>
                  </a:moveTo>
                  <a:lnTo>
                    <a:pt x="362343" y="0"/>
                  </a:lnTo>
                </a:path>
                <a:path w="1196339">
                  <a:moveTo>
                    <a:pt x="833938" y="0"/>
                  </a:moveTo>
                  <a:lnTo>
                    <a:pt x="1196282" y="0"/>
                  </a:lnTo>
                </a:path>
              </a:pathLst>
            </a:custGeom>
            <a:ln w="26500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1886" y="1044702"/>
            <a:ext cx="10970260" cy="3328670"/>
          </a:xfrm>
          <a:prstGeom prst="rect">
            <a:avLst/>
          </a:prstGeom>
          <a:ln w="38100">
            <a:solidFill>
              <a:srgbClr val="F4B083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childemployee2(childemployee1)://Second child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  <a:p>
            <a:pPr marL="744855">
              <a:lnSpc>
                <a:spcPct val="100000"/>
              </a:lnSpc>
              <a:tabLst>
                <a:tab pos="1648460" algn="l"/>
                <a:tab pos="2482215" algn="l"/>
              </a:tabLst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	init	(self, name, age,</a:t>
            </a:r>
            <a:r>
              <a:rPr sz="2000" b="1" spc="-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salary):</a:t>
            </a:r>
            <a:endParaRPr sz="2000">
              <a:latin typeface="Verdana"/>
              <a:cs typeface="Verdana"/>
            </a:endParaRPr>
          </a:p>
          <a:p>
            <a:pPr marL="1202055" marR="701675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name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age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</a:t>
            </a:r>
            <a:endParaRPr sz="2000">
              <a:latin typeface="Verdana"/>
              <a:cs typeface="Verdana"/>
            </a:endParaRPr>
          </a:p>
          <a:p>
            <a:pPr marL="287655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emp1 =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employee('harshit',22,1000)</a:t>
            </a:r>
            <a:endParaRPr sz="2000">
              <a:latin typeface="Verdana"/>
              <a:cs typeface="Verdana"/>
            </a:endParaRPr>
          </a:p>
          <a:p>
            <a:pPr marL="287655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emp2 </a:t>
            </a:r>
            <a:r>
              <a:rPr sz="2000" b="1" spc="5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childemployee1('arjun',23,2000)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287655" marR="830072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print(emp1.age)  print(emp2.age)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4694935"/>
            <a:ext cx="241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Output:</a:t>
            </a:r>
            <a:r>
              <a:rPr sz="2400" b="1" spc="-1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22,23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675" y="3264384"/>
            <a:ext cx="11317605" cy="2292350"/>
            <a:chOff x="487675" y="3264384"/>
            <a:chExt cx="11317605" cy="2292350"/>
          </a:xfrm>
        </p:grpSpPr>
        <p:sp>
          <p:nvSpPr>
            <p:cNvPr id="3" name="object 3"/>
            <p:cNvSpPr/>
            <p:nvPr/>
          </p:nvSpPr>
          <p:spPr>
            <a:xfrm>
              <a:off x="487675" y="3264384"/>
              <a:ext cx="11317233" cy="229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3701" y="3352037"/>
              <a:ext cx="10970260" cy="2121535"/>
            </a:xfrm>
            <a:custGeom>
              <a:avLst/>
              <a:gdLst/>
              <a:ahLst/>
              <a:cxnLst/>
              <a:rect l="l" t="t" r="r" b="b"/>
              <a:pathLst>
                <a:path w="10970260" h="2121535">
                  <a:moveTo>
                    <a:pt x="10969752" y="0"/>
                  </a:moveTo>
                  <a:lnTo>
                    <a:pt x="0" y="0"/>
                  </a:lnTo>
                  <a:lnTo>
                    <a:pt x="0" y="2121408"/>
                  </a:lnTo>
                  <a:lnTo>
                    <a:pt x="10969752" y="2121408"/>
                  </a:lnTo>
                  <a:lnTo>
                    <a:pt x="10969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701" y="3352037"/>
              <a:ext cx="10970260" cy="2121535"/>
            </a:xfrm>
            <a:custGeom>
              <a:avLst/>
              <a:gdLst/>
              <a:ahLst/>
              <a:cxnLst/>
              <a:rect l="l" t="t" r="r" b="b"/>
              <a:pathLst>
                <a:path w="10970260" h="2121535">
                  <a:moveTo>
                    <a:pt x="0" y="2121408"/>
                  </a:moveTo>
                  <a:lnTo>
                    <a:pt x="10969752" y="2121408"/>
                  </a:lnTo>
                  <a:lnTo>
                    <a:pt x="10969752" y="0"/>
                  </a:lnTo>
                  <a:lnTo>
                    <a:pt x="0" y="0"/>
                  </a:lnTo>
                  <a:lnTo>
                    <a:pt x="0" y="2121408"/>
                  </a:lnTo>
                  <a:close/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9591" y="4261164"/>
              <a:ext cx="1196340" cy="0"/>
            </a:xfrm>
            <a:custGeom>
              <a:avLst/>
              <a:gdLst/>
              <a:ahLst/>
              <a:cxnLst/>
              <a:rect l="l" t="t" r="r" b="b"/>
              <a:pathLst>
                <a:path w="1196339">
                  <a:moveTo>
                    <a:pt x="0" y="0"/>
                  </a:moveTo>
                  <a:lnTo>
                    <a:pt x="361910" y="0"/>
                  </a:lnTo>
                </a:path>
                <a:path w="1196339">
                  <a:moveTo>
                    <a:pt x="834329" y="0"/>
                  </a:moveTo>
                  <a:lnTo>
                    <a:pt x="1196240" y="0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7438" y="968121"/>
            <a:ext cx="430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Hierarchical</a:t>
            </a:r>
            <a:r>
              <a:rPr sz="2400" dirty="0"/>
              <a:t> </a:t>
            </a:r>
            <a:r>
              <a:rPr sz="2400" spc="-5" dirty="0"/>
              <a:t>Inheritance: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37438" y="1699336"/>
            <a:ext cx="10523855" cy="3516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Hierarchical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level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inheritance enables more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than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one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derived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class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inherit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properties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from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parent</a:t>
            </a:r>
            <a:r>
              <a:rPr sz="2400" b="1" spc="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class.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2400" b="1" spc="-5" dirty="0">
                <a:solidFill>
                  <a:srgbClr val="C55A11"/>
                </a:solidFill>
                <a:latin typeface="Verdana"/>
                <a:cs typeface="Verdana"/>
              </a:rPr>
              <a:t>Example: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Verdana"/>
              <a:cs typeface="Verdana"/>
            </a:endParaRPr>
          </a:p>
          <a:p>
            <a:pPr marL="45402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employee():</a:t>
            </a:r>
            <a:endParaRPr sz="2000" dirty="0">
              <a:latin typeface="Verdana"/>
              <a:cs typeface="Verdana"/>
            </a:endParaRPr>
          </a:p>
          <a:p>
            <a:pPr marL="1368425" marR="5080" indent="-457200">
              <a:lnSpc>
                <a:spcPct val="100000"/>
              </a:lnSpc>
              <a:tabLst>
                <a:tab pos="1814830" algn="l"/>
                <a:tab pos="2648585" algn="l"/>
                <a:tab pos="6689090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		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 name,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age,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salary):	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//Hierarchical </a:t>
            </a:r>
            <a:r>
              <a:rPr sz="2000" b="1" dirty="0">
                <a:solidFill>
                  <a:srgbClr val="BE9000"/>
                </a:solidFill>
                <a:latin typeface="Verdana"/>
                <a:cs typeface="Verdana"/>
              </a:rPr>
              <a:t>Inheritance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</a:t>
            </a:r>
            <a:endParaRPr sz="2000" dirty="0">
              <a:latin typeface="Verdana"/>
              <a:cs typeface="Verdana"/>
            </a:endParaRPr>
          </a:p>
          <a:p>
            <a:pPr marL="1368425" marR="640461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1205" y="1196315"/>
            <a:ext cx="11318875" cy="4529455"/>
            <a:chOff x="521205" y="1196315"/>
            <a:chExt cx="11318875" cy="4529455"/>
          </a:xfrm>
        </p:grpSpPr>
        <p:sp>
          <p:nvSpPr>
            <p:cNvPr id="3" name="object 3"/>
            <p:cNvSpPr/>
            <p:nvPr/>
          </p:nvSpPr>
          <p:spPr>
            <a:xfrm>
              <a:off x="521205" y="1196315"/>
              <a:ext cx="11318752" cy="452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7229" y="1306830"/>
              <a:ext cx="10971530" cy="4312920"/>
            </a:xfrm>
            <a:custGeom>
              <a:avLst/>
              <a:gdLst/>
              <a:ahLst/>
              <a:cxnLst/>
              <a:rect l="l" t="t" r="r" b="b"/>
              <a:pathLst>
                <a:path w="10971530" h="4312920">
                  <a:moveTo>
                    <a:pt x="10971276" y="0"/>
                  </a:moveTo>
                  <a:lnTo>
                    <a:pt x="0" y="0"/>
                  </a:lnTo>
                  <a:lnTo>
                    <a:pt x="0" y="4312920"/>
                  </a:lnTo>
                  <a:lnTo>
                    <a:pt x="10971276" y="4312920"/>
                  </a:lnTo>
                  <a:lnTo>
                    <a:pt x="10971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7229" y="1306830"/>
              <a:ext cx="10971530" cy="4312920"/>
            </a:xfrm>
            <a:custGeom>
              <a:avLst/>
              <a:gdLst/>
              <a:ahLst/>
              <a:cxnLst/>
              <a:rect l="l" t="t" r="r" b="b"/>
              <a:pathLst>
                <a:path w="10971530" h="4312920">
                  <a:moveTo>
                    <a:pt x="0" y="4312920"/>
                  </a:moveTo>
                  <a:lnTo>
                    <a:pt x="10971276" y="4312920"/>
                  </a:lnTo>
                  <a:lnTo>
                    <a:pt x="10971276" y="0"/>
                  </a:lnTo>
                  <a:lnTo>
                    <a:pt x="0" y="0"/>
                  </a:lnTo>
                  <a:lnTo>
                    <a:pt x="0" y="4312920"/>
                  </a:lnTo>
                  <a:close/>
                </a:path>
              </a:pathLst>
            </a:custGeom>
            <a:ln w="38100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0032" y="2015043"/>
              <a:ext cx="1197610" cy="0"/>
            </a:xfrm>
            <a:custGeom>
              <a:avLst/>
              <a:gdLst/>
              <a:ahLst/>
              <a:cxnLst/>
              <a:rect l="l" t="t" r="r" b="b"/>
              <a:pathLst>
                <a:path w="1197610">
                  <a:moveTo>
                    <a:pt x="0" y="0"/>
                  </a:moveTo>
                  <a:lnTo>
                    <a:pt x="361910" y="0"/>
                  </a:lnTo>
                </a:path>
                <a:path w="1197610">
                  <a:moveTo>
                    <a:pt x="834456" y="0"/>
                  </a:moveTo>
                  <a:lnTo>
                    <a:pt x="1197170" y="0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70032" y="3844478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361910" y="0"/>
                  </a:lnTo>
                </a:path>
                <a:path w="1196975">
                  <a:moveTo>
                    <a:pt x="834456" y="0"/>
                  </a:moveTo>
                  <a:lnTo>
                    <a:pt x="1196367" y="0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9586" y="1412494"/>
            <a:ext cx="582422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childemployee1(employee):</a:t>
            </a:r>
            <a:endParaRPr sz="2000">
              <a:latin typeface="Verdana"/>
              <a:cs typeface="Verdana"/>
            </a:endParaRPr>
          </a:p>
          <a:p>
            <a:pPr marL="926465" marR="260985" indent="-457200">
              <a:lnSpc>
                <a:spcPct val="100000"/>
              </a:lnSpc>
              <a:tabLst>
                <a:tab pos="1373505" algn="l"/>
                <a:tab pos="2207260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		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(self,name,age,salary):  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926465" marR="214757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childemployee2(employee):</a:t>
            </a:r>
            <a:endParaRPr sz="2000">
              <a:latin typeface="Verdana"/>
              <a:cs typeface="Verdana"/>
            </a:endParaRPr>
          </a:p>
          <a:p>
            <a:pPr marL="926465" marR="5080" indent="-457200">
              <a:lnSpc>
                <a:spcPct val="100000"/>
              </a:lnSpc>
              <a:spcBef>
                <a:spcPts val="5"/>
              </a:spcBef>
              <a:tabLst>
                <a:tab pos="1373505" algn="l"/>
                <a:tab pos="2207260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		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 name,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age,</a:t>
            </a:r>
            <a:r>
              <a:rPr sz="2000" b="1" spc="-8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salary):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926465" marR="214757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</a:t>
            </a:r>
            <a:endParaRPr sz="2000">
              <a:latin typeface="Verdana"/>
              <a:cs typeface="Verdana"/>
            </a:endParaRPr>
          </a:p>
          <a:p>
            <a:pPr marL="12700" marR="506095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emp1 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employee('harshit',22,1000) 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emp2 =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employee('arjun',23,2000)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243" y="3108923"/>
            <a:ext cx="11381740" cy="2235835"/>
            <a:chOff x="460243" y="3108923"/>
            <a:chExt cx="11381740" cy="2235835"/>
          </a:xfrm>
        </p:grpSpPr>
        <p:sp>
          <p:nvSpPr>
            <p:cNvPr id="3" name="object 3"/>
            <p:cNvSpPr/>
            <p:nvPr/>
          </p:nvSpPr>
          <p:spPr>
            <a:xfrm>
              <a:off x="460243" y="3108923"/>
              <a:ext cx="11381241" cy="22357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794" y="3196589"/>
              <a:ext cx="11031220" cy="2065020"/>
            </a:xfrm>
            <a:custGeom>
              <a:avLst/>
              <a:gdLst/>
              <a:ahLst/>
              <a:cxnLst/>
              <a:rect l="l" t="t" r="r" b="b"/>
              <a:pathLst>
                <a:path w="11031220" h="2065020">
                  <a:moveTo>
                    <a:pt x="11030712" y="0"/>
                  </a:moveTo>
                  <a:lnTo>
                    <a:pt x="0" y="0"/>
                  </a:lnTo>
                  <a:lnTo>
                    <a:pt x="0" y="2065020"/>
                  </a:lnTo>
                  <a:lnTo>
                    <a:pt x="11030712" y="2065020"/>
                  </a:lnTo>
                  <a:lnTo>
                    <a:pt x="11030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9642" y="4062409"/>
              <a:ext cx="1196340" cy="0"/>
            </a:xfrm>
            <a:custGeom>
              <a:avLst/>
              <a:gdLst/>
              <a:ahLst/>
              <a:cxnLst/>
              <a:rect l="l" t="t" r="r" b="b"/>
              <a:pathLst>
                <a:path w="1196339">
                  <a:moveTo>
                    <a:pt x="0" y="0"/>
                  </a:moveTo>
                  <a:lnTo>
                    <a:pt x="361910" y="0"/>
                  </a:lnTo>
                </a:path>
                <a:path w="1196339">
                  <a:moveTo>
                    <a:pt x="834050" y="0"/>
                  </a:moveTo>
                  <a:lnTo>
                    <a:pt x="1195960" y="0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9383" y="756030"/>
            <a:ext cx="362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Multiple</a:t>
            </a:r>
            <a:r>
              <a:rPr sz="2400" spc="-25" dirty="0"/>
              <a:t> </a:t>
            </a:r>
            <a:r>
              <a:rPr sz="2400" spc="-5" dirty="0"/>
              <a:t>Inheritance: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659383" y="1487804"/>
            <a:ext cx="10565130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Multiple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level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inheritance enables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derived class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inherit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properties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from more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than one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base</a:t>
            </a:r>
            <a:r>
              <a:rPr sz="2400" b="1" spc="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class.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C55A11"/>
                </a:solidFill>
                <a:latin typeface="Verdana"/>
                <a:cs typeface="Verdana"/>
              </a:rPr>
              <a:t>Example: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794" y="3196589"/>
            <a:ext cx="11031220" cy="2065020"/>
          </a:xfrm>
          <a:prstGeom prst="rect">
            <a:avLst/>
          </a:prstGeom>
          <a:ln w="38100">
            <a:solidFill>
              <a:srgbClr val="B4C6E7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employee1(): </a:t>
            </a:r>
            <a:r>
              <a:rPr sz="2000" b="1" dirty="0">
                <a:solidFill>
                  <a:srgbClr val="BE9000"/>
                </a:solidFill>
                <a:latin typeface="Verdana"/>
                <a:cs typeface="Verdana"/>
              </a:rPr>
              <a:t>//Parent</a:t>
            </a:r>
            <a:r>
              <a:rPr sz="2000" b="1" spc="-65" dirty="0">
                <a:solidFill>
                  <a:srgbClr val="BE9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class</a:t>
            </a:r>
            <a:endParaRPr sz="2000" dirty="0">
              <a:latin typeface="Verdana"/>
              <a:cs typeface="Verdana"/>
            </a:endParaRPr>
          </a:p>
          <a:p>
            <a:pPr marL="960119" marR="5070475" indent="-349250">
              <a:lnSpc>
                <a:spcPct val="100000"/>
              </a:lnSpc>
              <a:spcBef>
                <a:spcPts val="5"/>
              </a:spcBef>
              <a:tabLst>
                <a:tab pos="1514475" algn="l"/>
                <a:tab pos="2348230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	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 name,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age, salary):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</a:t>
            </a:r>
            <a:endParaRPr sz="2000" dirty="0">
              <a:latin typeface="Verdana"/>
              <a:cs typeface="Verdana"/>
            </a:endParaRPr>
          </a:p>
          <a:p>
            <a:pPr marL="960119" marR="732028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855" y="915914"/>
            <a:ext cx="11381740" cy="5547995"/>
            <a:chOff x="403855" y="915914"/>
            <a:chExt cx="11381740" cy="5547995"/>
          </a:xfrm>
        </p:grpSpPr>
        <p:sp>
          <p:nvSpPr>
            <p:cNvPr id="3" name="object 3"/>
            <p:cNvSpPr/>
            <p:nvPr/>
          </p:nvSpPr>
          <p:spPr>
            <a:xfrm>
              <a:off x="403855" y="915914"/>
              <a:ext cx="11381241" cy="5547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5" y="1035558"/>
              <a:ext cx="11031220" cy="5313045"/>
            </a:xfrm>
            <a:custGeom>
              <a:avLst/>
              <a:gdLst/>
              <a:ahLst/>
              <a:cxnLst/>
              <a:rect l="l" t="t" r="r" b="b"/>
              <a:pathLst>
                <a:path w="11031220" h="5313045">
                  <a:moveTo>
                    <a:pt x="11030712" y="0"/>
                  </a:moveTo>
                  <a:lnTo>
                    <a:pt x="0" y="0"/>
                  </a:lnTo>
                  <a:lnTo>
                    <a:pt x="0" y="5312664"/>
                  </a:lnTo>
                  <a:lnTo>
                    <a:pt x="11030712" y="5312664"/>
                  </a:lnTo>
                  <a:lnTo>
                    <a:pt x="11030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405" y="1035558"/>
              <a:ext cx="11031220" cy="5313045"/>
            </a:xfrm>
            <a:custGeom>
              <a:avLst/>
              <a:gdLst/>
              <a:ahLst/>
              <a:cxnLst/>
              <a:rect l="l" t="t" r="r" b="b"/>
              <a:pathLst>
                <a:path w="11031220" h="5313045">
                  <a:moveTo>
                    <a:pt x="0" y="5312664"/>
                  </a:moveTo>
                  <a:lnTo>
                    <a:pt x="11030712" y="5312664"/>
                  </a:lnTo>
                  <a:lnTo>
                    <a:pt x="11030712" y="0"/>
                  </a:lnTo>
                  <a:lnTo>
                    <a:pt x="0" y="0"/>
                  </a:lnTo>
                  <a:lnTo>
                    <a:pt x="0" y="5312664"/>
                  </a:lnTo>
                  <a:close/>
                </a:path>
              </a:pathLst>
            </a:custGeom>
            <a:ln w="381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2225" y="1799687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362343" y="0"/>
                  </a:lnTo>
                </a:path>
                <a:path w="1196975">
                  <a:moveTo>
                    <a:pt x="833684" y="0"/>
                  </a:moveTo>
                  <a:lnTo>
                    <a:pt x="1196396" y="0"/>
                  </a:lnTo>
                </a:path>
              </a:pathLst>
            </a:custGeom>
            <a:ln w="26500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1925" y="3933758"/>
              <a:ext cx="1196340" cy="0"/>
            </a:xfrm>
            <a:custGeom>
              <a:avLst/>
              <a:gdLst/>
              <a:ahLst/>
              <a:cxnLst/>
              <a:rect l="l" t="t" r="r" b="b"/>
              <a:pathLst>
                <a:path w="1196339">
                  <a:moveTo>
                    <a:pt x="0" y="0"/>
                  </a:moveTo>
                  <a:lnTo>
                    <a:pt x="361910" y="0"/>
                  </a:lnTo>
                </a:path>
                <a:path w="1196339">
                  <a:moveTo>
                    <a:pt x="833984" y="0"/>
                  </a:moveTo>
                  <a:lnTo>
                    <a:pt x="1195895" y="0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9210" y="1197101"/>
            <a:ext cx="647446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employee2(): 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//Parent</a:t>
            </a:r>
            <a:r>
              <a:rPr sz="2000" b="1" spc="-60" dirty="0">
                <a:solidFill>
                  <a:srgbClr val="BE9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  <a:p>
            <a:pPr marL="361315">
              <a:lnSpc>
                <a:spcPct val="100000"/>
              </a:lnSpc>
              <a:tabLst>
                <a:tab pos="1265555" algn="l"/>
                <a:tab pos="2099310" algn="l"/>
              </a:tabLst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	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(self,name,age,salary,id):</a:t>
            </a:r>
            <a:endParaRPr sz="2000">
              <a:latin typeface="Verdana"/>
              <a:cs typeface="Verdana"/>
            </a:endParaRPr>
          </a:p>
          <a:p>
            <a:pPr marL="469900" marR="325437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name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salary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self.id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361315" marR="5080" indent="-349250">
              <a:lnSpc>
                <a:spcPct val="100000"/>
              </a:lnSpc>
              <a:tabLst>
                <a:tab pos="1265555" algn="l"/>
                <a:tab pos="2098675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childemployee(employee1,employee2): 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	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 name,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age,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salary,id):  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469900" marR="325437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salary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self.id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12700" marR="410845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emp1 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employee1('harshit',22,1000) 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emp2 =</a:t>
            </a:r>
            <a:r>
              <a:rPr sz="2000" b="1" spc="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employee2('arjun',23,2000,1234)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066800"/>
            <a:ext cx="30340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</a:t>
            </a:r>
            <a:r>
              <a:rPr spc="-5" dirty="0" smtClean="0"/>
              <a:t>: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39572" y="2086736"/>
            <a:ext cx="10913745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You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all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must have used GPS for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navigating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route, Isn’t it  amazing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how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many different routes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come across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for 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the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same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destination depending on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 traffic,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from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programming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point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 view this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is called ‘polymorphism</a:t>
            </a:r>
            <a:r>
              <a:rPr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’.</a:t>
            </a:r>
            <a:endParaRPr lang="en-US" sz="2400" b="1" spc="-5" dirty="0" smtClean="0">
              <a:solidFill>
                <a:srgbClr val="2E5496"/>
              </a:solidFill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is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one such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OOP methodology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where one task can be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performed  in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several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different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ways</a:t>
            </a:r>
            <a:r>
              <a:rPr sz="2400" b="1" dirty="0" smtClean="0">
                <a:solidFill>
                  <a:srgbClr val="2E5496"/>
                </a:solidFill>
                <a:latin typeface="Verdana"/>
                <a:cs typeface="Verdana"/>
              </a:rPr>
              <a:t>.</a:t>
            </a:r>
            <a:endParaRPr lang="en-US" sz="2400" b="1" dirty="0" smtClean="0">
              <a:solidFill>
                <a:srgbClr val="2E5496"/>
              </a:solidFill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b="1" dirty="0" smtClean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 put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simple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words,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 a 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property of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 object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which allows it to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take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multiple</a:t>
            </a:r>
            <a:r>
              <a:rPr sz="2400" b="1" spc="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forms.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672" y="5099305"/>
            <a:ext cx="11342370" cy="1758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912" y="1748027"/>
            <a:ext cx="11314176" cy="3361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245" y="884300"/>
            <a:ext cx="10193020" cy="4964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583565" algn="l"/>
                <a:tab pos="584835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Introduction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Object Oriented Programming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Python</a:t>
            </a:r>
            <a:endParaRPr sz="2400" dirty="0">
              <a:latin typeface="Verdana"/>
              <a:cs typeface="Verdana"/>
            </a:endParaRPr>
          </a:p>
          <a:p>
            <a:pPr marL="584200" marR="850265" indent="-572135">
              <a:lnSpc>
                <a:spcPts val="4320"/>
              </a:lnSpc>
              <a:spcBef>
                <a:spcPts val="384"/>
              </a:spcBef>
              <a:buAutoNum type="arabicPeriod"/>
              <a:tabLst>
                <a:tab pos="583565" algn="l"/>
                <a:tab pos="584835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Difference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between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object and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procedural oriented  programming</a:t>
            </a:r>
            <a:endParaRPr sz="2400" dirty="0">
              <a:latin typeface="Verdana"/>
              <a:cs typeface="Verdana"/>
            </a:endParaRPr>
          </a:p>
          <a:p>
            <a:pPr marL="584200" indent="-57213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83565" algn="l"/>
                <a:tab pos="584835" algn="l"/>
              </a:tabLst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What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are Classes and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Objects?</a:t>
            </a:r>
            <a:endParaRPr sz="2400" dirty="0">
              <a:latin typeface="Verdana"/>
              <a:cs typeface="Verdana"/>
            </a:endParaRPr>
          </a:p>
          <a:p>
            <a:pPr marL="584200" indent="-57213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83565" algn="l"/>
                <a:tab pos="584835" algn="l"/>
              </a:tabLst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Object-Oriented Programming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methodologies:</a:t>
            </a:r>
            <a:endParaRPr sz="2400" dirty="0">
              <a:latin typeface="Verdana"/>
              <a:cs typeface="Verdana"/>
            </a:endParaRPr>
          </a:p>
          <a:p>
            <a:pPr marL="1384300" lvl="1" indent="-457834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Inheritance</a:t>
            </a:r>
            <a:endParaRPr sz="2400" dirty="0">
              <a:latin typeface="Verdana"/>
              <a:cs typeface="Verdana"/>
            </a:endParaRPr>
          </a:p>
          <a:p>
            <a:pPr marL="1384300" lvl="1" indent="-45783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Polymorphism</a:t>
            </a:r>
            <a:endParaRPr sz="2400" dirty="0">
              <a:latin typeface="Verdana"/>
              <a:cs typeface="Verdana"/>
            </a:endParaRPr>
          </a:p>
          <a:p>
            <a:pPr marL="1384300" lvl="1" indent="-45783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Encapsulation</a:t>
            </a:r>
            <a:endParaRPr sz="2400" dirty="0">
              <a:latin typeface="Verdana"/>
              <a:cs typeface="Verdana"/>
            </a:endParaRPr>
          </a:p>
          <a:p>
            <a:pPr marL="1384300" lvl="1" indent="-45783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Abstraction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6535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8167" y="133603"/>
            <a:ext cx="1364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F3863"/>
                </a:solidFill>
              </a:rPr>
              <a:t>Index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944" y="942847"/>
            <a:ext cx="782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Polymorphism is of two</a:t>
            </a:r>
            <a:r>
              <a:rPr sz="3600" spc="-125" dirty="0"/>
              <a:t> </a:t>
            </a:r>
            <a:r>
              <a:rPr sz="3600" dirty="0"/>
              <a:t>types: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06397" y="1880037"/>
            <a:ext cx="7075805" cy="148971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025"/>
              </a:spcBef>
              <a:buFont typeface="Wingdings"/>
              <a:buChar char=""/>
              <a:tabLst>
                <a:tab pos="583565" algn="l"/>
                <a:tab pos="584200" algn="l"/>
              </a:tabLst>
            </a:pPr>
            <a:r>
              <a:rPr sz="3200" b="1" dirty="0">
                <a:solidFill>
                  <a:srgbClr val="2E5496"/>
                </a:solidFill>
                <a:latin typeface="Verdana"/>
                <a:cs typeface="Verdana"/>
              </a:rPr>
              <a:t>Compile-time</a:t>
            </a:r>
            <a:r>
              <a:rPr sz="32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2E5496"/>
                </a:solidFill>
                <a:latin typeface="Verdana"/>
                <a:cs typeface="Verdana"/>
              </a:rPr>
              <a:t>Polymorphism</a:t>
            </a:r>
            <a:endParaRPr sz="3200">
              <a:latin typeface="Verdana"/>
              <a:cs typeface="Verdana"/>
            </a:endParaRPr>
          </a:p>
          <a:p>
            <a:pPr marL="584200" indent="-571500">
              <a:lnSpc>
                <a:spcPct val="100000"/>
              </a:lnSpc>
              <a:spcBef>
                <a:spcPts val="1920"/>
              </a:spcBef>
              <a:buFont typeface="Wingdings"/>
              <a:buChar char=""/>
              <a:tabLst>
                <a:tab pos="583565" algn="l"/>
                <a:tab pos="584200" algn="l"/>
              </a:tabLst>
            </a:pPr>
            <a:r>
              <a:rPr sz="3200" b="1" dirty="0">
                <a:solidFill>
                  <a:srgbClr val="2E5496"/>
                </a:solidFill>
                <a:latin typeface="Verdana"/>
                <a:cs typeface="Verdana"/>
              </a:rPr>
              <a:t>Run-time</a:t>
            </a:r>
            <a:r>
              <a:rPr sz="32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2E5496"/>
                </a:solidFill>
                <a:latin typeface="Verdana"/>
                <a:cs typeface="Verdana"/>
              </a:rPr>
              <a:t>Polymorphism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333" y="1029461"/>
            <a:ext cx="58299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Compile-time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0125" y="2362200"/>
            <a:ext cx="85261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compile-time polymorphism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also called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polymorphism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which gets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resolved during the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time of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program.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One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common example </a:t>
            </a:r>
            <a:r>
              <a:rPr sz="2400" b="1" dirty="0">
                <a:solidFill>
                  <a:srgbClr val="BE9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BE9000"/>
                </a:solidFill>
                <a:latin typeface="Verdana"/>
                <a:cs typeface="Verdana"/>
              </a:rPr>
              <a:t>overloading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”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2362200"/>
            <a:ext cx="20618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935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as static 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compilation  is</a:t>
            </a:r>
            <a:r>
              <a:rPr sz="2400" b="1" spc="3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“</a:t>
            </a:r>
            <a:r>
              <a:rPr sz="2400" b="1" spc="-5" dirty="0">
                <a:solidFill>
                  <a:srgbClr val="BE9000"/>
                </a:solidFill>
                <a:latin typeface="Verdana"/>
                <a:cs typeface="Verdana"/>
              </a:rPr>
              <a:t>method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855" y="1094200"/>
            <a:ext cx="11381740" cy="5240020"/>
            <a:chOff x="403855" y="1094200"/>
            <a:chExt cx="11381740" cy="5240020"/>
          </a:xfrm>
        </p:grpSpPr>
        <p:sp>
          <p:nvSpPr>
            <p:cNvPr id="3" name="object 3"/>
            <p:cNvSpPr/>
            <p:nvPr/>
          </p:nvSpPr>
          <p:spPr>
            <a:xfrm>
              <a:off x="403855" y="1094200"/>
              <a:ext cx="11381241" cy="5239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405" y="1210818"/>
              <a:ext cx="11031220" cy="5011420"/>
            </a:xfrm>
            <a:custGeom>
              <a:avLst/>
              <a:gdLst/>
              <a:ahLst/>
              <a:cxnLst/>
              <a:rect l="l" t="t" r="r" b="b"/>
              <a:pathLst>
                <a:path w="11031220" h="5011420">
                  <a:moveTo>
                    <a:pt x="11030712" y="0"/>
                  </a:moveTo>
                  <a:lnTo>
                    <a:pt x="0" y="0"/>
                  </a:lnTo>
                  <a:lnTo>
                    <a:pt x="0" y="5010912"/>
                  </a:lnTo>
                  <a:lnTo>
                    <a:pt x="11030712" y="5010912"/>
                  </a:lnTo>
                  <a:lnTo>
                    <a:pt x="11030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405" y="1210818"/>
              <a:ext cx="11031220" cy="5011420"/>
            </a:xfrm>
            <a:custGeom>
              <a:avLst/>
              <a:gdLst/>
              <a:ahLst/>
              <a:cxnLst/>
              <a:rect l="l" t="t" r="r" b="b"/>
              <a:pathLst>
                <a:path w="11031220" h="5011420">
                  <a:moveTo>
                    <a:pt x="0" y="5010912"/>
                  </a:moveTo>
                  <a:lnTo>
                    <a:pt x="11030712" y="5010912"/>
                  </a:lnTo>
                  <a:lnTo>
                    <a:pt x="11030712" y="0"/>
                  </a:lnTo>
                  <a:lnTo>
                    <a:pt x="0" y="0"/>
                  </a:lnTo>
                  <a:lnTo>
                    <a:pt x="0" y="5010912"/>
                  </a:lnTo>
                  <a:close/>
                </a:path>
              </a:pathLst>
            </a:custGeom>
            <a:ln w="381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52245" y="1391538"/>
            <a:ext cx="495744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199640" indent="-457834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000" b="1" spc="-7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employee1():  def</a:t>
            </a:r>
            <a:r>
              <a:rPr sz="2000" b="1" spc="-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name(self):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print("Harshit is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his</a:t>
            </a:r>
            <a:r>
              <a:rPr sz="2000" b="1" spc="-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name")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</a:t>
            </a:r>
            <a:r>
              <a:rPr sz="2000" b="1" spc="-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salary(self):</a:t>
            </a:r>
            <a:endParaRPr sz="2000">
              <a:latin typeface="Verdana"/>
              <a:cs typeface="Verdana"/>
            </a:endParaRPr>
          </a:p>
          <a:p>
            <a:pPr marL="469900" marR="245110" indent="45720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print("3000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is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his salary") 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</a:t>
            </a:r>
            <a:r>
              <a:rPr sz="2000" b="1" spc="-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age(self):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print("22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is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his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age")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R="2200275" algn="r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000" b="1" spc="-4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employee2():</a:t>
            </a:r>
            <a:endParaRPr sz="2000">
              <a:latin typeface="Verdana"/>
              <a:cs typeface="Verdana"/>
            </a:endParaRPr>
          </a:p>
          <a:p>
            <a:pPr marR="2252345" algn="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</a:t>
            </a:r>
            <a:r>
              <a:rPr sz="2000" b="1" spc="-10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name(self):</a:t>
            </a:r>
            <a:endParaRPr sz="2000">
              <a:latin typeface="Verdana"/>
              <a:cs typeface="Verdana"/>
            </a:endParaRPr>
          </a:p>
          <a:p>
            <a:pPr marL="469900" marR="232410" indent="45720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print("Rahul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is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his name") 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</a:t>
            </a:r>
            <a:r>
              <a:rPr sz="2000" b="1" spc="-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salary(self):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print("4000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is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his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salary")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</a:t>
            </a:r>
            <a:r>
              <a:rPr sz="2000" b="1" spc="-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age(self):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print("23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is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his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age")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1200" y="525017"/>
            <a:ext cx="1607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Example: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55" y="950967"/>
            <a:ext cx="11381241" cy="322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9421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405" y="1047750"/>
            <a:ext cx="11031220" cy="3037840"/>
          </a:xfrm>
          <a:prstGeom prst="rect">
            <a:avLst/>
          </a:prstGeom>
          <a:solidFill>
            <a:srgbClr val="FFFFFF"/>
          </a:solidFill>
          <a:ln w="38100">
            <a:solidFill>
              <a:srgbClr val="D9D9D9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805180" marR="5450205" indent="-457834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func(obj</a:t>
            </a:r>
            <a:r>
              <a:rPr sz="2000" b="1" dirty="0">
                <a:solidFill>
                  <a:srgbClr val="BE9000"/>
                </a:solidFill>
                <a:latin typeface="Verdana"/>
                <a:cs typeface="Verdana"/>
              </a:rPr>
              <a:t>)://Method 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Overloading 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obj.name()</a:t>
            </a:r>
            <a:endParaRPr sz="2000">
              <a:latin typeface="Verdana"/>
              <a:cs typeface="Verdana"/>
            </a:endParaRPr>
          </a:p>
          <a:p>
            <a:pPr marL="805180" marR="8521065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o</a:t>
            </a:r>
            <a:r>
              <a:rPr sz="2000" b="1" spc="5" dirty="0">
                <a:solidFill>
                  <a:srgbClr val="767070"/>
                </a:solidFill>
                <a:latin typeface="Verdana"/>
                <a:cs typeface="Verdana"/>
              </a:rPr>
              <a:t>b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j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.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sal</a:t>
            </a:r>
            <a:r>
              <a:rPr sz="2000" b="1" spc="5" dirty="0">
                <a:solidFill>
                  <a:srgbClr val="767070"/>
                </a:solidFill>
                <a:latin typeface="Verdana"/>
                <a:cs typeface="Verdana"/>
              </a:rPr>
              <a:t>a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r</a:t>
            </a:r>
            <a:r>
              <a:rPr sz="2000" b="1" spc="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()  obj.age()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347980" marR="7010400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obj_emp1 =</a:t>
            </a:r>
            <a:r>
              <a:rPr sz="2000" b="1" spc="-5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employee1() 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obj_emp2 =</a:t>
            </a:r>
            <a:r>
              <a:rPr sz="2000" b="1" spc="-5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employee2()  func(obj_emp1)  func(obj_emp2)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74311"/>
            <a:ext cx="2779395" cy="251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Output: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2390"/>
              </a:spcBef>
            </a:pP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Harshit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is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his name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3000 is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his salary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22 is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his</a:t>
            </a:r>
            <a:r>
              <a:rPr sz="20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age</a:t>
            </a:r>
            <a:endParaRPr sz="2000">
              <a:latin typeface="Verdana"/>
              <a:cs typeface="Verdana"/>
            </a:endParaRPr>
          </a:p>
          <a:p>
            <a:pPr marL="12700" marR="232410" algn="just">
              <a:lnSpc>
                <a:spcPct val="98200"/>
              </a:lnSpc>
              <a:spcBef>
                <a:spcPts val="45"/>
              </a:spcBef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Rahul is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his</a:t>
            </a:r>
            <a:r>
              <a:rPr sz="2000" b="1" spc="-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name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4000 is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his salary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23 is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his</a:t>
            </a:r>
            <a:r>
              <a:rPr sz="20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age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3" y="1302258"/>
            <a:ext cx="5008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Run-time</a:t>
            </a:r>
            <a:r>
              <a:rPr spc="-30" dirty="0"/>
              <a:t> </a:t>
            </a:r>
            <a:r>
              <a:rPr spc="-5" dirty="0"/>
              <a:t>Polymorphism: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7503" y="2094738"/>
            <a:ext cx="104768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run-time Polymorphism is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also, called as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dynamic  polymorphism where it gets resolved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into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run time.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One  common example of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Run-time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polymorphism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is “</a:t>
            </a:r>
            <a:r>
              <a:rPr sz="2400" b="1" spc="-5" dirty="0">
                <a:solidFill>
                  <a:srgbClr val="BE9000"/>
                </a:solidFill>
                <a:latin typeface="Verdana"/>
                <a:cs typeface="Verdana"/>
              </a:rPr>
              <a:t>method  overriding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6819" y="1315199"/>
            <a:ext cx="11381740" cy="4395470"/>
            <a:chOff x="496819" y="1315199"/>
            <a:chExt cx="11381740" cy="4395470"/>
          </a:xfrm>
        </p:grpSpPr>
        <p:sp>
          <p:nvSpPr>
            <p:cNvPr id="3" name="object 3"/>
            <p:cNvSpPr/>
            <p:nvPr/>
          </p:nvSpPr>
          <p:spPr>
            <a:xfrm>
              <a:off x="496819" y="1315199"/>
              <a:ext cx="11381241" cy="43952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4370" y="1424178"/>
              <a:ext cx="11031220" cy="4182110"/>
            </a:xfrm>
            <a:custGeom>
              <a:avLst/>
              <a:gdLst/>
              <a:ahLst/>
              <a:cxnLst/>
              <a:rect l="l" t="t" r="r" b="b"/>
              <a:pathLst>
                <a:path w="11031220" h="4182110">
                  <a:moveTo>
                    <a:pt x="11030712" y="0"/>
                  </a:moveTo>
                  <a:lnTo>
                    <a:pt x="0" y="0"/>
                  </a:lnTo>
                  <a:lnTo>
                    <a:pt x="0" y="4181855"/>
                  </a:lnTo>
                  <a:lnTo>
                    <a:pt x="11030712" y="4181855"/>
                  </a:lnTo>
                  <a:lnTo>
                    <a:pt x="11030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4370" y="1424178"/>
              <a:ext cx="11031220" cy="4182110"/>
            </a:xfrm>
            <a:custGeom>
              <a:avLst/>
              <a:gdLst/>
              <a:ahLst/>
              <a:cxnLst/>
              <a:rect l="l" t="t" r="r" b="b"/>
              <a:pathLst>
                <a:path w="11031220" h="4182110">
                  <a:moveTo>
                    <a:pt x="0" y="4181855"/>
                  </a:moveTo>
                  <a:lnTo>
                    <a:pt x="11030712" y="4181855"/>
                  </a:lnTo>
                  <a:lnTo>
                    <a:pt x="11030712" y="0"/>
                  </a:lnTo>
                  <a:lnTo>
                    <a:pt x="0" y="0"/>
                  </a:lnTo>
                  <a:lnTo>
                    <a:pt x="0" y="4181855"/>
                  </a:lnTo>
                  <a:close/>
                </a:path>
              </a:pathLst>
            </a:custGeom>
            <a:ln w="381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152" y="2281234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361910" y="0"/>
                  </a:lnTo>
                </a:path>
                <a:path w="1196975">
                  <a:moveTo>
                    <a:pt x="834075" y="0"/>
                  </a:moveTo>
                  <a:lnTo>
                    <a:pt x="1196789" y="0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2375" y="1678686"/>
            <a:ext cx="645414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employee():</a:t>
            </a:r>
            <a:endParaRPr sz="2000">
              <a:latin typeface="Verdana"/>
              <a:cs typeface="Verdana"/>
            </a:endParaRPr>
          </a:p>
          <a:p>
            <a:pPr marL="927100" marR="533400" indent="-457200">
              <a:lnSpc>
                <a:spcPct val="100000"/>
              </a:lnSpc>
              <a:tabLst>
                <a:tab pos="1373505" algn="l"/>
                <a:tab pos="2207260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		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(self,name,age,id,salary):  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927100" marR="277495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spc="5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age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salary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self.id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id</a:t>
            </a:r>
            <a:endParaRPr sz="2000">
              <a:latin typeface="Verdana"/>
              <a:cs typeface="Verdana"/>
            </a:endParaRPr>
          </a:p>
          <a:p>
            <a:pPr marL="927100" marR="3893185" indent="-45720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 earn(self): 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pass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childemployee1(employee):</a:t>
            </a:r>
            <a:endParaRPr sz="2000">
              <a:latin typeface="Verdana"/>
              <a:cs typeface="Verdana"/>
            </a:endParaRPr>
          </a:p>
          <a:p>
            <a:pPr marL="927100" marR="5080" indent="-457200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def earn(self): </a:t>
            </a:r>
            <a:r>
              <a:rPr sz="2000" b="1" dirty="0">
                <a:solidFill>
                  <a:srgbClr val="BE9000"/>
                </a:solidFill>
                <a:latin typeface="Verdana"/>
                <a:cs typeface="Verdana"/>
              </a:rPr>
              <a:t>//Run-time polymorphism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print("no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money")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96823" y="725551"/>
            <a:ext cx="1607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Example: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55" y="1203915"/>
            <a:ext cx="11381241" cy="311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405" y="1299210"/>
            <a:ext cx="11031220" cy="291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F4B083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931544" marR="5751830" indent="-457834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childemployee2(employee):  def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earn(self):</a:t>
            </a:r>
            <a:endParaRPr sz="2000">
              <a:latin typeface="Verdana"/>
              <a:cs typeface="Verdana"/>
            </a:endParaRPr>
          </a:p>
          <a:p>
            <a:pPr marL="138874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print("has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money")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474345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c </a:t>
            </a:r>
            <a:r>
              <a:rPr sz="2000" b="1" spc="5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childemployee1</a:t>
            </a:r>
            <a:endParaRPr sz="2000">
              <a:latin typeface="Verdana"/>
              <a:cs typeface="Verdana"/>
            </a:endParaRPr>
          </a:p>
          <a:p>
            <a:pPr marL="47434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c.earn(employee)</a:t>
            </a:r>
            <a:endParaRPr sz="2000">
              <a:latin typeface="Verdana"/>
              <a:cs typeface="Verdana"/>
            </a:endParaRPr>
          </a:p>
          <a:p>
            <a:pPr marL="474345" marR="7731125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 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childemployee2  d.earn(employee)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7827" y="4678426"/>
            <a:ext cx="433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Output: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no money, has</a:t>
            </a:r>
            <a:r>
              <a:rPr sz="2000" b="1" spc="-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money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333" y="1252549"/>
            <a:ext cx="246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Abstraction: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3333" y="2045589"/>
            <a:ext cx="10766425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Suppose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booked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movie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ticket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from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bookmyshow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using 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net banking or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any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other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process.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You don’t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know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the  procedure of how 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pin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is generated or how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verification  is done. This is called ‘abstraction’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from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the programming  </a:t>
            </a:r>
            <a:r>
              <a:rPr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aspect</a:t>
            </a:r>
            <a:r>
              <a:rPr lang="en-US"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spc="-5" dirty="0">
                <a:solidFill>
                  <a:srgbClr val="2E5496"/>
                </a:solidFill>
                <a:latin typeface="Verdana"/>
                <a:cs typeface="Verdana"/>
              </a:rPr>
              <a:t>I</a:t>
            </a:r>
            <a:r>
              <a:rPr sz="2400" b="1" spc="-5" dirty="0" smtClean="0">
                <a:solidFill>
                  <a:srgbClr val="2E5496"/>
                </a:solidFill>
                <a:latin typeface="Verdana"/>
                <a:cs typeface="Verdana"/>
              </a:rPr>
              <a:t>t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basically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means you only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show the implementation  details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 a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particular process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hide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details from the  user.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There are two types of abstraction.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Abstraction.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latin typeface="Book Antiqua" panose="02040602050305030304" pitchFamily="18" charset="0"/>
              </a:rPr>
              <a:t>THANK YOU</a:t>
            </a:r>
            <a:endParaRPr 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7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0" y="1528566"/>
            <a:ext cx="11593195" cy="4580255"/>
            <a:chOff x="298700" y="1528566"/>
            <a:chExt cx="11593195" cy="4580255"/>
          </a:xfrm>
        </p:grpSpPr>
        <p:sp>
          <p:nvSpPr>
            <p:cNvPr id="3" name="object 3"/>
            <p:cNvSpPr/>
            <p:nvPr/>
          </p:nvSpPr>
          <p:spPr>
            <a:xfrm>
              <a:off x="298700" y="1528566"/>
              <a:ext cx="11593075" cy="4579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7774" y="1639062"/>
              <a:ext cx="11239500" cy="4363720"/>
            </a:xfrm>
            <a:custGeom>
              <a:avLst/>
              <a:gdLst/>
              <a:ahLst/>
              <a:cxnLst/>
              <a:rect l="l" t="t" r="r" b="b"/>
              <a:pathLst>
                <a:path w="11239500" h="4363720">
                  <a:moveTo>
                    <a:pt x="8991600" y="0"/>
                  </a:moveTo>
                  <a:lnTo>
                    <a:pt x="2247900" y="0"/>
                  </a:lnTo>
                  <a:lnTo>
                    <a:pt x="0" y="2181606"/>
                  </a:lnTo>
                  <a:lnTo>
                    <a:pt x="2247900" y="4363212"/>
                  </a:lnTo>
                  <a:lnTo>
                    <a:pt x="8991600" y="4363212"/>
                  </a:lnTo>
                  <a:lnTo>
                    <a:pt x="11239500" y="2181606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774" y="1639062"/>
              <a:ext cx="11239500" cy="4363720"/>
            </a:xfrm>
            <a:custGeom>
              <a:avLst/>
              <a:gdLst/>
              <a:ahLst/>
              <a:cxnLst/>
              <a:rect l="l" t="t" r="r" b="b"/>
              <a:pathLst>
                <a:path w="11239500" h="4363720">
                  <a:moveTo>
                    <a:pt x="0" y="2181606"/>
                  </a:moveTo>
                  <a:lnTo>
                    <a:pt x="2247900" y="0"/>
                  </a:lnTo>
                  <a:lnTo>
                    <a:pt x="8991600" y="0"/>
                  </a:lnTo>
                  <a:lnTo>
                    <a:pt x="11239500" y="2181606"/>
                  </a:lnTo>
                  <a:lnTo>
                    <a:pt x="8991600" y="4363212"/>
                  </a:lnTo>
                  <a:lnTo>
                    <a:pt x="2247900" y="4363212"/>
                  </a:lnTo>
                  <a:lnTo>
                    <a:pt x="0" y="2181606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29661" y="168021"/>
            <a:ext cx="6931659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0" marR="5080" indent="-1365885">
              <a:lnSpc>
                <a:spcPct val="100000"/>
              </a:lnSpc>
              <a:spcBef>
                <a:spcPts val="95"/>
              </a:spcBef>
              <a:tabLst>
                <a:tab pos="583565" algn="l"/>
              </a:tabLst>
            </a:pPr>
            <a:r>
              <a:rPr spc="-5" dirty="0">
                <a:solidFill>
                  <a:srgbClr val="1F3863"/>
                </a:solidFill>
              </a:rPr>
              <a:t>1.	</a:t>
            </a:r>
            <a:r>
              <a:rPr sz="3200" b="1" spc="-5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sz="3200" b="1" spc="-10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 </a:t>
            </a:r>
            <a:r>
              <a:rPr sz="3200" b="1" spc="-5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</a:t>
            </a:r>
            <a:r>
              <a:rPr sz="3200" b="1" spc="35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46535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0644" y="2728341"/>
            <a:ext cx="949769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795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2E5496"/>
                </a:solidFill>
                <a:latin typeface="Verdana"/>
                <a:cs typeface="Verdana"/>
              </a:rPr>
              <a:t>Object Oriented </a:t>
            </a: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Programming is a way of  </a:t>
            </a:r>
            <a:r>
              <a:rPr sz="2800" b="1" spc="-10" dirty="0">
                <a:solidFill>
                  <a:srgbClr val="2E5496"/>
                </a:solidFill>
                <a:latin typeface="Verdana"/>
                <a:cs typeface="Verdana"/>
              </a:rPr>
              <a:t>computer </a:t>
            </a: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programming </a:t>
            </a:r>
            <a:r>
              <a:rPr sz="2800" b="1" spc="-10" dirty="0">
                <a:solidFill>
                  <a:srgbClr val="2E5496"/>
                </a:solidFill>
                <a:latin typeface="Verdana"/>
                <a:cs typeface="Verdana"/>
              </a:rPr>
              <a:t>using </a:t>
            </a: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the idea of  “</a:t>
            </a:r>
            <a:r>
              <a:rPr sz="2800" b="1" spc="-5" dirty="0">
                <a:solidFill>
                  <a:srgbClr val="C55A11"/>
                </a:solidFill>
                <a:latin typeface="Verdana"/>
                <a:cs typeface="Verdana"/>
              </a:rPr>
              <a:t>objects</a:t>
            </a: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” to represents data and methods. It is  also, an approach </a:t>
            </a:r>
            <a:r>
              <a:rPr sz="2800" b="1" spc="-10" dirty="0">
                <a:solidFill>
                  <a:srgbClr val="2E5496"/>
                </a:solidFill>
                <a:latin typeface="Verdana"/>
                <a:cs typeface="Verdana"/>
              </a:rPr>
              <a:t>used for </a:t>
            </a: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creating neat and  </a:t>
            </a:r>
            <a:r>
              <a:rPr sz="2800" b="1" spc="-10" dirty="0">
                <a:solidFill>
                  <a:srgbClr val="2E5496"/>
                </a:solidFill>
                <a:latin typeface="Verdana"/>
                <a:cs typeface="Verdana"/>
              </a:rPr>
              <a:t>reusable code </a:t>
            </a: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instead of a redundant</a:t>
            </a:r>
            <a:r>
              <a:rPr sz="2800" b="1" spc="1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one.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217" y="161290"/>
            <a:ext cx="870331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2690" marR="5080" indent="-1190625">
              <a:lnSpc>
                <a:spcPct val="100000"/>
              </a:lnSpc>
              <a:spcBef>
                <a:spcPts val="95"/>
              </a:spcBef>
              <a:tabLst>
                <a:tab pos="583565" algn="l"/>
              </a:tabLst>
            </a:pPr>
            <a:r>
              <a:rPr spc="-5" dirty="0">
                <a:solidFill>
                  <a:srgbClr val="1F3863"/>
                </a:solidFill>
              </a:rPr>
              <a:t>2.	</a:t>
            </a:r>
            <a:r>
              <a:rPr sz="3200" b="1" spc="-10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sz="3200" b="1" spc="-5" dirty="0" smtClean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</a:t>
            </a:r>
            <a:r>
              <a:rPr sz="3200" b="1" spc="-5" dirty="0" err="1" smtClean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Orientedand</a:t>
            </a:r>
            <a:r>
              <a:rPr sz="3200" b="1" spc="-5" dirty="0" smtClean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b="1" spc="-5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 </a:t>
            </a:r>
            <a:r>
              <a:rPr sz="3200" b="1" spc="-10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sz="3200" b="1" spc="60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26248"/>
              </p:ext>
            </p:extLst>
          </p:nvPr>
        </p:nvGraphicFramePr>
        <p:xfrm>
          <a:off x="480415" y="1752602"/>
          <a:ext cx="11217910" cy="4437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55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Object-Oriented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Programming</a:t>
                      </a:r>
                      <a:r>
                        <a:rPr sz="20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latin typeface="Verdana"/>
                          <a:cs typeface="Verdana"/>
                        </a:rPr>
                        <a:t>(OOP)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2374900" marR="343535" indent="-206565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Procedural-Oriented</a:t>
                      </a:r>
                      <a:r>
                        <a:rPr sz="20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Programming  </a:t>
                      </a:r>
                      <a:r>
                        <a:rPr sz="2000" b="1" spc="-5" dirty="0">
                          <a:latin typeface="Verdana"/>
                          <a:cs typeface="Verdana"/>
                        </a:rPr>
                        <a:t>(Pop)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bottom-up</a:t>
                      </a:r>
                      <a:r>
                        <a:rPr sz="20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approach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 top-down</a:t>
                      </a:r>
                      <a:r>
                        <a:rPr sz="20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approach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Program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divided into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objects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Program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divided into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functions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421"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Makes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use of Access</a:t>
                      </a:r>
                      <a:r>
                        <a:rPr sz="20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modifiers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R="32384" algn="ctr">
                        <a:lnSpc>
                          <a:spcPct val="100000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‘public’, 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private’,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protected’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Verdana"/>
                          <a:cs typeface="Verdana"/>
                        </a:rPr>
                        <a:t>Doesn’t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use Access</a:t>
                      </a:r>
                      <a:r>
                        <a:rPr sz="20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modifiers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03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more</a:t>
                      </a:r>
                      <a:r>
                        <a:rPr sz="20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secure</a:t>
                      </a:r>
                    </a:p>
                  </a:txBody>
                  <a:tcPr marL="0" marR="0" marT="1003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is less</a:t>
                      </a:r>
                      <a:r>
                        <a:rPr sz="20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secure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385">
                <a:tc>
                  <a:txBody>
                    <a:bodyPr/>
                    <a:lstStyle/>
                    <a:p>
                      <a:pPr marL="2202180" marR="335280" indent="-19024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Object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can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move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freely within member 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functions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89990" marR="379730" indent="-84455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Data can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move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freely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from function</a:t>
                      </a:r>
                      <a:r>
                        <a:rPr sz="20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to 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function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within</a:t>
                      </a:r>
                      <a:r>
                        <a:rPr sz="20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programs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721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It supports</a:t>
                      </a:r>
                      <a:r>
                        <a:rPr sz="20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inheritance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does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not support</a:t>
                      </a:r>
                      <a:r>
                        <a:rPr sz="20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inheritance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3" y="4215325"/>
            <a:ext cx="11318752" cy="755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037" y="4287773"/>
            <a:ext cx="10971530" cy="607060"/>
          </a:xfrm>
          <a:prstGeom prst="rect">
            <a:avLst/>
          </a:prstGeom>
          <a:solidFill>
            <a:srgbClr val="FFFFFF"/>
          </a:solidFill>
          <a:ln w="38100">
            <a:solidFill>
              <a:srgbClr val="8FAADC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919"/>
              </a:spcBef>
            </a:pPr>
            <a:r>
              <a:rPr sz="2400" b="1" spc="-5" dirty="0">
                <a:solidFill>
                  <a:srgbClr val="767070"/>
                </a:solidFill>
                <a:latin typeface="Verdana"/>
                <a:cs typeface="Verdana"/>
              </a:rPr>
              <a:t>class class1(): </a:t>
            </a:r>
            <a:r>
              <a:rPr sz="2400" b="1" spc="-5" dirty="0">
                <a:solidFill>
                  <a:srgbClr val="BE9000"/>
                </a:solidFill>
                <a:latin typeface="Verdana"/>
                <a:cs typeface="Verdana"/>
              </a:rPr>
              <a:t>// class </a:t>
            </a:r>
            <a:r>
              <a:rPr sz="2400" b="1" dirty="0">
                <a:solidFill>
                  <a:srgbClr val="BE9000"/>
                </a:solidFill>
                <a:latin typeface="Verdana"/>
                <a:cs typeface="Verdana"/>
              </a:rPr>
              <a:t>1 is </a:t>
            </a:r>
            <a:r>
              <a:rPr sz="2400" b="1" spc="-5" dirty="0">
                <a:solidFill>
                  <a:srgbClr val="BE9000"/>
                </a:solidFill>
                <a:latin typeface="Verdana"/>
                <a:cs typeface="Verdana"/>
              </a:rPr>
              <a:t>the name of the</a:t>
            </a:r>
            <a:r>
              <a:rPr sz="2400" b="1" spc="65" dirty="0">
                <a:solidFill>
                  <a:srgbClr val="BE9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BE9000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46535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625" y="1695450"/>
            <a:ext cx="9782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3085" algn="l"/>
                <a:tab pos="2411095" algn="l"/>
                <a:tab pos="3907790" algn="l"/>
                <a:tab pos="5560060" algn="l"/>
                <a:tab pos="6367780" algn="l"/>
                <a:tab pos="8079740" algn="l"/>
              </a:tabLst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bl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u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ep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r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int	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	obje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c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ts	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de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f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i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n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g	the	</a:t>
            </a:r>
            <a:r>
              <a:rPr sz="2400" b="1" spc="10" dirty="0">
                <a:solidFill>
                  <a:srgbClr val="2E5496"/>
                </a:solidFill>
                <a:latin typeface="Verdana"/>
                <a:cs typeface="Verdana"/>
              </a:rPr>
              <a:t>c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ommon	attributes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625" y="1329690"/>
            <a:ext cx="10666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59740" algn="l"/>
                <a:tab pos="1536065" algn="l"/>
                <a:tab pos="2044700" algn="l"/>
                <a:tab pos="2473325" algn="l"/>
                <a:tab pos="4351020" algn="l"/>
                <a:tab pos="4914900" algn="l"/>
                <a:tab pos="6385560" algn="l"/>
                <a:tab pos="6971030" algn="l"/>
                <a:tab pos="7823200" algn="l"/>
                <a:tab pos="8647430" algn="l"/>
                <a:tab pos="9457055" algn="l"/>
                <a:tab pos="9925050" algn="l"/>
                <a:tab pos="1043559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	</a:t>
            </a:r>
            <a:r>
              <a:rPr sz="2400" b="1" spc="10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lass	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	a	</a:t>
            </a:r>
            <a:r>
              <a:rPr sz="2400" b="1" spc="10" dirty="0">
                <a:solidFill>
                  <a:srgbClr val="2E5496"/>
                </a:solidFill>
                <a:latin typeface="Verdana"/>
                <a:cs typeface="Verdana"/>
              </a:rPr>
              <a:t>c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ol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l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ction	</a:t>
            </a:r>
            <a:r>
              <a:rPr sz="2400" b="1" spc="10" dirty="0">
                <a:solidFill>
                  <a:srgbClr val="2E5496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	obje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	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	</a:t>
            </a:r>
            <a:r>
              <a:rPr sz="2400" b="1" spc="5" dirty="0">
                <a:solidFill>
                  <a:srgbClr val="2E5496"/>
                </a:solidFill>
                <a:latin typeface="Verdana"/>
                <a:cs typeface="Verdana"/>
              </a:rPr>
              <a:t>yo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	can	</a:t>
            </a:r>
            <a:r>
              <a:rPr sz="2400" b="1" spc="10" dirty="0">
                <a:solidFill>
                  <a:srgbClr val="2E5496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ay	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	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	a</a:t>
            </a:r>
            <a:endParaRPr sz="24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6050" y="168021"/>
            <a:ext cx="67487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3565" algn="l"/>
              </a:tabLst>
            </a:pPr>
            <a:r>
              <a:rPr sz="3200" b="1" spc="-5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sz="3200" b="1" spc="-10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3200" b="1" spc="-5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Classes and</a:t>
            </a:r>
            <a:r>
              <a:rPr sz="3200" b="1" spc="75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solidFill>
                  <a:srgbClr val="1F38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5"/>
              </a:spcBef>
              <a:buNone/>
            </a:pPr>
            <a:endParaRPr sz="2350" dirty="0"/>
          </a:p>
          <a:p>
            <a:pPr marL="12700">
              <a:lnSpc>
                <a:spcPct val="100000"/>
              </a:lnSpc>
            </a:pPr>
            <a:r>
              <a:rPr dirty="0"/>
              <a:t>Class </a:t>
            </a:r>
            <a:r>
              <a:rPr spc="-5" dirty="0"/>
              <a:t>is </a:t>
            </a:r>
            <a:r>
              <a:rPr spc="-10" dirty="0"/>
              <a:t>defined under </a:t>
            </a:r>
            <a:r>
              <a:rPr dirty="0"/>
              <a:t>a </a:t>
            </a:r>
            <a:r>
              <a:rPr spc="-5" dirty="0"/>
              <a:t>“</a:t>
            </a:r>
            <a:r>
              <a:rPr spc="-5" dirty="0">
                <a:solidFill>
                  <a:srgbClr val="C55A11"/>
                </a:solidFill>
              </a:rPr>
              <a:t>Class</a:t>
            </a:r>
            <a:r>
              <a:rPr spc="-5" dirty="0"/>
              <a:t>”</a:t>
            </a:r>
            <a:r>
              <a:rPr spc="80" dirty="0"/>
              <a:t> </a:t>
            </a:r>
            <a:r>
              <a:rPr spc="-5" dirty="0"/>
              <a:t>Keyword.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/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C55A11"/>
                </a:solidFill>
              </a:rPr>
              <a:t>Example: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961" y="2389616"/>
            <a:ext cx="11318875" cy="3645535"/>
            <a:chOff x="473961" y="2389616"/>
            <a:chExt cx="11318875" cy="3645535"/>
          </a:xfrm>
        </p:grpSpPr>
        <p:sp>
          <p:nvSpPr>
            <p:cNvPr id="3" name="object 3"/>
            <p:cNvSpPr/>
            <p:nvPr/>
          </p:nvSpPr>
          <p:spPr>
            <a:xfrm>
              <a:off x="473961" y="2389616"/>
              <a:ext cx="11318752" cy="36454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9985" y="2490978"/>
              <a:ext cx="10971530" cy="3447415"/>
            </a:xfrm>
            <a:custGeom>
              <a:avLst/>
              <a:gdLst/>
              <a:ahLst/>
              <a:cxnLst/>
              <a:rect l="l" t="t" r="r" b="b"/>
              <a:pathLst>
                <a:path w="10971530" h="3447415">
                  <a:moveTo>
                    <a:pt x="10971276" y="0"/>
                  </a:moveTo>
                  <a:lnTo>
                    <a:pt x="0" y="0"/>
                  </a:lnTo>
                  <a:lnTo>
                    <a:pt x="0" y="3447288"/>
                  </a:lnTo>
                  <a:lnTo>
                    <a:pt x="10971276" y="3447288"/>
                  </a:lnTo>
                  <a:lnTo>
                    <a:pt x="10971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9985" y="2490978"/>
              <a:ext cx="10971530" cy="3447415"/>
            </a:xfrm>
            <a:custGeom>
              <a:avLst/>
              <a:gdLst/>
              <a:ahLst/>
              <a:cxnLst/>
              <a:rect l="l" t="t" r="r" b="b"/>
              <a:pathLst>
                <a:path w="10971530" h="3447415">
                  <a:moveTo>
                    <a:pt x="0" y="3447288"/>
                  </a:moveTo>
                  <a:lnTo>
                    <a:pt x="10971276" y="3447288"/>
                  </a:lnTo>
                  <a:lnTo>
                    <a:pt x="10971276" y="0"/>
                  </a:lnTo>
                  <a:lnTo>
                    <a:pt x="0" y="0"/>
                  </a:lnTo>
                  <a:lnTo>
                    <a:pt x="0" y="3447288"/>
                  </a:lnTo>
                  <a:close/>
                </a:path>
              </a:pathLst>
            </a:custGeom>
            <a:ln w="381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62987" y="3203762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361910" y="0"/>
                  </a:lnTo>
                </a:path>
                <a:path w="1196975">
                  <a:moveTo>
                    <a:pt x="833857" y="0"/>
                  </a:moveTo>
                  <a:lnTo>
                    <a:pt x="1196570" y="0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89717" y="5642823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361910" y="0"/>
                  </a:lnTo>
                </a:path>
                <a:path w="1254760">
                  <a:moveTo>
                    <a:pt x="892835" y="0"/>
                  </a:moveTo>
                  <a:lnTo>
                    <a:pt x="1254603" y="0"/>
                  </a:lnTo>
                </a:path>
              </a:pathLst>
            </a:custGeom>
            <a:ln w="26468">
              <a:solidFill>
                <a:srgbClr val="75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8268" y="1684147"/>
            <a:ext cx="9352280" cy="399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55A11"/>
                </a:solidFill>
                <a:latin typeface="Verdana"/>
                <a:cs typeface="Verdana"/>
              </a:rPr>
              <a:t>Example: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Verdana"/>
              <a:cs typeface="Verdana"/>
            </a:endParaRPr>
          </a:p>
          <a:p>
            <a:pPr marL="244475">
              <a:lnSpc>
                <a:spcPct val="100000"/>
              </a:lnSpc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class employee():</a:t>
            </a:r>
            <a:endParaRPr sz="2000" dirty="0">
              <a:latin typeface="Verdana"/>
              <a:cs typeface="Verdana"/>
            </a:endParaRPr>
          </a:p>
          <a:p>
            <a:pPr marL="942340" marR="5080" indent="-349250">
              <a:lnSpc>
                <a:spcPct val="100000"/>
              </a:lnSpc>
              <a:tabLst>
                <a:tab pos="1497330" algn="l"/>
                <a:tab pos="2331085" algn="l"/>
                <a:tab pos="6292215" algn="l"/>
              </a:tabLst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def	init	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(self,name,age,id,salary):	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//creating </a:t>
            </a:r>
            <a:r>
              <a:rPr sz="2000" b="1" dirty="0">
                <a:solidFill>
                  <a:srgbClr val="BE9000"/>
                </a:solidFill>
                <a:latin typeface="Verdana"/>
                <a:cs typeface="Verdana"/>
              </a:rPr>
              <a:t>a 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function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self.name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name </a:t>
            </a:r>
            <a:r>
              <a:rPr sz="2000" b="1" dirty="0">
                <a:solidFill>
                  <a:srgbClr val="BE9000"/>
                </a:solidFill>
                <a:latin typeface="Verdana"/>
                <a:cs typeface="Verdana"/>
              </a:rPr>
              <a:t>// 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self </a:t>
            </a:r>
            <a:r>
              <a:rPr sz="2000" b="1" dirty="0">
                <a:solidFill>
                  <a:srgbClr val="BE9000"/>
                </a:solidFill>
                <a:latin typeface="Verdana"/>
                <a:cs typeface="Verdana"/>
              </a:rPr>
              <a:t>is an instance of a</a:t>
            </a:r>
            <a:r>
              <a:rPr sz="2000" b="1" spc="-45" dirty="0">
                <a:solidFill>
                  <a:srgbClr val="BE9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class</a:t>
            </a:r>
            <a:endParaRPr sz="2000" dirty="0">
              <a:latin typeface="Verdana"/>
              <a:cs typeface="Verdana"/>
            </a:endParaRPr>
          </a:p>
          <a:p>
            <a:pPr marL="942340" marR="565912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self.age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age  self.salary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salary 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self.id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id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Verdana"/>
              <a:cs typeface="Verdana"/>
            </a:endParaRPr>
          </a:p>
          <a:p>
            <a:pPr marL="24447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emp1 =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employee("harshit",22,1000,1234) </a:t>
            </a:r>
            <a:r>
              <a:rPr sz="2000" b="1" spc="-5" dirty="0">
                <a:solidFill>
                  <a:srgbClr val="BE9000"/>
                </a:solidFill>
                <a:latin typeface="Verdana"/>
                <a:cs typeface="Verdana"/>
              </a:rPr>
              <a:t>//creating</a:t>
            </a:r>
            <a:r>
              <a:rPr sz="2000" b="1" spc="5" dirty="0">
                <a:solidFill>
                  <a:srgbClr val="BE9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BE9000"/>
                </a:solidFill>
                <a:latin typeface="Verdana"/>
                <a:cs typeface="Verdana"/>
              </a:rPr>
              <a:t>objects</a:t>
            </a:r>
            <a:endParaRPr sz="2000" dirty="0">
              <a:latin typeface="Verdana"/>
              <a:cs typeface="Verdana"/>
            </a:endParaRPr>
          </a:p>
          <a:p>
            <a:pPr marL="244475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emp2 </a:t>
            </a:r>
            <a:r>
              <a:rPr sz="2000" b="1" spc="5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employee("arjun",23,2000,2234)</a:t>
            </a:r>
            <a:endParaRPr sz="2000" dirty="0">
              <a:latin typeface="Verdana"/>
              <a:cs typeface="Verdana"/>
            </a:endParaRPr>
          </a:p>
          <a:p>
            <a:pPr marL="244475">
              <a:lnSpc>
                <a:spcPct val="100000"/>
              </a:lnSpc>
              <a:tabLst>
                <a:tab pos="2323465" algn="l"/>
                <a:tab pos="3215640" algn="l"/>
              </a:tabLst>
            </a:pP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print(emp1.	dict	)//Prints</a:t>
            </a:r>
            <a:r>
              <a:rPr sz="2000" b="1" spc="-4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dictionary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46535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8268" y="952246"/>
            <a:ext cx="680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5496"/>
                </a:solidFill>
              </a:rPr>
              <a:t>Creating </a:t>
            </a:r>
            <a:r>
              <a:rPr sz="2400" dirty="0">
                <a:solidFill>
                  <a:srgbClr val="2E5496"/>
                </a:solidFill>
              </a:rPr>
              <a:t>an </a:t>
            </a:r>
            <a:r>
              <a:rPr sz="2400" spc="-5" dirty="0">
                <a:solidFill>
                  <a:srgbClr val="2E5496"/>
                </a:solidFill>
              </a:rPr>
              <a:t>Object </a:t>
            </a:r>
            <a:r>
              <a:rPr sz="2400" dirty="0">
                <a:solidFill>
                  <a:srgbClr val="2E5496"/>
                </a:solidFill>
              </a:rPr>
              <a:t>and Class </a:t>
            </a:r>
            <a:r>
              <a:rPr sz="2400" spc="-5" dirty="0">
                <a:solidFill>
                  <a:srgbClr val="2E5496"/>
                </a:solidFill>
              </a:rPr>
              <a:t>in</a:t>
            </a:r>
            <a:r>
              <a:rPr sz="2400" spc="-40" dirty="0">
                <a:solidFill>
                  <a:srgbClr val="2E5496"/>
                </a:solidFill>
              </a:rPr>
              <a:t> </a:t>
            </a:r>
            <a:r>
              <a:rPr sz="2400" spc="-5" dirty="0">
                <a:solidFill>
                  <a:srgbClr val="2E5496"/>
                </a:solidFill>
              </a:rPr>
              <a:t>python: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139" y="101599"/>
            <a:ext cx="8281034" cy="40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3380">
              <a:lnSpc>
                <a:spcPct val="100000"/>
              </a:lnSpc>
              <a:spcBef>
                <a:spcPts val="95"/>
              </a:spcBef>
              <a:tabLst>
                <a:tab pos="2215515" algn="l"/>
              </a:tabLst>
            </a:pPr>
            <a:r>
              <a:rPr sz="2800" b="1" spc="-5" dirty="0">
                <a:solidFill>
                  <a:srgbClr val="1F3863"/>
                </a:solidFill>
                <a:latin typeface="Verdana"/>
                <a:cs typeface="Verdana"/>
              </a:rPr>
              <a:t>4.	</a:t>
            </a:r>
            <a:r>
              <a:rPr sz="2800" b="1" spc="-10" dirty="0">
                <a:solidFill>
                  <a:srgbClr val="1F3863"/>
                </a:solidFill>
                <a:latin typeface="Verdana"/>
                <a:cs typeface="Verdana"/>
              </a:rPr>
              <a:t>Object-Oriented</a:t>
            </a:r>
            <a:r>
              <a:rPr sz="2800" b="1" spc="4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1F3863"/>
                </a:solidFill>
                <a:latin typeface="Verdana"/>
                <a:cs typeface="Verdana"/>
              </a:rPr>
              <a:t>Programming</a:t>
            </a:r>
            <a:endParaRPr sz="2800">
              <a:latin typeface="Verdana"/>
              <a:cs typeface="Verdana"/>
            </a:endParaRPr>
          </a:p>
          <a:p>
            <a:pPr marL="3698240">
              <a:lnSpc>
                <a:spcPct val="100000"/>
              </a:lnSpc>
            </a:pPr>
            <a:r>
              <a:rPr sz="2800" b="1" spc="-5" dirty="0">
                <a:solidFill>
                  <a:srgbClr val="1F3863"/>
                </a:solidFill>
                <a:latin typeface="Verdana"/>
                <a:cs typeface="Verdana"/>
              </a:rPr>
              <a:t>methodologies: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Inheritance</a:t>
            </a:r>
            <a:endParaRPr sz="28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Polymorphism</a:t>
            </a:r>
            <a:endParaRPr sz="28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2800" b="1" spc="-5" dirty="0">
                <a:solidFill>
                  <a:srgbClr val="2E5496"/>
                </a:solidFill>
                <a:latin typeface="Verdana"/>
                <a:cs typeface="Verdana"/>
              </a:rPr>
              <a:t>Encapsulation</a:t>
            </a:r>
            <a:endParaRPr sz="28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2800" b="1" spc="-10" dirty="0">
                <a:solidFill>
                  <a:srgbClr val="2E5496"/>
                </a:solidFill>
                <a:latin typeface="Verdana"/>
                <a:cs typeface="Verdana"/>
              </a:rPr>
              <a:t>Abstraction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46535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456" y="1305509"/>
            <a:ext cx="2501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Inheritance: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456" y="2159634"/>
            <a:ext cx="107759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Ever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heard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of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this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dialogue from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relatives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“you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look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exactly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like your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father/mother”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 reason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behind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this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called 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‘inheritance’. From 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Programming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aspect, It generally  means “inheriting or transfer of characteristics from parent to  child class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without any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modification”.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new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class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called 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the derived/child class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one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from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which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it is derived is  called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parent/base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class.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77" y="1110984"/>
            <a:ext cx="11607558" cy="466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71935" y="6464909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806</Words>
  <Application>Microsoft Office PowerPoint</Application>
  <PresentationFormat>Widescreen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Book Antiqua</vt:lpstr>
      <vt:lpstr>Carlito</vt:lpstr>
      <vt:lpstr>Times New Roman</vt:lpstr>
      <vt:lpstr>Trebuchet MS</vt:lpstr>
      <vt:lpstr>Verdana</vt:lpstr>
      <vt:lpstr>Wingdings</vt:lpstr>
      <vt:lpstr>Wingdings 3</vt:lpstr>
      <vt:lpstr>Facet</vt:lpstr>
      <vt:lpstr>Object Oriented  Programming Using  Python</vt:lpstr>
      <vt:lpstr>Index</vt:lpstr>
      <vt:lpstr>1. Introduction to Object Oriented  Programming in Python</vt:lpstr>
      <vt:lpstr>2. Difference between Object-Orientedand  Procedural Oriented Programming</vt:lpstr>
      <vt:lpstr>3. What are Classes and Objects?</vt:lpstr>
      <vt:lpstr>Creating an Object and Class in python:</vt:lpstr>
      <vt:lpstr>PowerPoint Presentation</vt:lpstr>
      <vt:lpstr>Inheritance:</vt:lpstr>
      <vt:lpstr>PowerPoint Presentation</vt:lpstr>
      <vt:lpstr>PowerPoint Presentation</vt:lpstr>
      <vt:lpstr>Example:</vt:lpstr>
      <vt:lpstr>Multilevel Inheritance:</vt:lpstr>
      <vt:lpstr>PowerPoint Presentation</vt:lpstr>
      <vt:lpstr>Hierarchical Inheritance:</vt:lpstr>
      <vt:lpstr>PowerPoint Presentation</vt:lpstr>
      <vt:lpstr>Multiple Inheritance:</vt:lpstr>
      <vt:lpstr>PowerPoint Presentation</vt:lpstr>
      <vt:lpstr>Polymorphis:</vt:lpstr>
      <vt:lpstr>PowerPoint Presentation</vt:lpstr>
      <vt:lpstr>Polymorphism is of two types:</vt:lpstr>
      <vt:lpstr>Compile-time Polymorphism:</vt:lpstr>
      <vt:lpstr>Example:</vt:lpstr>
      <vt:lpstr>PowerPoint Presentation</vt:lpstr>
      <vt:lpstr>Run-time Polymorphism:</vt:lpstr>
      <vt:lpstr>Example:</vt:lpstr>
      <vt:lpstr>PowerPoint Presentation</vt:lpstr>
      <vt:lpstr>Abstraction:</vt:lpstr>
      <vt:lpstr>There are two types of abstraction.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HP</cp:lastModifiedBy>
  <cp:revision>9</cp:revision>
  <dcterms:created xsi:type="dcterms:W3CDTF">2023-02-08T04:56:54Z</dcterms:created>
  <dcterms:modified xsi:type="dcterms:W3CDTF">2023-02-10T04:30:42Z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2023-02-08T00:00:00Z</vt:filetime>
  </property>
</Properties>
</file>