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75" r:id="rId4"/>
    <p:sldId id="276" r:id="rId5"/>
    <p:sldId id="257" r:id="rId6"/>
    <p:sldId id="258" r:id="rId7"/>
    <p:sldId id="259" r:id="rId8"/>
    <p:sldId id="260" r:id="rId9"/>
    <p:sldId id="261" r:id="rId10"/>
    <p:sldId id="273" r:id="rId11"/>
    <p:sldId id="270" r:id="rId12"/>
    <p:sldId id="271" r:id="rId13"/>
    <p:sldId id="272" r:id="rId14"/>
    <p:sldId id="262" r:id="rId15"/>
    <p:sldId id="263" r:id="rId16"/>
    <p:sldId id="264" r:id="rId17"/>
    <p:sldId id="265" r:id="rId18"/>
    <p:sldId id="266" r:id="rId19"/>
    <p:sldId id="267" r:id="rId20"/>
    <p:sldId id="268" r:id="rId21"/>
    <p:sldId id="269" r:id="rId22"/>
  </p:sldIdLst>
  <p:sldSz cx="9144000" cy="5149850"/>
  <p:notesSz cx="9144000" cy="5149850"/>
  <p:defaultTextStyle>
    <a:defPPr>
      <a:defRPr kern="0"/>
    </a:defPPr>
  </p:defaultTextStyle>
  <p:extLst>
    <p:ext uri="{521415D9-36F7-43E2-AB2F-B90AF26B5E84}">
      <p14:sectionLst xmlns:p14="http://schemas.microsoft.com/office/powerpoint/2010/main">
        <p14:section name="Default Section" id="{DA1EF37B-8374-48FB-B65F-436CD919829B}">
          <p14:sldIdLst>
            <p14:sldId id="256"/>
            <p14:sldId id="274"/>
            <p14:sldId id="275"/>
            <p14:sldId id="276"/>
            <p14:sldId id="257"/>
            <p14:sldId id="258"/>
            <p14:sldId id="259"/>
            <p14:sldId id="260"/>
            <p14:sldId id="261"/>
            <p14:sldId id="273"/>
            <p14:sldId id="270"/>
            <p14:sldId id="271"/>
            <p14:sldId id="272"/>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E9ECED"/>
          </a:solidFill>
        </p:spPr>
        <p:txBody>
          <a:bodyPr wrap="square" lIns="0" tIns="0" rIns="0" bIns="0" rtlCol="0"/>
          <a:lstStyle/>
          <a:p>
            <a:endParaRPr/>
          </a:p>
        </p:txBody>
      </p:sp>
      <p:sp>
        <p:nvSpPr>
          <p:cNvPr id="17" name="bg object 17"/>
          <p:cNvSpPr/>
          <p:nvPr/>
        </p:nvSpPr>
        <p:spPr>
          <a:xfrm>
            <a:off x="1203959"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18" name="bg object 18"/>
          <p:cNvSpPr/>
          <p:nvPr/>
        </p:nvSpPr>
        <p:spPr>
          <a:xfrm>
            <a:off x="829055" y="1191767"/>
            <a:ext cx="378460" cy="45720"/>
          </a:xfrm>
          <a:custGeom>
            <a:avLst/>
            <a:gdLst/>
            <a:ahLst/>
            <a:cxnLst/>
            <a:rect l="l" t="t" r="r" b="b"/>
            <a:pathLst>
              <a:path w="378459" h="45719">
                <a:moveTo>
                  <a:pt x="377952" y="0"/>
                </a:moveTo>
                <a:lnTo>
                  <a:pt x="0" y="0"/>
                </a:lnTo>
                <a:lnTo>
                  <a:pt x="0" y="45720"/>
                </a:lnTo>
                <a:lnTo>
                  <a:pt x="377952" y="45720"/>
                </a:lnTo>
                <a:lnTo>
                  <a:pt x="377952" y="0"/>
                </a:lnTo>
                <a:close/>
              </a:path>
            </a:pathLst>
          </a:custGeom>
          <a:solidFill>
            <a:srgbClr val="1A9987"/>
          </a:solidFill>
        </p:spPr>
        <p:txBody>
          <a:bodyPr wrap="square" lIns="0" tIns="0" rIns="0" bIns="0" rtlCol="0"/>
          <a:lstStyle/>
          <a:p>
            <a:endParaRPr/>
          </a:p>
        </p:txBody>
      </p:sp>
      <p:sp>
        <p:nvSpPr>
          <p:cNvPr id="2" name="Holder 2"/>
          <p:cNvSpPr>
            <a:spLocks noGrp="1"/>
          </p:cNvSpPr>
          <p:nvPr>
            <p:ph type="title"/>
          </p:nvPr>
        </p:nvSpPr>
        <p:spPr>
          <a:xfrm>
            <a:off x="808431" y="1386331"/>
            <a:ext cx="5331460" cy="421005"/>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922426" y="1642744"/>
            <a:ext cx="7203440" cy="3179445"/>
          </a:xfrm>
          <a:prstGeom prst="rect">
            <a:avLst/>
          </a:prstGeom>
        </p:spPr>
        <p:txBody>
          <a:bodyPr wrap="square" lIns="0" tIns="0" rIns="0" bIns="0">
            <a:spAutoFit/>
          </a:bodyPr>
          <a:lstStyle>
            <a:lvl1pPr>
              <a:defRPr sz="1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901.03888.pdf" TargetMode="External" /><Relationship Id="rId2" Type="http://schemas.openxmlformats.org/officeDocument/2006/relationships/hyperlink" Target="https://surprise.readthedocs.io/en/stable/" TargetMode="External" /><Relationship Id="rId1" Type="http://schemas.openxmlformats.org/officeDocument/2006/relationships/slideLayout" Target="../slideLayouts/slideLayout2.xml" /><Relationship Id="rId4" Type="http://schemas.openxmlformats.org/officeDocument/2006/relationships/hyperlink" Target="http://fastml.com/evaluating-recommender-systems/" TargetMode="Externa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5405"/>
            <a:chOff x="0" y="0"/>
            <a:chExt cx="9144000" cy="5145405"/>
          </a:xfrm>
        </p:grpSpPr>
        <p:sp>
          <p:nvSpPr>
            <p:cNvPr id="3" name="object 3"/>
            <p:cNvSpPr/>
            <p:nvPr/>
          </p:nvSpPr>
          <p:spPr>
            <a:xfrm>
              <a:off x="0" y="487679"/>
              <a:ext cx="9144000" cy="4657725"/>
            </a:xfrm>
            <a:custGeom>
              <a:avLst/>
              <a:gdLst/>
              <a:ahLst/>
              <a:cxnLst/>
              <a:rect l="l" t="t" r="r" b="b"/>
              <a:pathLst>
                <a:path w="9144000" h="4657725">
                  <a:moveTo>
                    <a:pt x="0" y="4657343"/>
                  </a:moveTo>
                  <a:lnTo>
                    <a:pt x="9144000" y="4657343"/>
                  </a:lnTo>
                  <a:lnTo>
                    <a:pt x="9144000" y="0"/>
                  </a:lnTo>
                  <a:lnTo>
                    <a:pt x="0" y="0"/>
                  </a:lnTo>
                  <a:lnTo>
                    <a:pt x="0" y="4657343"/>
                  </a:lnTo>
                  <a:close/>
                </a:path>
              </a:pathLst>
            </a:custGeom>
            <a:solidFill>
              <a:srgbClr val="E9ECED"/>
            </a:solidFill>
          </p:spPr>
          <p:txBody>
            <a:bodyPr wrap="square" lIns="0" tIns="0" rIns="0" bIns="0" rtlCol="0"/>
            <a:lstStyle/>
            <a:p>
              <a:endParaRPr/>
            </a:p>
          </p:txBody>
        </p:sp>
        <p:sp>
          <p:nvSpPr>
            <p:cNvPr id="4" name="object 4"/>
            <p:cNvSpPr/>
            <p:nvPr/>
          </p:nvSpPr>
          <p:spPr>
            <a:xfrm>
              <a:off x="0" y="0"/>
              <a:ext cx="9144000" cy="487680"/>
            </a:xfrm>
            <a:custGeom>
              <a:avLst/>
              <a:gdLst/>
              <a:ahLst/>
              <a:cxnLst/>
              <a:rect l="l" t="t" r="r" b="b"/>
              <a:pathLst>
                <a:path w="9144000" h="487680">
                  <a:moveTo>
                    <a:pt x="9144000" y="0"/>
                  </a:moveTo>
                  <a:lnTo>
                    <a:pt x="0" y="0"/>
                  </a:lnTo>
                  <a:lnTo>
                    <a:pt x="0" y="487679"/>
                  </a:lnTo>
                  <a:lnTo>
                    <a:pt x="9144000" y="487679"/>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1203960" y="1191767"/>
              <a:ext cx="372110" cy="45720"/>
            </a:xfrm>
            <a:custGeom>
              <a:avLst/>
              <a:gdLst/>
              <a:ahLst/>
              <a:cxnLst/>
              <a:rect l="l" t="t" r="r" b="b"/>
              <a:pathLst>
                <a:path w="372109" h="45719">
                  <a:moveTo>
                    <a:pt x="371856" y="0"/>
                  </a:moveTo>
                  <a:lnTo>
                    <a:pt x="0" y="0"/>
                  </a:lnTo>
                  <a:lnTo>
                    <a:pt x="0" y="45720"/>
                  </a:lnTo>
                  <a:lnTo>
                    <a:pt x="371856" y="45720"/>
                  </a:lnTo>
                  <a:lnTo>
                    <a:pt x="371856" y="0"/>
                  </a:lnTo>
                  <a:close/>
                </a:path>
              </a:pathLst>
            </a:custGeom>
            <a:solidFill>
              <a:srgbClr val="EB5500"/>
            </a:solidFill>
          </p:spPr>
          <p:txBody>
            <a:bodyPr wrap="square" lIns="0" tIns="0" rIns="0" bIns="0" rtlCol="0"/>
            <a:lstStyle/>
            <a:p>
              <a:endParaRPr/>
            </a:p>
          </p:txBody>
        </p:sp>
        <p:sp>
          <p:nvSpPr>
            <p:cNvPr id="6" name="object 6"/>
            <p:cNvSpPr/>
            <p:nvPr/>
          </p:nvSpPr>
          <p:spPr>
            <a:xfrm>
              <a:off x="829055" y="1191767"/>
              <a:ext cx="378460" cy="45720"/>
            </a:xfrm>
            <a:custGeom>
              <a:avLst/>
              <a:gdLst/>
              <a:ahLst/>
              <a:cxnLst/>
              <a:rect l="l" t="t" r="r" b="b"/>
              <a:pathLst>
                <a:path w="378459" h="45719">
                  <a:moveTo>
                    <a:pt x="377952" y="0"/>
                  </a:moveTo>
                  <a:lnTo>
                    <a:pt x="0" y="0"/>
                  </a:lnTo>
                  <a:lnTo>
                    <a:pt x="0" y="45720"/>
                  </a:lnTo>
                  <a:lnTo>
                    <a:pt x="377952" y="45720"/>
                  </a:lnTo>
                  <a:lnTo>
                    <a:pt x="377952" y="0"/>
                  </a:lnTo>
                  <a:close/>
                </a:path>
              </a:pathLst>
            </a:custGeom>
            <a:solidFill>
              <a:srgbClr val="1A9987"/>
            </a:solidFill>
          </p:spPr>
          <p:txBody>
            <a:bodyPr wrap="square" lIns="0" tIns="0" rIns="0" bIns="0" rtlCol="0"/>
            <a:lstStyle/>
            <a:p>
              <a:endParaRPr/>
            </a:p>
          </p:txBody>
        </p:sp>
      </p:grpSp>
      <p:sp>
        <p:nvSpPr>
          <p:cNvPr id="7" name="object 7"/>
          <p:cNvSpPr txBox="1">
            <a:spLocks noGrp="1"/>
          </p:cNvSpPr>
          <p:nvPr>
            <p:ph type="title"/>
          </p:nvPr>
        </p:nvSpPr>
        <p:spPr>
          <a:xfrm>
            <a:off x="808431" y="1380566"/>
            <a:ext cx="6261735" cy="1306830"/>
          </a:xfrm>
          <a:prstGeom prst="rect">
            <a:avLst/>
          </a:prstGeom>
        </p:spPr>
        <p:txBody>
          <a:bodyPr vert="horz" wrap="square" lIns="0" tIns="12700" rIns="0" bIns="0" rtlCol="0">
            <a:spAutoFit/>
          </a:bodyPr>
          <a:lstStyle/>
          <a:p>
            <a:pPr marL="12700" marR="5080">
              <a:lnSpc>
                <a:spcPct val="100000"/>
              </a:lnSpc>
              <a:spcBef>
                <a:spcPts val="100"/>
              </a:spcBef>
            </a:pPr>
            <a:r>
              <a:rPr sz="4200" spc="125" dirty="0"/>
              <a:t>Movie</a:t>
            </a:r>
            <a:r>
              <a:rPr sz="4200" spc="-215" dirty="0"/>
              <a:t> </a:t>
            </a:r>
            <a:r>
              <a:rPr sz="4200" spc="110" dirty="0"/>
              <a:t>Recommendation </a:t>
            </a:r>
            <a:r>
              <a:rPr sz="4200" spc="155" dirty="0"/>
              <a:t>System</a:t>
            </a:r>
            <a:endParaRPr sz="4200"/>
          </a:p>
        </p:txBody>
      </p:sp>
      <p:sp>
        <p:nvSpPr>
          <p:cNvPr id="8" name="object 8"/>
          <p:cNvSpPr txBox="1"/>
          <p:nvPr/>
        </p:nvSpPr>
        <p:spPr>
          <a:xfrm>
            <a:off x="808431" y="3046552"/>
            <a:ext cx="2886710" cy="536685"/>
          </a:xfrm>
          <a:prstGeom prst="rect">
            <a:avLst/>
          </a:prstGeom>
        </p:spPr>
        <p:txBody>
          <a:bodyPr vert="horz" wrap="square" lIns="0" tIns="13335" rIns="0" bIns="0" rtlCol="0" anchor="t">
            <a:spAutoFit/>
          </a:bodyPr>
          <a:lstStyle/>
          <a:p>
            <a:pPr marL="12700">
              <a:lnSpc>
                <a:spcPct val="100000"/>
              </a:lnSpc>
              <a:spcBef>
                <a:spcPts val="2045"/>
              </a:spcBef>
            </a:pPr>
            <a:r>
              <a:rPr lang="en-US" sz="1700" dirty="0">
                <a:latin typeface="Tahoma"/>
                <a:cs typeface="Tahoma"/>
              </a:rPr>
              <a:t>P. Harish Reddy</a:t>
            </a:r>
            <a:br>
              <a:rPr lang="en-US" sz="1700" dirty="0">
                <a:latin typeface="Tahoma"/>
                <a:cs typeface="Tahoma"/>
              </a:rPr>
            </a:br>
            <a:r>
              <a:rPr lang="en-US" sz="1700" dirty="0">
                <a:latin typeface="Tahoma"/>
                <a:cs typeface="Tahoma"/>
              </a:rPr>
              <a:t>B22CN086</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C863-3588-44E4-A792-6D7F8E85E609}"/>
              </a:ext>
            </a:extLst>
          </p:cNvPr>
          <p:cNvSpPr>
            <a:spLocks noGrp="1"/>
          </p:cNvSpPr>
          <p:nvPr>
            <p:ph type="title"/>
          </p:nvPr>
        </p:nvSpPr>
        <p:spPr>
          <a:xfrm>
            <a:off x="800693" y="744224"/>
            <a:ext cx="8351142" cy="400110"/>
          </a:xfrm>
        </p:spPr>
        <p:txBody>
          <a:bodyPr wrap="square" lIns="0" tIns="0" rIns="0" bIns="0" anchor="t">
            <a:spAutoFit/>
          </a:bodyPr>
          <a:lstStyle/>
          <a:p>
            <a:r>
              <a:rPr lang="en-US" b="0" dirty="0"/>
              <a:t>Represented in a 3-Dimensional Term Vector Space</a:t>
            </a:r>
            <a:endParaRPr lang="en-US" dirty="0"/>
          </a:p>
        </p:txBody>
      </p:sp>
      <p:sp>
        <p:nvSpPr>
          <p:cNvPr id="3" name="Text Placeholder 2">
            <a:extLst>
              <a:ext uri="{FF2B5EF4-FFF2-40B4-BE49-F238E27FC236}">
                <a16:creationId xmlns:a16="http://schemas.microsoft.com/office/drawing/2014/main" id="{1055F92C-1BA3-5B85-ABEB-294ED9CC0399}"/>
              </a:ext>
            </a:extLst>
          </p:cNvPr>
          <p:cNvSpPr>
            <a:spLocks noGrp="1"/>
          </p:cNvSpPr>
          <p:nvPr>
            <p:ph type="body" idx="1"/>
          </p:nvPr>
        </p:nvSpPr>
        <p:spPr>
          <a:xfrm>
            <a:off x="8066175" y="3928134"/>
            <a:ext cx="59691" cy="894055"/>
          </a:xfrm>
        </p:spPr>
        <p:txBody>
          <a:bodyPr/>
          <a:lstStyle/>
          <a:p>
            <a:endParaRPr lang="en-US"/>
          </a:p>
        </p:txBody>
      </p:sp>
      <p:pic>
        <p:nvPicPr>
          <p:cNvPr id="4" name="Picture 3" descr="A diagram of a triangle with arrows&#10;&#10;AI-generated content may be incorrect.">
            <a:extLst>
              <a:ext uri="{FF2B5EF4-FFF2-40B4-BE49-F238E27FC236}">
                <a16:creationId xmlns:a16="http://schemas.microsoft.com/office/drawing/2014/main" id="{71B12254-F6CD-5C0C-A691-15BFD5D32018}"/>
              </a:ext>
            </a:extLst>
          </p:cNvPr>
          <p:cNvPicPr>
            <a:picLocks noChangeAspect="1"/>
          </p:cNvPicPr>
          <p:nvPr/>
        </p:nvPicPr>
        <p:blipFill>
          <a:blip r:embed="rId2"/>
          <a:stretch>
            <a:fillRect/>
          </a:stretch>
        </p:blipFill>
        <p:spPr>
          <a:xfrm>
            <a:off x="2369156" y="1469952"/>
            <a:ext cx="4410547" cy="3683377"/>
          </a:xfrm>
          <a:prstGeom prst="rect">
            <a:avLst/>
          </a:prstGeom>
        </p:spPr>
      </p:pic>
    </p:spTree>
    <p:extLst>
      <p:ext uri="{BB962C8B-B14F-4D97-AF65-F5344CB8AC3E}">
        <p14:creationId xmlns:p14="http://schemas.microsoft.com/office/powerpoint/2010/main" val="423713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BF0B-24A3-4B3D-55EF-90FF1AF0750D}"/>
              </a:ext>
            </a:extLst>
          </p:cNvPr>
          <p:cNvSpPr>
            <a:spLocks noGrp="1"/>
          </p:cNvSpPr>
          <p:nvPr>
            <p:ph type="title"/>
          </p:nvPr>
        </p:nvSpPr>
        <p:spPr>
          <a:xfrm>
            <a:off x="808431" y="782905"/>
            <a:ext cx="5331460" cy="400110"/>
          </a:xfrm>
        </p:spPr>
        <p:txBody>
          <a:bodyPr wrap="square" lIns="0" tIns="0" rIns="0" bIns="0" anchor="t">
            <a:spAutoFit/>
          </a:bodyPr>
          <a:lstStyle/>
          <a:p>
            <a:r>
              <a:rPr lang="en-US" b="0" dirty="0"/>
              <a:t>Cosine Similarity</a:t>
            </a:r>
            <a:endParaRPr lang="en-US" dirty="0"/>
          </a:p>
        </p:txBody>
      </p:sp>
      <p:sp>
        <p:nvSpPr>
          <p:cNvPr id="3" name="Text Placeholder 2">
            <a:extLst>
              <a:ext uri="{FF2B5EF4-FFF2-40B4-BE49-F238E27FC236}">
                <a16:creationId xmlns:a16="http://schemas.microsoft.com/office/drawing/2014/main" id="{65F709A0-2863-C14D-617A-E341DCB98CA9}"/>
              </a:ext>
            </a:extLst>
          </p:cNvPr>
          <p:cNvSpPr>
            <a:spLocks noGrp="1"/>
          </p:cNvSpPr>
          <p:nvPr>
            <p:ph type="body" idx="1"/>
          </p:nvPr>
        </p:nvSpPr>
        <p:spPr>
          <a:xfrm>
            <a:off x="806352" y="1580854"/>
            <a:ext cx="8060690" cy="3046988"/>
          </a:xfrm>
        </p:spPr>
        <p:txBody>
          <a:bodyPr wrap="square" lIns="0" tIns="0" rIns="0" bIns="0" anchor="t">
            <a:spAutoFit/>
          </a:bodyPr>
          <a:lstStyle/>
          <a:p>
            <a:r>
              <a:rPr lang="en-US" dirty="0">
                <a:ea typeface="Tahoma"/>
              </a:rPr>
              <a:t>• Sim(X,Y) = cos(X,Y)</a:t>
            </a:r>
          </a:p>
          <a:p>
            <a:endParaRPr lang="en-US" dirty="0">
              <a:ea typeface="Tahoma"/>
            </a:endParaRPr>
          </a:p>
          <a:p>
            <a:r>
              <a:rPr lang="en-US" dirty="0">
                <a:ea typeface="Tahoma"/>
              </a:rPr>
              <a:t>• The cosine of the angle between X and Y </a:t>
            </a:r>
          </a:p>
          <a:p>
            <a:endParaRPr lang="en-US" dirty="0">
              <a:ea typeface="Tahoma"/>
            </a:endParaRPr>
          </a:p>
          <a:p>
            <a:r>
              <a:rPr lang="en-US" dirty="0">
                <a:ea typeface="Tahoma"/>
              </a:rPr>
              <a:t>• If the vectors are aligned (correlated) angle is zero degrees and cos(X,Y)=1 </a:t>
            </a:r>
          </a:p>
          <a:p>
            <a:endParaRPr lang="en-US" dirty="0">
              <a:ea typeface="Tahoma"/>
            </a:endParaRPr>
          </a:p>
          <a:p>
            <a:r>
              <a:rPr lang="en-US" dirty="0">
                <a:ea typeface="Tahoma"/>
              </a:rPr>
              <a:t>• If the vectors are orthogonal (no common coordinates) angle is 90 degrees and cos(X,Y) = 0</a:t>
            </a:r>
          </a:p>
          <a:p>
            <a:endParaRPr lang="en-US" dirty="0">
              <a:ea typeface="Tahoma"/>
            </a:endParaRPr>
          </a:p>
          <a:p>
            <a:r>
              <a:rPr lang="en-US" dirty="0">
                <a:ea typeface="Tahoma"/>
              </a:rPr>
              <a:t>• Cosine is commonly used for comparing documents, where we assume that the vectors are normalized by the document length.</a:t>
            </a:r>
          </a:p>
        </p:txBody>
      </p:sp>
      <p:pic>
        <p:nvPicPr>
          <p:cNvPr id="4" name="Picture 3" descr="A diagram of a triangle&#10;&#10;AI-generated content may be incorrect.">
            <a:extLst>
              <a:ext uri="{FF2B5EF4-FFF2-40B4-BE49-F238E27FC236}">
                <a16:creationId xmlns:a16="http://schemas.microsoft.com/office/drawing/2014/main" id="{685FE37D-D135-D8EB-6414-60AE955066F0}"/>
              </a:ext>
            </a:extLst>
          </p:cNvPr>
          <p:cNvPicPr>
            <a:picLocks noChangeAspect="1"/>
          </p:cNvPicPr>
          <p:nvPr/>
        </p:nvPicPr>
        <p:blipFill>
          <a:blip r:embed="rId2"/>
          <a:srcRect l="22814" t="-17054" r="-73" b="-1938"/>
          <a:stretch/>
        </p:blipFill>
        <p:spPr>
          <a:xfrm>
            <a:off x="6014819" y="133991"/>
            <a:ext cx="3139522" cy="2365961"/>
          </a:xfrm>
          <a:prstGeom prst="rect">
            <a:avLst/>
          </a:prstGeom>
        </p:spPr>
      </p:pic>
    </p:spTree>
    <p:extLst>
      <p:ext uri="{BB962C8B-B14F-4D97-AF65-F5344CB8AC3E}">
        <p14:creationId xmlns:p14="http://schemas.microsoft.com/office/powerpoint/2010/main" val="401460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E328-26B1-1CBB-86EA-9FD418AC08A5}"/>
              </a:ext>
            </a:extLst>
          </p:cNvPr>
          <p:cNvSpPr>
            <a:spLocks noGrp="1"/>
          </p:cNvSpPr>
          <p:nvPr>
            <p:ph type="title"/>
          </p:nvPr>
        </p:nvSpPr>
        <p:spPr>
          <a:xfrm>
            <a:off x="847122" y="606691"/>
            <a:ext cx="5331460" cy="400110"/>
          </a:xfrm>
        </p:spPr>
        <p:txBody>
          <a:bodyPr wrap="square" lIns="0" tIns="0" rIns="0" bIns="0" anchor="t">
            <a:spAutoFit/>
          </a:bodyPr>
          <a:lstStyle/>
          <a:p>
            <a:r>
              <a:rPr lang="en-US" b="0" dirty="0"/>
              <a:t>Cosine Similarity - math </a:t>
            </a:r>
            <a:endParaRPr lang="en-US" dirty="0"/>
          </a:p>
        </p:txBody>
      </p:sp>
      <p:sp>
        <p:nvSpPr>
          <p:cNvPr id="3" name="Text Placeholder 2">
            <a:extLst>
              <a:ext uri="{FF2B5EF4-FFF2-40B4-BE49-F238E27FC236}">
                <a16:creationId xmlns:a16="http://schemas.microsoft.com/office/drawing/2014/main" id="{49BFB1BC-E9E6-F691-A0CC-3874EA52F30F}"/>
              </a:ext>
            </a:extLst>
          </p:cNvPr>
          <p:cNvSpPr>
            <a:spLocks noGrp="1"/>
          </p:cNvSpPr>
          <p:nvPr>
            <p:ph type="body" idx="1"/>
          </p:nvPr>
        </p:nvSpPr>
        <p:spPr>
          <a:xfrm>
            <a:off x="7265205" y="396615"/>
            <a:ext cx="1284296" cy="409684"/>
          </a:xfrm>
        </p:spPr>
        <p:txBody>
          <a:bodyPr wrap="square" lIns="0" tIns="0" rIns="0" bIns="0" anchor="t">
            <a:spAutoFit/>
          </a:bodyPr>
          <a:lstStyle/>
          <a:p>
            <a:endParaRPr lang="en-US" dirty="0"/>
          </a:p>
        </p:txBody>
      </p:sp>
      <p:pic>
        <p:nvPicPr>
          <p:cNvPr id="5" name="Picture 4" descr="A screenshot of a math problem">
            <a:extLst>
              <a:ext uri="{FF2B5EF4-FFF2-40B4-BE49-F238E27FC236}">
                <a16:creationId xmlns:a16="http://schemas.microsoft.com/office/drawing/2014/main" id="{7BB04D4D-0498-FC16-9F8D-FB717E8647C7}"/>
              </a:ext>
            </a:extLst>
          </p:cNvPr>
          <p:cNvPicPr>
            <a:picLocks noChangeAspect="1"/>
          </p:cNvPicPr>
          <p:nvPr/>
        </p:nvPicPr>
        <p:blipFill>
          <a:blip r:embed="rId2"/>
          <a:stretch>
            <a:fillRect/>
          </a:stretch>
        </p:blipFill>
        <p:spPr>
          <a:xfrm>
            <a:off x="573162" y="1127826"/>
            <a:ext cx="6678428" cy="4023966"/>
          </a:xfrm>
          <a:prstGeom prst="rect">
            <a:avLst/>
          </a:prstGeom>
        </p:spPr>
      </p:pic>
    </p:spTree>
    <p:extLst>
      <p:ext uri="{BB962C8B-B14F-4D97-AF65-F5344CB8AC3E}">
        <p14:creationId xmlns:p14="http://schemas.microsoft.com/office/powerpoint/2010/main" val="328990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016D-5058-FF66-6C0F-A9616B68E004}"/>
              </a:ext>
            </a:extLst>
          </p:cNvPr>
          <p:cNvSpPr>
            <a:spLocks noGrp="1"/>
          </p:cNvSpPr>
          <p:nvPr>
            <p:ph type="title"/>
          </p:nvPr>
        </p:nvSpPr>
        <p:spPr>
          <a:xfrm>
            <a:off x="841657" y="771444"/>
            <a:ext cx="5331460" cy="400110"/>
          </a:xfrm>
        </p:spPr>
        <p:txBody>
          <a:bodyPr wrap="square" lIns="0" tIns="0" rIns="0" bIns="0" anchor="t">
            <a:spAutoFit/>
          </a:bodyPr>
          <a:lstStyle/>
          <a:p>
            <a:r>
              <a:rPr lang="en-US" b="0" dirty="0"/>
              <a:t>Example </a:t>
            </a:r>
            <a:endParaRPr lang="en-US" dirty="0"/>
          </a:p>
        </p:txBody>
      </p:sp>
      <p:pic>
        <p:nvPicPr>
          <p:cNvPr id="4" name="Picture 3" descr="A table with numbers and graphs&#10;&#10;AI-generated content may be incorrect.">
            <a:extLst>
              <a:ext uri="{FF2B5EF4-FFF2-40B4-BE49-F238E27FC236}">
                <a16:creationId xmlns:a16="http://schemas.microsoft.com/office/drawing/2014/main" id="{26F6A43D-1B13-20F9-7191-A2A5D77C32D4}"/>
              </a:ext>
            </a:extLst>
          </p:cNvPr>
          <p:cNvPicPr>
            <a:picLocks noChangeAspect="1"/>
          </p:cNvPicPr>
          <p:nvPr/>
        </p:nvPicPr>
        <p:blipFill>
          <a:blip r:embed="rId2"/>
          <a:srcRect l="1287" t="2911" r="4633" b="3050"/>
          <a:stretch/>
        </p:blipFill>
        <p:spPr>
          <a:xfrm>
            <a:off x="841504" y="1297012"/>
            <a:ext cx="6435305" cy="3848421"/>
          </a:xfrm>
          <a:prstGeom prst="rect">
            <a:avLst/>
          </a:prstGeom>
        </p:spPr>
      </p:pic>
    </p:spTree>
    <p:extLst>
      <p:ext uri="{BB962C8B-B14F-4D97-AF65-F5344CB8AC3E}">
        <p14:creationId xmlns:p14="http://schemas.microsoft.com/office/powerpoint/2010/main" val="422521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dirty="0"/>
              <a:t>Evaluation</a:t>
            </a:r>
            <a:r>
              <a:rPr spc="210" dirty="0"/>
              <a:t> </a:t>
            </a:r>
            <a:r>
              <a:rPr spc="-10" dirty="0"/>
              <a:t>metrics</a:t>
            </a:r>
          </a:p>
        </p:txBody>
      </p:sp>
      <p:graphicFrame>
        <p:nvGraphicFramePr>
          <p:cNvPr id="3" name="object 3"/>
          <p:cNvGraphicFramePr>
            <a:graphicFrameLocks noGrp="1"/>
          </p:cNvGraphicFramePr>
          <p:nvPr/>
        </p:nvGraphicFramePr>
        <p:xfrm>
          <a:off x="5004180" y="2094356"/>
          <a:ext cx="3482340" cy="2420620"/>
        </p:xfrm>
        <a:graphic>
          <a:graphicData uri="http://schemas.openxmlformats.org/drawingml/2006/table">
            <a:tbl>
              <a:tblPr firstRow="1" bandRow="1">
                <a:tableStyleId>{2D5ABB26-0587-4C30-8999-92F81FD0307C}</a:tableStyleId>
              </a:tblPr>
              <a:tblGrid>
                <a:gridCol w="1741170">
                  <a:extLst>
                    <a:ext uri="{9D8B030D-6E8A-4147-A177-3AD203B41FA5}">
                      <a16:colId xmlns:a16="http://schemas.microsoft.com/office/drawing/2014/main" val="20000"/>
                    </a:ext>
                  </a:extLst>
                </a:gridCol>
                <a:gridCol w="1741170">
                  <a:extLst>
                    <a:ext uri="{9D8B030D-6E8A-4147-A177-3AD203B41FA5}">
                      <a16:colId xmlns:a16="http://schemas.microsoft.com/office/drawing/2014/main" val="20001"/>
                    </a:ext>
                  </a:extLst>
                </a:gridCol>
              </a:tblGrid>
              <a:tr h="598805">
                <a:tc>
                  <a:txBody>
                    <a:bodyPr/>
                    <a:lstStyle/>
                    <a:p>
                      <a:pPr algn="ctr">
                        <a:lnSpc>
                          <a:spcPct val="100000"/>
                        </a:lnSpc>
                        <a:spcBef>
                          <a:spcPts val="1390"/>
                        </a:spcBef>
                      </a:pPr>
                      <a:r>
                        <a:rPr sz="1600" b="1" spc="-10" dirty="0">
                          <a:latin typeface="Tahoma"/>
                          <a:cs typeface="Tahoma"/>
                        </a:rPr>
                        <a:t>Metric</a:t>
                      </a:r>
                      <a:endParaRPr sz="1600">
                        <a:latin typeface="Tahoma"/>
                        <a:cs typeface="Tahoma"/>
                      </a:endParaRPr>
                    </a:p>
                  </a:txBody>
                  <a:tcPr marL="0" marR="0" marT="1765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marL="1270" algn="ctr">
                        <a:lnSpc>
                          <a:spcPct val="100000"/>
                        </a:lnSpc>
                        <a:spcBef>
                          <a:spcPts val="215"/>
                        </a:spcBef>
                      </a:pPr>
                      <a:r>
                        <a:rPr sz="1600" b="1" spc="-75" dirty="0">
                          <a:latin typeface="Tahoma"/>
                          <a:cs typeface="Tahoma"/>
                        </a:rPr>
                        <a:t>Content</a:t>
                      </a:r>
                      <a:r>
                        <a:rPr sz="1600" b="1" spc="-140" dirty="0">
                          <a:latin typeface="Tahoma"/>
                          <a:cs typeface="Tahoma"/>
                        </a:rPr>
                        <a:t> </a:t>
                      </a:r>
                      <a:r>
                        <a:rPr sz="1600" b="1" spc="-10" dirty="0">
                          <a:latin typeface="Tahoma"/>
                          <a:cs typeface="Tahoma"/>
                        </a:rPr>
                        <a:t>based</a:t>
                      </a:r>
                      <a:endParaRPr sz="1600">
                        <a:latin typeface="Tahoma"/>
                        <a:cs typeface="Tahoma"/>
                      </a:endParaRPr>
                    </a:p>
                    <a:p>
                      <a:pPr marL="2540" algn="ctr">
                        <a:lnSpc>
                          <a:spcPct val="100000"/>
                        </a:lnSpc>
                        <a:spcBef>
                          <a:spcPts val="290"/>
                        </a:spcBef>
                      </a:pPr>
                      <a:r>
                        <a:rPr sz="1600" b="1" spc="-10" dirty="0">
                          <a:latin typeface="Tahoma"/>
                          <a:cs typeface="Tahoma"/>
                        </a:rPr>
                        <a:t>(Genre)</a:t>
                      </a:r>
                      <a:endParaRPr sz="1600">
                        <a:latin typeface="Tahoma"/>
                        <a:cs typeface="Tahoma"/>
                      </a:endParaRPr>
                    </a:p>
                  </a:txBody>
                  <a:tcPr marL="0" marR="0" marT="273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extLst>
                  <a:ext uri="{0D108BD9-81ED-4DB2-BD59-A6C34878D82A}">
                    <a16:rowId xmlns:a16="http://schemas.microsoft.com/office/drawing/2014/main" val="10000"/>
                  </a:ext>
                </a:extLst>
              </a:tr>
              <a:tr h="455930">
                <a:tc>
                  <a:txBody>
                    <a:bodyPr/>
                    <a:lstStyle/>
                    <a:p>
                      <a:pPr marL="3175" algn="ctr">
                        <a:lnSpc>
                          <a:spcPct val="100000"/>
                        </a:lnSpc>
                        <a:spcBef>
                          <a:spcPts val="760"/>
                        </a:spcBef>
                      </a:pPr>
                      <a:r>
                        <a:rPr sz="1600" b="1" spc="-10" dirty="0">
                          <a:latin typeface="Tahoma"/>
                          <a:cs typeface="Tahoma"/>
                        </a:rPr>
                        <a:t>Precision</a:t>
                      </a:r>
                      <a:endParaRPr sz="1600">
                        <a:latin typeface="Tahoma"/>
                        <a:cs typeface="Tahoma"/>
                      </a:endParaRPr>
                    </a:p>
                  </a:txBody>
                  <a:tcPr marL="0" marR="0" marT="965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715" algn="ctr">
                        <a:lnSpc>
                          <a:spcPct val="100000"/>
                        </a:lnSpc>
                        <a:spcBef>
                          <a:spcPts val="760"/>
                        </a:spcBef>
                      </a:pPr>
                      <a:r>
                        <a:rPr sz="1600" spc="-10" dirty="0">
                          <a:latin typeface="Tahoma"/>
                          <a:cs typeface="Tahoma"/>
                        </a:rPr>
                        <a:t>0.800932214</a:t>
                      </a:r>
                      <a:endParaRPr sz="1600">
                        <a:latin typeface="Tahoma"/>
                        <a:cs typeface="Tahoma"/>
                      </a:endParaRPr>
                    </a:p>
                  </a:txBody>
                  <a:tcPr marL="0" marR="0" marT="965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55295">
                <a:tc>
                  <a:txBody>
                    <a:bodyPr/>
                    <a:lstStyle/>
                    <a:p>
                      <a:pPr marL="635" algn="ctr">
                        <a:lnSpc>
                          <a:spcPct val="100000"/>
                        </a:lnSpc>
                        <a:spcBef>
                          <a:spcPts val="760"/>
                        </a:spcBef>
                      </a:pPr>
                      <a:r>
                        <a:rPr sz="1600" b="1" spc="-10" dirty="0">
                          <a:latin typeface="Tahoma"/>
                          <a:cs typeface="Tahoma"/>
                        </a:rPr>
                        <a:t>Recall</a:t>
                      </a:r>
                      <a:endParaRPr sz="1600">
                        <a:latin typeface="Tahoma"/>
                        <a:cs typeface="Tahoma"/>
                      </a:endParaRPr>
                    </a:p>
                  </a:txBody>
                  <a:tcPr marL="0" marR="0" marT="965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715" algn="ctr">
                        <a:lnSpc>
                          <a:spcPct val="100000"/>
                        </a:lnSpc>
                        <a:spcBef>
                          <a:spcPts val="760"/>
                        </a:spcBef>
                      </a:pPr>
                      <a:r>
                        <a:rPr sz="1600" spc="-10" dirty="0">
                          <a:latin typeface="Tahoma"/>
                          <a:cs typeface="Tahoma"/>
                        </a:rPr>
                        <a:t>0.495168862</a:t>
                      </a:r>
                      <a:endParaRPr sz="1600">
                        <a:latin typeface="Tahoma"/>
                        <a:cs typeface="Tahoma"/>
                      </a:endParaRPr>
                    </a:p>
                  </a:txBody>
                  <a:tcPr marL="0" marR="0" marT="965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55295">
                <a:tc>
                  <a:txBody>
                    <a:bodyPr/>
                    <a:lstStyle/>
                    <a:p>
                      <a:pPr algn="ctr">
                        <a:lnSpc>
                          <a:spcPct val="100000"/>
                        </a:lnSpc>
                        <a:spcBef>
                          <a:spcPts val="765"/>
                        </a:spcBef>
                      </a:pPr>
                      <a:r>
                        <a:rPr sz="1600" b="1" spc="-80" dirty="0">
                          <a:latin typeface="Tahoma"/>
                          <a:cs typeface="Tahoma"/>
                        </a:rPr>
                        <a:t>F-</a:t>
                      </a:r>
                      <a:r>
                        <a:rPr sz="1600" b="1" spc="-10" dirty="0">
                          <a:latin typeface="Tahoma"/>
                          <a:cs typeface="Tahoma"/>
                        </a:rPr>
                        <a:t>Measure</a:t>
                      </a:r>
                      <a:endParaRPr sz="1600">
                        <a:latin typeface="Tahoma"/>
                        <a:cs typeface="Tahoma"/>
                      </a:endParaRPr>
                    </a:p>
                  </a:txBody>
                  <a:tcPr marL="0" marR="0" marT="971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765"/>
                        </a:spcBef>
                      </a:pPr>
                      <a:r>
                        <a:rPr sz="1600" spc="-10" dirty="0">
                          <a:latin typeface="Tahoma"/>
                          <a:cs typeface="Tahoma"/>
                        </a:rPr>
                        <a:t>0.6119842046</a:t>
                      </a:r>
                      <a:endParaRPr sz="1600">
                        <a:latin typeface="Tahoma"/>
                        <a:cs typeface="Tahoma"/>
                      </a:endParaRPr>
                    </a:p>
                  </a:txBody>
                  <a:tcPr marL="0" marR="0" marT="971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55295">
                <a:tc>
                  <a:txBody>
                    <a:bodyPr/>
                    <a:lstStyle/>
                    <a:p>
                      <a:pPr marL="4445" algn="ctr">
                        <a:lnSpc>
                          <a:spcPct val="100000"/>
                        </a:lnSpc>
                        <a:spcBef>
                          <a:spcPts val="765"/>
                        </a:spcBef>
                      </a:pPr>
                      <a:r>
                        <a:rPr sz="1600" b="1" spc="-20" dirty="0">
                          <a:latin typeface="Tahoma"/>
                          <a:cs typeface="Tahoma"/>
                        </a:rPr>
                        <a:t>NDCG</a:t>
                      </a:r>
                      <a:endParaRPr sz="1600">
                        <a:latin typeface="Tahoma"/>
                        <a:cs typeface="Tahoma"/>
                      </a:endParaRPr>
                    </a:p>
                  </a:txBody>
                  <a:tcPr marL="0" marR="0" marT="971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5715" algn="ctr">
                        <a:lnSpc>
                          <a:spcPct val="100000"/>
                        </a:lnSpc>
                        <a:spcBef>
                          <a:spcPts val="765"/>
                        </a:spcBef>
                      </a:pPr>
                      <a:r>
                        <a:rPr sz="1600" spc="-10" dirty="0">
                          <a:latin typeface="Tahoma"/>
                          <a:cs typeface="Tahoma"/>
                        </a:rPr>
                        <a:t>0.945576877</a:t>
                      </a:r>
                      <a:endParaRPr sz="1600">
                        <a:latin typeface="Tahoma"/>
                        <a:cs typeface="Tahoma"/>
                      </a:endParaRPr>
                    </a:p>
                  </a:txBody>
                  <a:tcPr marL="0" marR="0" marT="971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4" name="object 4"/>
          <p:cNvGraphicFramePr>
            <a:graphicFrameLocks noGrp="1"/>
          </p:cNvGraphicFramePr>
          <p:nvPr/>
        </p:nvGraphicFramePr>
        <p:xfrm>
          <a:off x="903427" y="2094356"/>
          <a:ext cx="3482340" cy="2005965"/>
        </p:xfrm>
        <a:graphic>
          <a:graphicData uri="http://schemas.openxmlformats.org/drawingml/2006/table">
            <a:tbl>
              <a:tblPr firstRow="1" bandRow="1">
                <a:tableStyleId>{2D5ABB26-0587-4C30-8999-92F81FD0307C}</a:tableStyleId>
              </a:tblPr>
              <a:tblGrid>
                <a:gridCol w="1741170">
                  <a:extLst>
                    <a:ext uri="{9D8B030D-6E8A-4147-A177-3AD203B41FA5}">
                      <a16:colId xmlns:a16="http://schemas.microsoft.com/office/drawing/2014/main" val="20000"/>
                    </a:ext>
                  </a:extLst>
                </a:gridCol>
                <a:gridCol w="1741170">
                  <a:extLst>
                    <a:ext uri="{9D8B030D-6E8A-4147-A177-3AD203B41FA5}">
                      <a16:colId xmlns:a16="http://schemas.microsoft.com/office/drawing/2014/main" val="20001"/>
                    </a:ext>
                  </a:extLst>
                </a:gridCol>
              </a:tblGrid>
              <a:tr h="668655">
                <a:tc>
                  <a:txBody>
                    <a:bodyPr/>
                    <a:lstStyle/>
                    <a:p>
                      <a:pPr algn="ctr">
                        <a:lnSpc>
                          <a:spcPct val="100000"/>
                        </a:lnSpc>
                        <a:spcBef>
                          <a:spcPts val="1540"/>
                        </a:spcBef>
                      </a:pPr>
                      <a:r>
                        <a:rPr sz="1800" b="1" spc="-10" dirty="0">
                          <a:latin typeface="Tahoma"/>
                          <a:cs typeface="Tahoma"/>
                        </a:rPr>
                        <a:t>Metric</a:t>
                      </a:r>
                      <a:endParaRPr sz="1800">
                        <a:latin typeface="Tahoma"/>
                        <a:cs typeface="Tahoma"/>
                      </a:endParaRPr>
                    </a:p>
                  </a:txBody>
                  <a:tcPr marL="0" marR="0" marT="1955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tc>
                  <a:txBody>
                    <a:bodyPr/>
                    <a:lstStyle/>
                    <a:p>
                      <a:pPr marL="484505" marR="115570" indent="-360045">
                        <a:lnSpc>
                          <a:spcPts val="2470"/>
                        </a:lnSpc>
                        <a:spcBef>
                          <a:spcPts val="55"/>
                        </a:spcBef>
                      </a:pPr>
                      <a:r>
                        <a:rPr sz="1800" b="1" spc="-85" dirty="0">
                          <a:latin typeface="Tahoma"/>
                          <a:cs typeface="Tahoma"/>
                        </a:rPr>
                        <a:t>Content</a:t>
                      </a:r>
                      <a:r>
                        <a:rPr sz="1800" b="1" spc="-140" dirty="0">
                          <a:latin typeface="Tahoma"/>
                          <a:cs typeface="Tahoma"/>
                        </a:rPr>
                        <a:t> </a:t>
                      </a:r>
                      <a:r>
                        <a:rPr sz="1800" b="1" spc="-130" dirty="0">
                          <a:latin typeface="Tahoma"/>
                          <a:cs typeface="Tahoma"/>
                        </a:rPr>
                        <a:t>based </a:t>
                      </a:r>
                      <a:r>
                        <a:rPr sz="1800" b="1" spc="-10" dirty="0">
                          <a:latin typeface="Tahoma"/>
                          <a:cs typeface="Tahoma"/>
                        </a:rPr>
                        <a:t>(Genre)</a:t>
                      </a:r>
                      <a:endParaRPr sz="1800">
                        <a:latin typeface="Tahoma"/>
                        <a:cs typeface="Tahoma"/>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D9D9D9"/>
                    </a:solidFill>
                  </a:tcPr>
                </a:tc>
                <a:extLst>
                  <a:ext uri="{0D108BD9-81ED-4DB2-BD59-A6C34878D82A}">
                    <a16:rowId xmlns:a16="http://schemas.microsoft.com/office/drawing/2014/main" val="10000"/>
                  </a:ext>
                </a:extLst>
              </a:tr>
              <a:tr h="668655">
                <a:tc>
                  <a:txBody>
                    <a:bodyPr/>
                    <a:lstStyle/>
                    <a:p>
                      <a:pPr marL="1270" algn="ctr">
                        <a:lnSpc>
                          <a:spcPct val="100000"/>
                        </a:lnSpc>
                        <a:spcBef>
                          <a:spcPts val="1480"/>
                        </a:spcBef>
                      </a:pPr>
                      <a:r>
                        <a:rPr sz="1800" b="1" spc="-20" dirty="0">
                          <a:latin typeface="Tahoma"/>
                          <a:cs typeface="Tahoma"/>
                        </a:rPr>
                        <a:t>RMSE</a:t>
                      </a:r>
                      <a:endParaRPr sz="1800">
                        <a:latin typeface="Tahoma"/>
                        <a:cs typeface="Tahoma"/>
                      </a:endParaRPr>
                    </a:p>
                  </a:txBody>
                  <a:tcPr marL="0" marR="0" marT="1879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235"/>
                        </a:spcBef>
                      </a:pPr>
                      <a:r>
                        <a:rPr sz="1800" spc="-10" dirty="0">
                          <a:latin typeface="Tahoma"/>
                          <a:cs typeface="Tahoma"/>
                        </a:rPr>
                        <a:t>0.9185</a:t>
                      </a:r>
                      <a:endParaRPr sz="1800">
                        <a:latin typeface="Tahoma"/>
                        <a:cs typeface="Tahoma"/>
                      </a:endParaRPr>
                    </a:p>
                  </a:txBody>
                  <a:tcPr marL="0" marR="0" marT="298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68655">
                <a:tc>
                  <a:txBody>
                    <a:bodyPr/>
                    <a:lstStyle/>
                    <a:p>
                      <a:pPr algn="ctr">
                        <a:lnSpc>
                          <a:spcPct val="100000"/>
                        </a:lnSpc>
                        <a:spcBef>
                          <a:spcPts val="1480"/>
                        </a:spcBef>
                      </a:pPr>
                      <a:r>
                        <a:rPr sz="1800" b="1" spc="-25" dirty="0">
                          <a:latin typeface="Tahoma"/>
                          <a:cs typeface="Tahoma"/>
                        </a:rPr>
                        <a:t>MAE</a:t>
                      </a:r>
                      <a:endParaRPr sz="1800">
                        <a:latin typeface="Tahoma"/>
                        <a:cs typeface="Tahoma"/>
                      </a:endParaRPr>
                    </a:p>
                  </a:txBody>
                  <a:tcPr marL="0" marR="0" marT="1879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240"/>
                        </a:spcBef>
                      </a:pPr>
                      <a:r>
                        <a:rPr sz="1800" spc="-10" dirty="0">
                          <a:latin typeface="Tahoma"/>
                          <a:cs typeface="Tahoma"/>
                        </a:rPr>
                        <a:t>0.7095</a:t>
                      </a:r>
                      <a:endParaRPr sz="1800">
                        <a:latin typeface="Tahoma"/>
                        <a:cs typeface="Tahoma"/>
                      </a:endParaRPr>
                    </a:p>
                  </a:txBody>
                  <a:tcPr marL="0" marR="0" marT="304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70" dirty="0"/>
              <a:t>Movie-</a:t>
            </a:r>
            <a:r>
              <a:rPr spc="60" dirty="0"/>
              <a:t>Movie</a:t>
            </a:r>
            <a:r>
              <a:rPr spc="-35" dirty="0"/>
              <a:t> </a:t>
            </a:r>
            <a:r>
              <a:rPr spc="-10" dirty="0"/>
              <a:t>Similarity</a:t>
            </a:r>
          </a:p>
        </p:txBody>
      </p:sp>
      <p:sp>
        <p:nvSpPr>
          <p:cNvPr id="3" name="object 3"/>
          <p:cNvSpPr txBox="1"/>
          <p:nvPr/>
        </p:nvSpPr>
        <p:spPr>
          <a:xfrm>
            <a:off x="924255" y="2503423"/>
            <a:ext cx="6120130" cy="848994"/>
          </a:xfrm>
          <a:prstGeom prst="rect">
            <a:avLst/>
          </a:prstGeom>
        </p:spPr>
        <p:txBody>
          <a:bodyPr vert="horz" wrap="square" lIns="0" tIns="12700" rIns="0" bIns="0" rtlCol="0">
            <a:spAutoFit/>
          </a:bodyPr>
          <a:lstStyle/>
          <a:p>
            <a:pPr marL="353695" indent="-340995">
              <a:lnSpc>
                <a:spcPct val="100000"/>
              </a:lnSpc>
              <a:spcBef>
                <a:spcPts val="100"/>
              </a:spcBef>
              <a:buChar char="●"/>
              <a:tabLst>
                <a:tab pos="353695" algn="l"/>
              </a:tabLst>
            </a:pPr>
            <a:r>
              <a:rPr sz="1800" dirty="0">
                <a:latin typeface="Tahoma"/>
                <a:cs typeface="Tahoma"/>
              </a:rPr>
              <a:t>TF-IDF</a:t>
            </a:r>
            <a:r>
              <a:rPr sz="1800" spc="-135" dirty="0">
                <a:latin typeface="Tahoma"/>
                <a:cs typeface="Tahoma"/>
              </a:rPr>
              <a:t> </a:t>
            </a:r>
            <a:r>
              <a:rPr sz="1800" spc="-20" dirty="0">
                <a:latin typeface="Tahoma"/>
                <a:cs typeface="Tahoma"/>
              </a:rPr>
              <a:t>using</a:t>
            </a:r>
            <a:r>
              <a:rPr sz="1800" spc="-155" dirty="0">
                <a:latin typeface="Tahoma"/>
                <a:cs typeface="Tahoma"/>
              </a:rPr>
              <a:t> </a:t>
            </a:r>
            <a:r>
              <a:rPr sz="1800" dirty="0">
                <a:latin typeface="Tahoma"/>
                <a:cs typeface="Tahoma"/>
              </a:rPr>
              <a:t>overview</a:t>
            </a:r>
            <a:r>
              <a:rPr sz="1800" spc="-130" dirty="0">
                <a:latin typeface="Tahoma"/>
                <a:cs typeface="Tahoma"/>
              </a:rPr>
              <a:t> </a:t>
            </a:r>
            <a:r>
              <a:rPr sz="1800" spc="-20" dirty="0">
                <a:latin typeface="Tahoma"/>
                <a:cs typeface="Tahoma"/>
              </a:rPr>
              <a:t>and</a:t>
            </a:r>
            <a:r>
              <a:rPr sz="1800" spc="-170" dirty="0">
                <a:latin typeface="Tahoma"/>
                <a:cs typeface="Tahoma"/>
              </a:rPr>
              <a:t> </a:t>
            </a:r>
            <a:r>
              <a:rPr sz="1800" dirty="0">
                <a:latin typeface="Tahoma"/>
                <a:cs typeface="Tahoma"/>
              </a:rPr>
              <a:t>tagline</a:t>
            </a:r>
            <a:r>
              <a:rPr sz="1800" spc="-155" dirty="0">
                <a:latin typeface="Tahoma"/>
                <a:cs typeface="Tahoma"/>
              </a:rPr>
              <a:t> </a:t>
            </a:r>
            <a:r>
              <a:rPr sz="1800" dirty="0">
                <a:latin typeface="Tahoma"/>
                <a:cs typeface="Tahoma"/>
              </a:rPr>
              <a:t>of</a:t>
            </a:r>
            <a:r>
              <a:rPr sz="1800" spc="-160" dirty="0">
                <a:latin typeface="Tahoma"/>
                <a:cs typeface="Tahoma"/>
              </a:rPr>
              <a:t> </a:t>
            </a:r>
            <a:r>
              <a:rPr sz="1800" spc="-10" dirty="0">
                <a:latin typeface="Tahoma"/>
                <a:cs typeface="Tahoma"/>
              </a:rPr>
              <a:t>movies</a:t>
            </a:r>
            <a:r>
              <a:rPr sz="1800" spc="-160" dirty="0">
                <a:latin typeface="Tahoma"/>
                <a:cs typeface="Tahoma"/>
              </a:rPr>
              <a:t> </a:t>
            </a:r>
            <a:r>
              <a:rPr sz="1800" spc="-20" dirty="0">
                <a:latin typeface="Tahoma"/>
                <a:cs typeface="Tahoma"/>
              </a:rPr>
              <a:t>(from</a:t>
            </a:r>
            <a:r>
              <a:rPr sz="1800" spc="-165" dirty="0">
                <a:latin typeface="Tahoma"/>
                <a:cs typeface="Tahoma"/>
              </a:rPr>
              <a:t> </a:t>
            </a:r>
            <a:r>
              <a:rPr sz="1800" spc="-10" dirty="0">
                <a:latin typeface="Tahoma"/>
                <a:cs typeface="Tahoma"/>
              </a:rPr>
              <a:t>TMDb)</a:t>
            </a:r>
            <a:endParaRPr sz="1800">
              <a:latin typeface="Tahoma"/>
              <a:cs typeface="Tahoma"/>
            </a:endParaRPr>
          </a:p>
          <a:p>
            <a:pPr marL="353695" indent="-340995">
              <a:lnSpc>
                <a:spcPct val="100000"/>
              </a:lnSpc>
              <a:spcBef>
                <a:spcPts val="2160"/>
              </a:spcBef>
              <a:buChar char="●"/>
              <a:tabLst>
                <a:tab pos="353695" algn="l"/>
              </a:tabLst>
            </a:pPr>
            <a:r>
              <a:rPr sz="1800" u="sng" spc="-30" dirty="0">
                <a:uFill>
                  <a:solidFill>
                    <a:srgbClr val="000000"/>
                  </a:solidFill>
                </a:uFill>
                <a:latin typeface="Tahoma"/>
                <a:cs typeface="Tahoma"/>
              </a:rPr>
              <a:t>Issue:</a:t>
            </a:r>
            <a:r>
              <a:rPr sz="1800" spc="145" dirty="0">
                <a:latin typeface="Tahoma"/>
                <a:cs typeface="Tahoma"/>
              </a:rPr>
              <a:t> </a:t>
            </a:r>
            <a:r>
              <a:rPr sz="1800" dirty="0">
                <a:latin typeface="Tahoma"/>
                <a:cs typeface="Tahoma"/>
              </a:rPr>
              <a:t>This</a:t>
            </a:r>
            <a:r>
              <a:rPr sz="1800" spc="-5" dirty="0">
                <a:latin typeface="Tahoma"/>
                <a:cs typeface="Tahoma"/>
              </a:rPr>
              <a:t> </a:t>
            </a:r>
            <a:r>
              <a:rPr sz="1800" spc="-20" dirty="0">
                <a:latin typeface="Tahoma"/>
                <a:cs typeface="Tahoma"/>
              </a:rPr>
              <a:t>just</a:t>
            </a:r>
            <a:r>
              <a:rPr sz="1800" spc="-65" dirty="0">
                <a:latin typeface="Tahoma"/>
                <a:cs typeface="Tahoma"/>
              </a:rPr>
              <a:t> </a:t>
            </a:r>
            <a:r>
              <a:rPr sz="1800" dirty="0">
                <a:latin typeface="Tahoma"/>
                <a:cs typeface="Tahoma"/>
              </a:rPr>
              <a:t>gives</a:t>
            </a:r>
            <a:r>
              <a:rPr sz="1800" spc="-30" dirty="0">
                <a:latin typeface="Tahoma"/>
                <a:cs typeface="Tahoma"/>
              </a:rPr>
              <a:t> </a:t>
            </a:r>
            <a:r>
              <a:rPr sz="1800" dirty="0">
                <a:latin typeface="Tahoma"/>
                <a:cs typeface="Tahoma"/>
              </a:rPr>
              <a:t>movies</a:t>
            </a:r>
            <a:r>
              <a:rPr sz="1800" spc="-55" dirty="0">
                <a:latin typeface="Tahoma"/>
                <a:cs typeface="Tahoma"/>
              </a:rPr>
              <a:t> </a:t>
            </a:r>
            <a:r>
              <a:rPr sz="1800" dirty="0">
                <a:latin typeface="Tahoma"/>
                <a:cs typeface="Tahoma"/>
              </a:rPr>
              <a:t>having</a:t>
            </a:r>
            <a:r>
              <a:rPr sz="1800" spc="-30" dirty="0">
                <a:latin typeface="Tahoma"/>
                <a:cs typeface="Tahoma"/>
              </a:rPr>
              <a:t> </a:t>
            </a:r>
            <a:r>
              <a:rPr sz="1800" dirty="0">
                <a:latin typeface="Tahoma"/>
                <a:cs typeface="Tahoma"/>
              </a:rPr>
              <a:t>similar</a:t>
            </a:r>
            <a:r>
              <a:rPr sz="1800" spc="-100" dirty="0">
                <a:latin typeface="Tahoma"/>
                <a:cs typeface="Tahoma"/>
              </a:rPr>
              <a:t> </a:t>
            </a:r>
            <a:r>
              <a:rPr sz="1800" spc="-10" dirty="0">
                <a:latin typeface="Tahoma"/>
                <a:cs typeface="Tahoma"/>
              </a:rPr>
              <a:t>description.</a:t>
            </a:r>
            <a:endParaRPr sz="18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70" dirty="0"/>
              <a:t>Movie-</a:t>
            </a:r>
            <a:r>
              <a:rPr spc="60" dirty="0"/>
              <a:t>Movie</a:t>
            </a:r>
            <a:r>
              <a:rPr spc="5" dirty="0"/>
              <a:t> </a:t>
            </a:r>
            <a:r>
              <a:rPr dirty="0"/>
              <a:t>Similarity</a:t>
            </a:r>
            <a:r>
              <a:rPr spc="-75" dirty="0"/>
              <a:t> </a:t>
            </a:r>
            <a:r>
              <a:rPr spc="-35" dirty="0"/>
              <a:t>(Cont.)</a:t>
            </a:r>
          </a:p>
        </p:txBody>
      </p:sp>
      <p:sp>
        <p:nvSpPr>
          <p:cNvPr id="3" name="object 3"/>
          <p:cNvSpPr txBox="1"/>
          <p:nvPr/>
        </p:nvSpPr>
        <p:spPr>
          <a:xfrm>
            <a:off x="599643" y="2616454"/>
            <a:ext cx="3810000" cy="1421130"/>
          </a:xfrm>
          <a:prstGeom prst="rect">
            <a:avLst/>
          </a:prstGeom>
        </p:spPr>
        <p:txBody>
          <a:bodyPr vert="horz" wrap="square" lIns="0" tIns="11430" rIns="0" bIns="0" rtlCol="0">
            <a:spAutoFit/>
          </a:bodyPr>
          <a:lstStyle/>
          <a:p>
            <a:pPr marL="12700">
              <a:lnSpc>
                <a:spcPct val="100000"/>
              </a:lnSpc>
              <a:spcBef>
                <a:spcPts val="90"/>
              </a:spcBef>
            </a:pPr>
            <a:r>
              <a:rPr sz="1400" u="sng" dirty="0">
                <a:uFill>
                  <a:solidFill>
                    <a:srgbClr val="000000"/>
                  </a:solidFill>
                </a:uFill>
                <a:latin typeface="Tahoma"/>
                <a:cs typeface="Tahoma"/>
              </a:rPr>
              <a:t>Overview</a:t>
            </a:r>
            <a:r>
              <a:rPr sz="1400" u="sng" spc="-50" dirty="0">
                <a:uFill>
                  <a:solidFill>
                    <a:srgbClr val="000000"/>
                  </a:solidFill>
                </a:uFill>
                <a:latin typeface="Tahoma"/>
                <a:cs typeface="Tahoma"/>
              </a:rPr>
              <a:t> </a:t>
            </a:r>
            <a:r>
              <a:rPr sz="1400" u="sng" dirty="0">
                <a:uFill>
                  <a:solidFill>
                    <a:srgbClr val="000000"/>
                  </a:solidFill>
                </a:uFill>
                <a:latin typeface="Tahoma"/>
                <a:cs typeface="Tahoma"/>
              </a:rPr>
              <a:t>of</a:t>
            </a:r>
            <a:r>
              <a:rPr sz="1400" u="sng" spc="-70" dirty="0">
                <a:uFill>
                  <a:solidFill>
                    <a:srgbClr val="000000"/>
                  </a:solidFill>
                </a:uFill>
                <a:latin typeface="Tahoma"/>
                <a:cs typeface="Tahoma"/>
              </a:rPr>
              <a:t> </a:t>
            </a:r>
            <a:r>
              <a:rPr sz="1400" i="1" u="sng" spc="-10" dirty="0">
                <a:uFill>
                  <a:solidFill>
                    <a:srgbClr val="000000"/>
                  </a:solidFill>
                </a:uFill>
                <a:latin typeface="Trebuchet MS"/>
                <a:cs typeface="Trebuchet MS"/>
              </a:rPr>
              <a:t>‘</a:t>
            </a:r>
            <a:r>
              <a:rPr sz="1400" u="sng" spc="-10" dirty="0">
                <a:uFill>
                  <a:solidFill>
                    <a:srgbClr val="000000"/>
                  </a:solidFill>
                </a:uFill>
                <a:latin typeface="Tahoma"/>
                <a:cs typeface="Tahoma"/>
              </a:rPr>
              <a:t>Doctor</a:t>
            </a:r>
            <a:r>
              <a:rPr sz="1400" u="sng" spc="-100" dirty="0">
                <a:uFill>
                  <a:solidFill>
                    <a:srgbClr val="000000"/>
                  </a:solidFill>
                </a:uFill>
                <a:latin typeface="Tahoma"/>
                <a:cs typeface="Tahoma"/>
              </a:rPr>
              <a:t> </a:t>
            </a:r>
            <a:r>
              <a:rPr sz="1400" u="sng" spc="-10" dirty="0">
                <a:uFill>
                  <a:solidFill>
                    <a:srgbClr val="000000"/>
                  </a:solidFill>
                </a:uFill>
                <a:latin typeface="Tahoma"/>
                <a:cs typeface="Tahoma"/>
              </a:rPr>
              <a:t>Who:</a:t>
            </a:r>
            <a:r>
              <a:rPr sz="1400" u="sng" spc="-85" dirty="0">
                <a:uFill>
                  <a:solidFill>
                    <a:srgbClr val="000000"/>
                  </a:solidFill>
                </a:uFill>
                <a:latin typeface="Tahoma"/>
                <a:cs typeface="Tahoma"/>
              </a:rPr>
              <a:t> </a:t>
            </a:r>
            <a:r>
              <a:rPr sz="1400" u="sng" spc="-10" dirty="0">
                <a:uFill>
                  <a:solidFill>
                    <a:srgbClr val="000000"/>
                  </a:solidFill>
                </a:uFill>
                <a:latin typeface="Tahoma"/>
                <a:cs typeface="Tahoma"/>
              </a:rPr>
              <a:t>Last</a:t>
            </a:r>
            <a:r>
              <a:rPr sz="1400" u="sng" spc="-60" dirty="0">
                <a:uFill>
                  <a:solidFill>
                    <a:srgbClr val="000000"/>
                  </a:solidFill>
                </a:uFill>
                <a:latin typeface="Tahoma"/>
                <a:cs typeface="Tahoma"/>
              </a:rPr>
              <a:t> </a:t>
            </a:r>
            <a:r>
              <a:rPr sz="1400" u="sng" spc="-10" dirty="0">
                <a:uFill>
                  <a:solidFill>
                    <a:srgbClr val="000000"/>
                  </a:solidFill>
                </a:uFill>
                <a:latin typeface="Tahoma"/>
                <a:cs typeface="Tahoma"/>
              </a:rPr>
              <a:t>Christmas</a:t>
            </a:r>
            <a:r>
              <a:rPr sz="1400" i="1" u="sng" spc="-10" dirty="0">
                <a:uFill>
                  <a:solidFill>
                    <a:srgbClr val="000000"/>
                  </a:solidFill>
                </a:uFill>
                <a:latin typeface="Trebuchet MS"/>
                <a:cs typeface="Trebuchet MS"/>
              </a:rPr>
              <a:t>’</a:t>
            </a:r>
            <a:endParaRPr sz="1400">
              <a:latin typeface="Trebuchet MS"/>
              <a:cs typeface="Trebuchet MS"/>
            </a:endParaRPr>
          </a:p>
          <a:p>
            <a:pPr marL="12700" marR="5080">
              <a:lnSpc>
                <a:spcPct val="115100"/>
              </a:lnSpc>
              <a:spcBef>
                <a:spcPts val="1600"/>
              </a:spcBef>
            </a:pPr>
            <a:r>
              <a:rPr sz="1400" dirty="0">
                <a:latin typeface="Tahoma"/>
                <a:cs typeface="Tahoma"/>
              </a:rPr>
              <a:t>'The</a:t>
            </a:r>
            <a:r>
              <a:rPr sz="1400" spc="-40" dirty="0">
                <a:latin typeface="Tahoma"/>
                <a:cs typeface="Tahoma"/>
              </a:rPr>
              <a:t> </a:t>
            </a:r>
            <a:r>
              <a:rPr sz="1400" dirty="0">
                <a:latin typeface="Tahoma"/>
                <a:cs typeface="Tahoma"/>
              </a:rPr>
              <a:t>Doctor</a:t>
            </a:r>
            <a:r>
              <a:rPr sz="1400" spc="5" dirty="0">
                <a:latin typeface="Tahoma"/>
                <a:cs typeface="Tahoma"/>
              </a:rPr>
              <a:t> </a:t>
            </a:r>
            <a:r>
              <a:rPr sz="1400" dirty="0">
                <a:latin typeface="Tahoma"/>
                <a:cs typeface="Tahoma"/>
              </a:rPr>
              <a:t>and</a:t>
            </a:r>
            <a:r>
              <a:rPr sz="1400" spc="-15" dirty="0">
                <a:latin typeface="Tahoma"/>
                <a:cs typeface="Tahoma"/>
              </a:rPr>
              <a:t> </a:t>
            </a:r>
            <a:r>
              <a:rPr sz="1400" dirty="0">
                <a:latin typeface="Tahoma"/>
                <a:cs typeface="Tahoma"/>
              </a:rPr>
              <a:t>Clara</a:t>
            </a:r>
            <a:r>
              <a:rPr sz="1400" spc="-20" dirty="0">
                <a:latin typeface="Tahoma"/>
                <a:cs typeface="Tahoma"/>
              </a:rPr>
              <a:t> </a:t>
            </a:r>
            <a:r>
              <a:rPr sz="1400" dirty="0">
                <a:latin typeface="Tahoma"/>
                <a:cs typeface="Tahoma"/>
              </a:rPr>
              <a:t>face</a:t>
            </a:r>
            <a:r>
              <a:rPr sz="1400" spc="-15" dirty="0">
                <a:latin typeface="Tahoma"/>
                <a:cs typeface="Tahoma"/>
              </a:rPr>
              <a:t> </a:t>
            </a:r>
            <a:r>
              <a:rPr sz="1400" spc="-20" dirty="0">
                <a:latin typeface="Tahoma"/>
                <a:cs typeface="Tahoma"/>
              </a:rPr>
              <a:t>their</a:t>
            </a:r>
            <a:r>
              <a:rPr sz="1400" spc="-5" dirty="0">
                <a:latin typeface="Tahoma"/>
                <a:cs typeface="Tahoma"/>
              </a:rPr>
              <a:t> </a:t>
            </a:r>
            <a:r>
              <a:rPr sz="1400" dirty="0">
                <a:solidFill>
                  <a:srgbClr val="0000FF"/>
                </a:solidFill>
                <a:latin typeface="Tahoma"/>
                <a:cs typeface="Tahoma"/>
              </a:rPr>
              <a:t>Last</a:t>
            </a:r>
            <a:r>
              <a:rPr sz="1400" spc="-10" dirty="0">
                <a:solidFill>
                  <a:srgbClr val="0000FF"/>
                </a:solidFill>
                <a:latin typeface="Tahoma"/>
                <a:cs typeface="Tahoma"/>
              </a:rPr>
              <a:t> Christmas</a:t>
            </a:r>
            <a:r>
              <a:rPr sz="1400" spc="-10" dirty="0">
                <a:solidFill>
                  <a:srgbClr val="434343"/>
                </a:solidFill>
                <a:latin typeface="Tahoma"/>
                <a:cs typeface="Tahoma"/>
              </a:rPr>
              <a:t>. </a:t>
            </a:r>
            <a:r>
              <a:rPr sz="1400" dirty="0">
                <a:latin typeface="Tahoma"/>
                <a:cs typeface="Tahoma"/>
              </a:rPr>
              <a:t>Trapped</a:t>
            </a:r>
            <a:r>
              <a:rPr sz="1400" spc="-45" dirty="0">
                <a:latin typeface="Tahoma"/>
                <a:cs typeface="Tahoma"/>
              </a:rPr>
              <a:t> </a:t>
            </a:r>
            <a:r>
              <a:rPr sz="1400" dirty="0">
                <a:latin typeface="Tahoma"/>
                <a:cs typeface="Tahoma"/>
              </a:rPr>
              <a:t>on</a:t>
            </a:r>
            <a:r>
              <a:rPr sz="1400" spc="-45" dirty="0">
                <a:latin typeface="Tahoma"/>
                <a:cs typeface="Tahoma"/>
              </a:rPr>
              <a:t> </a:t>
            </a:r>
            <a:r>
              <a:rPr sz="1400" dirty="0">
                <a:latin typeface="Tahoma"/>
                <a:cs typeface="Tahoma"/>
              </a:rPr>
              <a:t>an</a:t>
            </a:r>
            <a:r>
              <a:rPr sz="1400" spc="-45" dirty="0">
                <a:latin typeface="Tahoma"/>
                <a:cs typeface="Tahoma"/>
              </a:rPr>
              <a:t> </a:t>
            </a:r>
            <a:r>
              <a:rPr sz="1400" dirty="0">
                <a:latin typeface="Tahoma"/>
                <a:cs typeface="Tahoma"/>
              </a:rPr>
              <a:t>Arctic</a:t>
            </a:r>
            <a:r>
              <a:rPr sz="1400" spc="-40" dirty="0">
                <a:latin typeface="Tahoma"/>
                <a:cs typeface="Tahoma"/>
              </a:rPr>
              <a:t> </a:t>
            </a:r>
            <a:r>
              <a:rPr sz="1400" dirty="0">
                <a:latin typeface="Tahoma"/>
                <a:cs typeface="Tahoma"/>
              </a:rPr>
              <a:t>base,</a:t>
            </a:r>
            <a:r>
              <a:rPr sz="1400" spc="-40" dirty="0">
                <a:latin typeface="Tahoma"/>
                <a:cs typeface="Tahoma"/>
              </a:rPr>
              <a:t> </a:t>
            </a:r>
            <a:r>
              <a:rPr sz="1400" dirty="0">
                <a:latin typeface="Tahoma"/>
                <a:cs typeface="Tahoma"/>
              </a:rPr>
              <a:t>under</a:t>
            </a:r>
            <a:r>
              <a:rPr sz="1400" spc="-15" dirty="0">
                <a:latin typeface="Tahoma"/>
                <a:cs typeface="Tahoma"/>
              </a:rPr>
              <a:t> </a:t>
            </a:r>
            <a:r>
              <a:rPr sz="1400" spc="-10" dirty="0">
                <a:latin typeface="Tahoma"/>
                <a:cs typeface="Tahoma"/>
              </a:rPr>
              <a:t>attack</a:t>
            </a:r>
            <a:r>
              <a:rPr sz="1400" spc="-35" dirty="0">
                <a:latin typeface="Tahoma"/>
                <a:cs typeface="Tahoma"/>
              </a:rPr>
              <a:t> </a:t>
            </a:r>
            <a:r>
              <a:rPr sz="1400" spc="-20" dirty="0">
                <a:latin typeface="Tahoma"/>
                <a:cs typeface="Tahoma"/>
              </a:rPr>
              <a:t>from </a:t>
            </a:r>
            <a:r>
              <a:rPr sz="1400" spc="-25" dirty="0">
                <a:latin typeface="Tahoma"/>
                <a:cs typeface="Tahoma"/>
              </a:rPr>
              <a:t>terrifying</a:t>
            </a:r>
            <a:r>
              <a:rPr sz="1400" spc="-50" dirty="0">
                <a:latin typeface="Tahoma"/>
                <a:cs typeface="Tahoma"/>
              </a:rPr>
              <a:t> </a:t>
            </a:r>
            <a:r>
              <a:rPr sz="1400" dirty="0">
                <a:latin typeface="Tahoma"/>
                <a:cs typeface="Tahoma"/>
              </a:rPr>
              <a:t>creatures,</a:t>
            </a:r>
            <a:r>
              <a:rPr sz="1400" spc="-40" dirty="0">
                <a:latin typeface="Tahoma"/>
                <a:cs typeface="Tahoma"/>
              </a:rPr>
              <a:t> </a:t>
            </a:r>
            <a:r>
              <a:rPr sz="1400" spc="-10" dirty="0">
                <a:latin typeface="Tahoma"/>
                <a:cs typeface="Tahoma"/>
              </a:rPr>
              <a:t>who</a:t>
            </a:r>
            <a:r>
              <a:rPr sz="1400" spc="-85" dirty="0">
                <a:latin typeface="Tahoma"/>
                <a:cs typeface="Tahoma"/>
              </a:rPr>
              <a:t> </a:t>
            </a:r>
            <a:r>
              <a:rPr sz="1400" dirty="0">
                <a:latin typeface="Tahoma"/>
                <a:cs typeface="Tahoma"/>
              </a:rPr>
              <a:t>are</a:t>
            </a:r>
            <a:r>
              <a:rPr sz="1400" spc="-85" dirty="0">
                <a:latin typeface="Tahoma"/>
                <a:cs typeface="Tahoma"/>
              </a:rPr>
              <a:t> </a:t>
            </a:r>
            <a:r>
              <a:rPr sz="1400" dirty="0">
                <a:latin typeface="Tahoma"/>
                <a:cs typeface="Tahoma"/>
              </a:rPr>
              <a:t>you</a:t>
            </a:r>
            <a:r>
              <a:rPr sz="1400" spc="-40" dirty="0">
                <a:latin typeface="Tahoma"/>
                <a:cs typeface="Tahoma"/>
              </a:rPr>
              <a:t> </a:t>
            </a:r>
            <a:r>
              <a:rPr sz="1400" dirty="0">
                <a:latin typeface="Tahoma"/>
                <a:cs typeface="Tahoma"/>
              </a:rPr>
              <a:t>going</a:t>
            </a:r>
            <a:r>
              <a:rPr sz="1400" spc="-65" dirty="0">
                <a:latin typeface="Tahoma"/>
                <a:cs typeface="Tahoma"/>
              </a:rPr>
              <a:t> </a:t>
            </a:r>
            <a:r>
              <a:rPr sz="1400" spc="-30" dirty="0">
                <a:latin typeface="Tahoma"/>
                <a:cs typeface="Tahoma"/>
              </a:rPr>
              <a:t>to</a:t>
            </a:r>
            <a:r>
              <a:rPr sz="1400" spc="-80" dirty="0">
                <a:latin typeface="Tahoma"/>
                <a:cs typeface="Tahoma"/>
              </a:rPr>
              <a:t> </a:t>
            </a:r>
            <a:r>
              <a:rPr sz="1400" spc="-10" dirty="0">
                <a:latin typeface="Tahoma"/>
                <a:cs typeface="Tahoma"/>
              </a:rPr>
              <a:t>call?</a:t>
            </a:r>
            <a:endParaRPr sz="1400">
              <a:latin typeface="Tahoma"/>
              <a:cs typeface="Tahoma"/>
            </a:endParaRPr>
          </a:p>
          <a:p>
            <a:pPr marL="12700">
              <a:lnSpc>
                <a:spcPct val="100000"/>
              </a:lnSpc>
              <a:spcBef>
                <a:spcPts val="240"/>
              </a:spcBef>
            </a:pPr>
            <a:r>
              <a:rPr sz="1400" dirty="0">
                <a:solidFill>
                  <a:srgbClr val="0000FF"/>
                </a:solidFill>
                <a:latin typeface="Tahoma"/>
                <a:cs typeface="Tahoma"/>
              </a:rPr>
              <a:t>Santa</a:t>
            </a:r>
            <a:r>
              <a:rPr sz="1400" spc="60" dirty="0">
                <a:solidFill>
                  <a:srgbClr val="0000FF"/>
                </a:solidFill>
                <a:latin typeface="Tahoma"/>
                <a:cs typeface="Tahoma"/>
              </a:rPr>
              <a:t> </a:t>
            </a:r>
            <a:r>
              <a:rPr sz="1400" spc="-10" dirty="0">
                <a:solidFill>
                  <a:srgbClr val="0000FF"/>
                </a:solidFill>
                <a:latin typeface="Tahoma"/>
                <a:cs typeface="Tahoma"/>
              </a:rPr>
              <a:t>Claus</a:t>
            </a:r>
            <a:r>
              <a:rPr sz="1400" spc="-10" dirty="0">
                <a:latin typeface="Tahoma"/>
                <a:cs typeface="Tahoma"/>
              </a:rPr>
              <a:t>!</a:t>
            </a:r>
            <a:r>
              <a:rPr sz="1400" spc="-10" dirty="0">
                <a:solidFill>
                  <a:srgbClr val="434343"/>
                </a:solidFill>
                <a:latin typeface="Tahoma"/>
                <a:cs typeface="Tahoma"/>
              </a:rPr>
              <a:t>'</a:t>
            </a:r>
            <a:endParaRPr sz="1400">
              <a:latin typeface="Tahoma"/>
              <a:cs typeface="Tahoma"/>
            </a:endParaRPr>
          </a:p>
        </p:txBody>
      </p:sp>
      <p:grpSp>
        <p:nvGrpSpPr>
          <p:cNvPr id="4" name="object 4"/>
          <p:cNvGrpSpPr/>
          <p:nvPr/>
        </p:nvGrpSpPr>
        <p:grpSpPr>
          <a:xfrm>
            <a:off x="4779264" y="2401823"/>
            <a:ext cx="4279900" cy="2362200"/>
            <a:chOff x="4779264" y="2401823"/>
            <a:chExt cx="4279900" cy="2362200"/>
          </a:xfrm>
        </p:grpSpPr>
        <p:pic>
          <p:nvPicPr>
            <p:cNvPr id="5" name="object 5"/>
            <p:cNvPicPr/>
            <p:nvPr/>
          </p:nvPicPr>
          <p:blipFill>
            <a:blip r:embed="rId2" cstate="print"/>
            <a:stretch>
              <a:fillRect/>
            </a:stretch>
          </p:blipFill>
          <p:spPr>
            <a:xfrm>
              <a:off x="4797940" y="2487192"/>
              <a:ext cx="4251571" cy="2210518"/>
            </a:xfrm>
            <a:prstGeom prst="rect">
              <a:avLst/>
            </a:prstGeom>
          </p:spPr>
        </p:pic>
        <p:sp>
          <p:nvSpPr>
            <p:cNvPr id="6" name="object 6"/>
            <p:cNvSpPr/>
            <p:nvPr/>
          </p:nvSpPr>
          <p:spPr>
            <a:xfrm>
              <a:off x="4783836" y="2406395"/>
              <a:ext cx="4270375" cy="2353310"/>
            </a:xfrm>
            <a:custGeom>
              <a:avLst/>
              <a:gdLst/>
              <a:ahLst/>
              <a:cxnLst/>
              <a:rect l="l" t="t" r="r" b="b"/>
              <a:pathLst>
                <a:path w="4270375" h="2353310">
                  <a:moveTo>
                    <a:pt x="0" y="2353055"/>
                  </a:moveTo>
                  <a:lnTo>
                    <a:pt x="4270248" y="2353055"/>
                  </a:lnTo>
                  <a:lnTo>
                    <a:pt x="4270248" y="0"/>
                  </a:lnTo>
                  <a:lnTo>
                    <a:pt x="0" y="0"/>
                  </a:lnTo>
                  <a:lnTo>
                    <a:pt x="0" y="2353055"/>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0583" y="2268727"/>
            <a:ext cx="7127240" cy="1537970"/>
          </a:xfrm>
          <a:prstGeom prst="rect">
            <a:avLst/>
          </a:prstGeom>
        </p:spPr>
        <p:txBody>
          <a:bodyPr vert="horz" wrap="square" lIns="0" tIns="12700" rIns="0" bIns="0" rtlCol="0">
            <a:spAutoFit/>
          </a:bodyPr>
          <a:lstStyle/>
          <a:p>
            <a:pPr marL="353695" indent="-340995">
              <a:lnSpc>
                <a:spcPct val="100000"/>
              </a:lnSpc>
              <a:spcBef>
                <a:spcPts val="100"/>
              </a:spcBef>
              <a:buChar char="●"/>
              <a:tabLst>
                <a:tab pos="353695" algn="l"/>
              </a:tabLst>
            </a:pPr>
            <a:r>
              <a:rPr sz="1800" dirty="0">
                <a:latin typeface="Tahoma"/>
                <a:cs typeface="Tahoma"/>
              </a:rPr>
              <a:t>Adding</a:t>
            </a:r>
            <a:r>
              <a:rPr sz="1800" spc="-170" dirty="0">
                <a:latin typeface="Tahoma"/>
                <a:cs typeface="Tahoma"/>
              </a:rPr>
              <a:t> </a:t>
            </a:r>
            <a:r>
              <a:rPr sz="1800" dirty="0">
                <a:latin typeface="Tahoma"/>
                <a:cs typeface="Tahoma"/>
              </a:rPr>
              <a:t>the</a:t>
            </a:r>
            <a:r>
              <a:rPr sz="1800" spc="-145" dirty="0">
                <a:latin typeface="Tahoma"/>
                <a:cs typeface="Tahoma"/>
              </a:rPr>
              <a:t> </a:t>
            </a:r>
            <a:r>
              <a:rPr sz="1800" spc="-10" dirty="0">
                <a:latin typeface="Tahoma"/>
                <a:cs typeface="Tahoma"/>
              </a:rPr>
              <a:t>genre</a:t>
            </a:r>
            <a:r>
              <a:rPr sz="1800" spc="-140" dirty="0">
                <a:latin typeface="Tahoma"/>
                <a:cs typeface="Tahoma"/>
              </a:rPr>
              <a:t> </a:t>
            </a:r>
            <a:r>
              <a:rPr sz="1800" dirty="0">
                <a:latin typeface="Tahoma"/>
                <a:cs typeface="Tahoma"/>
              </a:rPr>
              <a:t>two</a:t>
            </a:r>
            <a:r>
              <a:rPr sz="1800" spc="-135" dirty="0">
                <a:latin typeface="Tahoma"/>
                <a:cs typeface="Tahoma"/>
              </a:rPr>
              <a:t> </a:t>
            </a:r>
            <a:r>
              <a:rPr sz="1800" dirty="0">
                <a:latin typeface="Tahoma"/>
                <a:cs typeface="Tahoma"/>
              </a:rPr>
              <a:t>times</a:t>
            </a:r>
            <a:r>
              <a:rPr sz="1800" spc="-185" dirty="0">
                <a:latin typeface="Tahoma"/>
                <a:cs typeface="Tahoma"/>
              </a:rPr>
              <a:t> </a:t>
            </a:r>
            <a:r>
              <a:rPr sz="1800" dirty="0">
                <a:latin typeface="Tahoma"/>
                <a:cs typeface="Tahoma"/>
              </a:rPr>
              <a:t>to</a:t>
            </a:r>
            <a:r>
              <a:rPr sz="1800" spc="-125" dirty="0">
                <a:latin typeface="Tahoma"/>
                <a:cs typeface="Tahoma"/>
              </a:rPr>
              <a:t> </a:t>
            </a:r>
            <a:r>
              <a:rPr sz="1800" spc="-20" dirty="0">
                <a:latin typeface="Tahoma"/>
                <a:cs typeface="Tahoma"/>
              </a:rPr>
              <a:t>give</a:t>
            </a:r>
            <a:r>
              <a:rPr sz="1800" spc="-114" dirty="0">
                <a:latin typeface="Tahoma"/>
                <a:cs typeface="Tahoma"/>
              </a:rPr>
              <a:t> </a:t>
            </a:r>
            <a:r>
              <a:rPr sz="1800" dirty="0">
                <a:latin typeface="Tahoma"/>
                <a:cs typeface="Tahoma"/>
              </a:rPr>
              <a:t>more</a:t>
            </a:r>
            <a:r>
              <a:rPr sz="1800" spc="-170" dirty="0">
                <a:latin typeface="Tahoma"/>
                <a:cs typeface="Tahoma"/>
              </a:rPr>
              <a:t> </a:t>
            </a:r>
            <a:r>
              <a:rPr sz="1800" spc="-10" dirty="0">
                <a:latin typeface="Tahoma"/>
                <a:cs typeface="Tahoma"/>
              </a:rPr>
              <a:t>weightage</a:t>
            </a:r>
            <a:endParaRPr sz="1800">
              <a:latin typeface="Tahoma"/>
              <a:cs typeface="Tahoma"/>
            </a:endParaRPr>
          </a:p>
          <a:p>
            <a:pPr marL="353695" indent="-340995">
              <a:lnSpc>
                <a:spcPct val="100000"/>
              </a:lnSpc>
              <a:spcBef>
                <a:spcPts val="2160"/>
              </a:spcBef>
              <a:buChar char="●"/>
              <a:tabLst>
                <a:tab pos="353695" algn="l"/>
              </a:tabLst>
            </a:pPr>
            <a:r>
              <a:rPr sz="1800" spc="-10" dirty="0">
                <a:latin typeface="Tahoma"/>
                <a:cs typeface="Tahoma"/>
              </a:rPr>
              <a:t>Changing</a:t>
            </a:r>
            <a:r>
              <a:rPr sz="1800" spc="-65" dirty="0">
                <a:latin typeface="Tahoma"/>
                <a:cs typeface="Tahoma"/>
              </a:rPr>
              <a:t> </a:t>
            </a:r>
            <a:r>
              <a:rPr sz="1800" dirty="0">
                <a:latin typeface="Tahoma"/>
                <a:cs typeface="Tahoma"/>
              </a:rPr>
              <a:t>TF-IDF</a:t>
            </a:r>
            <a:r>
              <a:rPr sz="1800" spc="-75" dirty="0">
                <a:latin typeface="Tahoma"/>
                <a:cs typeface="Tahoma"/>
              </a:rPr>
              <a:t> </a:t>
            </a:r>
            <a:r>
              <a:rPr sz="1800" dirty="0">
                <a:latin typeface="Tahoma"/>
                <a:cs typeface="Tahoma"/>
              </a:rPr>
              <a:t>to</a:t>
            </a:r>
            <a:r>
              <a:rPr sz="1800" spc="-114" dirty="0">
                <a:latin typeface="Tahoma"/>
                <a:cs typeface="Tahoma"/>
              </a:rPr>
              <a:t> </a:t>
            </a:r>
            <a:r>
              <a:rPr sz="1800" dirty="0">
                <a:latin typeface="Tahoma"/>
                <a:cs typeface="Tahoma"/>
              </a:rPr>
              <a:t>Count</a:t>
            </a:r>
            <a:r>
              <a:rPr sz="1800" spc="-90" dirty="0">
                <a:latin typeface="Tahoma"/>
                <a:cs typeface="Tahoma"/>
              </a:rPr>
              <a:t> </a:t>
            </a:r>
            <a:r>
              <a:rPr sz="1800" spc="40" dirty="0">
                <a:latin typeface="Tahoma"/>
                <a:cs typeface="Tahoma"/>
              </a:rPr>
              <a:t>Vector</a:t>
            </a:r>
            <a:endParaRPr sz="1800">
              <a:latin typeface="Tahoma"/>
              <a:cs typeface="Tahoma"/>
            </a:endParaRPr>
          </a:p>
          <a:p>
            <a:pPr marL="810895" lvl="1" indent="-340995">
              <a:lnSpc>
                <a:spcPct val="100000"/>
              </a:lnSpc>
              <a:spcBef>
                <a:spcPts val="790"/>
              </a:spcBef>
              <a:buChar char="○"/>
              <a:tabLst>
                <a:tab pos="810895" algn="l"/>
              </a:tabLst>
            </a:pPr>
            <a:r>
              <a:rPr sz="1800" dirty="0">
                <a:latin typeface="Tahoma"/>
                <a:cs typeface="Tahoma"/>
              </a:rPr>
              <a:t>TF-IDF</a:t>
            </a:r>
            <a:r>
              <a:rPr sz="1800" spc="-105" dirty="0">
                <a:latin typeface="Tahoma"/>
                <a:cs typeface="Tahoma"/>
              </a:rPr>
              <a:t> </a:t>
            </a:r>
            <a:r>
              <a:rPr sz="1800" spc="-25" dirty="0">
                <a:latin typeface="Tahoma"/>
                <a:cs typeface="Tahoma"/>
              </a:rPr>
              <a:t>gives</a:t>
            </a:r>
            <a:r>
              <a:rPr sz="1800" spc="-75" dirty="0">
                <a:latin typeface="Tahoma"/>
                <a:cs typeface="Tahoma"/>
              </a:rPr>
              <a:t> </a:t>
            </a:r>
            <a:r>
              <a:rPr sz="1800" dirty="0">
                <a:latin typeface="Tahoma"/>
                <a:cs typeface="Tahoma"/>
              </a:rPr>
              <a:t>lesser</a:t>
            </a:r>
            <a:r>
              <a:rPr sz="1800" spc="-155" dirty="0">
                <a:latin typeface="Tahoma"/>
                <a:cs typeface="Tahoma"/>
              </a:rPr>
              <a:t> </a:t>
            </a:r>
            <a:r>
              <a:rPr sz="1800" dirty="0">
                <a:latin typeface="Tahoma"/>
                <a:cs typeface="Tahoma"/>
              </a:rPr>
              <a:t>weight</a:t>
            </a:r>
            <a:r>
              <a:rPr sz="1800" spc="-120" dirty="0">
                <a:latin typeface="Tahoma"/>
                <a:cs typeface="Tahoma"/>
              </a:rPr>
              <a:t> </a:t>
            </a:r>
            <a:r>
              <a:rPr sz="1800" dirty="0">
                <a:latin typeface="Tahoma"/>
                <a:cs typeface="Tahoma"/>
              </a:rPr>
              <a:t>to</a:t>
            </a:r>
            <a:r>
              <a:rPr sz="1800" spc="-135" dirty="0">
                <a:latin typeface="Tahoma"/>
                <a:cs typeface="Tahoma"/>
              </a:rPr>
              <a:t> </a:t>
            </a:r>
            <a:r>
              <a:rPr sz="1800" dirty="0">
                <a:latin typeface="Tahoma"/>
                <a:cs typeface="Tahoma"/>
              </a:rPr>
              <a:t>frequently</a:t>
            </a:r>
            <a:r>
              <a:rPr sz="1800" spc="-110" dirty="0">
                <a:latin typeface="Tahoma"/>
                <a:cs typeface="Tahoma"/>
              </a:rPr>
              <a:t> </a:t>
            </a:r>
            <a:r>
              <a:rPr sz="1800" dirty="0">
                <a:latin typeface="Tahoma"/>
                <a:cs typeface="Tahoma"/>
              </a:rPr>
              <a:t>occurring</a:t>
            </a:r>
            <a:r>
              <a:rPr sz="1800" spc="-155" dirty="0">
                <a:latin typeface="Tahoma"/>
                <a:cs typeface="Tahoma"/>
              </a:rPr>
              <a:t> </a:t>
            </a:r>
            <a:r>
              <a:rPr sz="1800" dirty="0">
                <a:latin typeface="Tahoma"/>
                <a:cs typeface="Tahoma"/>
              </a:rPr>
              <a:t>terms</a:t>
            </a:r>
            <a:r>
              <a:rPr sz="1800" spc="-140" dirty="0">
                <a:latin typeface="Tahoma"/>
                <a:cs typeface="Tahoma"/>
              </a:rPr>
              <a:t> </a:t>
            </a:r>
            <a:r>
              <a:rPr sz="1800" spc="-10" dirty="0">
                <a:latin typeface="Tahoma"/>
                <a:cs typeface="Tahoma"/>
              </a:rPr>
              <a:t>across</a:t>
            </a:r>
            <a:endParaRPr sz="1800">
              <a:latin typeface="Tahoma"/>
              <a:cs typeface="Tahoma"/>
            </a:endParaRPr>
          </a:p>
          <a:p>
            <a:pPr marL="811530">
              <a:lnSpc>
                <a:spcPct val="100000"/>
              </a:lnSpc>
              <a:spcBef>
                <a:spcPts val="315"/>
              </a:spcBef>
            </a:pPr>
            <a:r>
              <a:rPr sz="1800" spc="-10" dirty="0">
                <a:latin typeface="Tahoma"/>
                <a:cs typeface="Tahoma"/>
              </a:rPr>
              <a:t>documents</a:t>
            </a:r>
            <a:endParaRPr sz="1800">
              <a:latin typeface="Tahoma"/>
              <a:cs typeface="Tahoma"/>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81280">
              <a:lnSpc>
                <a:spcPct val="100000"/>
              </a:lnSpc>
              <a:spcBef>
                <a:spcPts val="95"/>
              </a:spcBef>
            </a:pPr>
            <a:r>
              <a:rPr spc="40" dirty="0"/>
              <a:t>Improvement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035" y="1322654"/>
            <a:ext cx="4377055" cy="1464310"/>
          </a:xfrm>
          <a:prstGeom prst="rect">
            <a:avLst/>
          </a:prstGeom>
        </p:spPr>
        <p:txBody>
          <a:bodyPr vert="horz" wrap="square" lIns="0" tIns="12065" rIns="0" bIns="0" rtlCol="0">
            <a:spAutoFit/>
          </a:bodyPr>
          <a:lstStyle/>
          <a:p>
            <a:pPr marL="12700">
              <a:lnSpc>
                <a:spcPct val="100000"/>
              </a:lnSpc>
              <a:spcBef>
                <a:spcPts val="95"/>
              </a:spcBef>
            </a:pPr>
            <a:r>
              <a:rPr sz="1400" u="sng" dirty="0">
                <a:uFill>
                  <a:solidFill>
                    <a:srgbClr val="000000"/>
                  </a:solidFill>
                </a:uFill>
                <a:latin typeface="Tahoma"/>
                <a:cs typeface="Tahoma"/>
              </a:rPr>
              <a:t>Movie</a:t>
            </a:r>
            <a:r>
              <a:rPr sz="1400" u="sng" spc="25" dirty="0">
                <a:uFill>
                  <a:solidFill>
                    <a:srgbClr val="000000"/>
                  </a:solidFill>
                </a:uFill>
                <a:latin typeface="Tahoma"/>
                <a:cs typeface="Tahoma"/>
              </a:rPr>
              <a:t> </a:t>
            </a:r>
            <a:r>
              <a:rPr sz="1400" u="sng" spc="-50" dirty="0">
                <a:uFill>
                  <a:solidFill>
                    <a:srgbClr val="000000"/>
                  </a:solidFill>
                </a:uFill>
                <a:latin typeface="Tahoma"/>
                <a:cs typeface="Tahoma"/>
              </a:rPr>
              <a:t>1:</a:t>
            </a:r>
            <a:r>
              <a:rPr sz="1400" u="sng" spc="10" dirty="0">
                <a:uFill>
                  <a:solidFill>
                    <a:srgbClr val="000000"/>
                  </a:solidFill>
                </a:uFill>
                <a:latin typeface="Tahoma"/>
                <a:cs typeface="Tahoma"/>
              </a:rPr>
              <a:t> </a:t>
            </a:r>
            <a:r>
              <a:rPr sz="1400" u="sng" dirty="0">
                <a:uFill>
                  <a:solidFill>
                    <a:srgbClr val="000000"/>
                  </a:solidFill>
                </a:uFill>
                <a:latin typeface="Tahoma"/>
                <a:cs typeface="Tahoma"/>
              </a:rPr>
              <a:t>'20 Years</a:t>
            </a:r>
            <a:r>
              <a:rPr sz="1400" u="sng" spc="35" dirty="0">
                <a:uFill>
                  <a:solidFill>
                    <a:srgbClr val="000000"/>
                  </a:solidFill>
                </a:uFill>
                <a:latin typeface="Tahoma"/>
                <a:cs typeface="Tahoma"/>
              </a:rPr>
              <a:t> </a:t>
            </a:r>
            <a:r>
              <a:rPr sz="1400" u="sng" spc="-10" dirty="0">
                <a:uFill>
                  <a:solidFill>
                    <a:srgbClr val="000000"/>
                  </a:solidFill>
                </a:uFill>
                <a:latin typeface="Tahoma"/>
                <a:cs typeface="Tahoma"/>
              </a:rPr>
              <a:t>After'</a:t>
            </a:r>
            <a:endParaRPr sz="1400">
              <a:latin typeface="Tahoma"/>
              <a:cs typeface="Tahoma"/>
            </a:endParaRPr>
          </a:p>
          <a:p>
            <a:pPr>
              <a:lnSpc>
                <a:spcPct val="100000"/>
              </a:lnSpc>
              <a:spcBef>
                <a:spcPts val="495"/>
              </a:spcBef>
            </a:pPr>
            <a:endParaRPr sz="1400">
              <a:latin typeface="Tahoma"/>
              <a:cs typeface="Tahoma"/>
            </a:endParaRPr>
          </a:p>
          <a:p>
            <a:pPr marL="12700">
              <a:lnSpc>
                <a:spcPct val="100000"/>
              </a:lnSpc>
            </a:pPr>
            <a:r>
              <a:rPr sz="1400" spc="-100" dirty="0">
                <a:latin typeface="Tahoma"/>
                <a:cs typeface="Tahoma"/>
              </a:rPr>
              <a:t>“In</a:t>
            </a:r>
            <a:r>
              <a:rPr sz="1400" spc="-25" dirty="0">
                <a:latin typeface="Tahoma"/>
                <a:cs typeface="Tahoma"/>
              </a:rPr>
              <a:t> </a:t>
            </a:r>
            <a:r>
              <a:rPr sz="1400" spc="-10" dirty="0">
                <a:latin typeface="Tahoma"/>
                <a:cs typeface="Tahoma"/>
              </a:rPr>
              <a:t>the</a:t>
            </a:r>
            <a:r>
              <a:rPr sz="1400" spc="-95" dirty="0">
                <a:latin typeface="Tahoma"/>
                <a:cs typeface="Tahoma"/>
              </a:rPr>
              <a:t> </a:t>
            </a:r>
            <a:r>
              <a:rPr sz="1400" dirty="0">
                <a:latin typeface="Tahoma"/>
                <a:cs typeface="Tahoma"/>
              </a:rPr>
              <a:t>middle</a:t>
            </a:r>
            <a:r>
              <a:rPr sz="1400" spc="-80" dirty="0">
                <a:latin typeface="Tahoma"/>
                <a:cs typeface="Tahoma"/>
              </a:rPr>
              <a:t> </a:t>
            </a:r>
            <a:r>
              <a:rPr sz="1400" dirty="0">
                <a:latin typeface="Tahoma"/>
                <a:cs typeface="Tahoma"/>
              </a:rPr>
              <a:t>of</a:t>
            </a:r>
            <a:r>
              <a:rPr sz="1400" spc="-60" dirty="0">
                <a:latin typeface="Tahoma"/>
                <a:cs typeface="Tahoma"/>
              </a:rPr>
              <a:t> </a:t>
            </a:r>
            <a:r>
              <a:rPr sz="1400" dirty="0">
                <a:latin typeface="Tahoma"/>
                <a:cs typeface="Tahoma"/>
              </a:rPr>
              <a:t>nowhere,</a:t>
            </a:r>
            <a:r>
              <a:rPr sz="1400" spc="-10" dirty="0">
                <a:latin typeface="Tahoma"/>
                <a:cs typeface="Tahoma"/>
              </a:rPr>
              <a:t> </a:t>
            </a:r>
            <a:r>
              <a:rPr sz="1400" dirty="0">
                <a:latin typeface="Tahoma"/>
                <a:cs typeface="Tahoma"/>
              </a:rPr>
              <a:t>20</a:t>
            </a:r>
            <a:r>
              <a:rPr sz="1400" spc="-65" dirty="0">
                <a:latin typeface="Tahoma"/>
                <a:cs typeface="Tahoma"/>
              </a:rPr>
              <a:t> </a:t>
            </a:r>
            <a:r>
              <a:rPr sz="1400" dirty="0">
                <a:latin typeface="Tahoma"/>
                <a:cs typeface="Tahoma"/>
              </a:rPr>
              <a:t>years</a:t>
            </a:r>
            <a:r>
              <a:rPr sz="1400" spc="-15" dirty="0">
                <a:latin typeface="Tahoma"/>
                <a:cs typeface="Tahoma"/>
              </a:rPr>
              <a:t> </a:t>
            </a:r>
            <a:r>
              <a:rPr sz="1400" spc="-20" dirty="0">
                <a:latin typeface="Tahoma"/>
                <a:cs typeface="Tahoma"/>
              </a:rPr>
              <a:t>after</a:t>
            </a:r>
            <a:r>
              <a:rPr sz="1400" spc="-65" dirty="0">
                <a:latin typeface="Tahoma"/>
                <a:cs typeface="Tahoma"/>
              </a:rPr>
              <a:t> </a:t>
            </a:r>
            <a:r>
              <a:rPr sz="1400" dirty="0">
                <a:latin typeface="Tahoma"/>
                <a:cs typeface="Tahoma"/>
              </a:rPr>
              <a:t>an</a:t>
            </a:r>
            <a:r>
              <a:rPr sz="1400" spc="-60" dirty="0">
                <a:latin typeface="Tahoma"/>
                <a:cs typeface="Tahoma"/>
              </a:rPr>
              <a:t> </a:t>
            </a:r>
            <a:r>
              <a:rPr sz="1400" spc="-10" dirty="0">
                <a:solidFill>
                  <a:srgbClr val="0000FF"/>
                </a:solidFill>
                <a:latin typeface="Tahoma"/>
                <a:cs typeface="Tahoma"/>
              </a:rPr>
              <a:t>apocalyptic</a:t>
            </a:r>
            <a:endParaRPr sz="1400">
              <a:latin typeface="Tahoma"/>
              <a:cs typeface="Tahoma"/>
            </a:endParaRPr>
          </a:p>
          <a:p>
            <a:pPr marL="12700">
              <a:lnSpc>
                <a:spcPct val="100000"/>
              </a:lnSpc>
              <a:spcBef>
                <a:spcPts val="240"/>
              </a:spcBef>
            </a:pPr>
            <a:r>
              <a:rPr sz="1400" spc="-25" dirty="0">
                <a:solidFill>
                  <a:srgbClr val="0000FF"/>
                </a:solidFill>
                <a:latin typeface="Tahoma"/>
                <a:cs typeface="Tahoma"/>
              </a:rPr>
              <a:t>terrorist</a:t>
            </a:r>
            <a:r>
              <a:rPr sz="1400" spc="-50" dirty="0">
                <a:solidFill>
                  <a:srgbClr val="0000FF"/>
                </a:solidFill>
                <a:latin typeface="Tahoma"/>
                <a:cs typeface="Tahoma"/>
              </a:rPr>
              <a:t> </a:t>
            </a:r>
            <a:r>
              <a:rPr sz="1400" dirty="0">
                <a:latin typeface="Tahoma"/>
                <a:cs typeface="Tahoma"/>
              </a:rPr>
              <a:t>event</a:t>
            </a:r>
            <a:r>
              <a:rPr sz="1400" spc="-70" dirty="0">
                <a:latin typeface="Tahoma"/>
                <a:cs typeface="Tahoma"/>
              </a:rPr>
              <a:t> </a:t>
            </a:r>
            <a:r>
              <a:rPr sz="1400" spc="-35" dirty="0">
                <a:latin typeface="Tahoma"/>
                <a:cs typeface="Tahoma"/>
              </a:rPr>
              <a:t>that</a:t>
            </a:r>
            <a:r>
              <a:rPr sz="1400" spc="-70" dirty="0">
                <a:latin typeface="Tahoma"/>
                <a:cs typeface="Tahoma"/>
              </a:rPr>
              <a:t> </a:t>
            </a:r>
            <a:r>
              <a:rPr sz="1400" spc="-10" dirty="0">
                <a:latin typeface="Tahoma"/>
                <a:cs typeface="Tahoma"/>
              </a:rPr>
              <a:t>obliterated</a:t>
            </a:r>
            <a:r>
              <a:rPr sz="1400" spc="-25" dirty="0">
                <a:latin typeface="Tahoma"/>
                <a:cs typeface="Tahoma"/>
              </a:rPr>
              <a:t> </a:t>
            </a:r>
            <a:r>
              <a:rPr sz="1400" dirty="0">
                <a:latin typeface="Tahoma"/>
                <a:cs typeface="Tahoma"/>
              </a:rPr>
              <a:t>the</a:t>
            </a:r>
            <a:r>
              <a:rPr sz="1400" spc="-75" dirty="0">
                <a:latin typeface="Tahoma"/>
                <a:cs typeface="Tahoma"/>
              </a:rPr>
              <a:t> </a:t>
            </a:r>
            <a:r>
              <a:rPr sz="1400" dirty="0">
                <a:latin typeface="Tahoma"/>
                <a:cs typeface="Tahoma"/>
              </a:rPr>
              <a:t>face</a:t>
            </a:r>
            <a:r>
              <a:rPr sz="1400" spc="-70" dirty="0">
                <a:latin typeface="Tahoma"/>
                <a:cs typeface="Tahoma"/>
              </a:rPr>
              <a:t> </a:t>
            </a:r>
            <a:r>
              <a:rPr sz="1400" spc="-10" dirty="0">
                <a:latin typeface="Tahoma"/>
                <a:cs typeface="Tahoma"/>
              </a:rPr>
              <a:t>of</a:t>
            </a:r>
            <a:r>
              <a:rPr sz="1400" spc="-90" dirty="0">
                <a:latin typeface="Tahoma"/>
                <a:cs typeface="Tahoma"/>
              </a:rPr>
              <a:t> </a:t>
            </a:r>
            <a:r>
              <a:rPr sz="1400" dirty="0">
                <a:latin typeface="Tahoma"/>
                <a:cs typeface="Tahoma"/>
              </a:rPr>
              <a:t>the</a:t>
            </a:r>
            <a:r>
              <a:rPr sz="1400" spc="-80" dirty="0">
                <a:latin typeface="Tahoma"/>
                <a:cs typeface="Tahoma"/>
              </a:rPr>
              <a:t> </a:t>
            </a:r>
            <a:r>
              <a:rPr sz="1400" spc="-10" dirty="0">
                <a:latin typeface="Tahoma"/>
                <a:cs typeface="Tahoma"/>
              </a:rPr>
              <a:t>world!”</a:t>
            </a:r>
            <a:endParaRPr sz="1400">
              <a:latin typeface="Tahoma"/>
              <a:cs typeface="Tahoma"/>
            </a:endParaRPr>
          </a:p>
          <a:p>
            <a:pPr>
              <a:lnSpc>
                <a:spcPct val="100000"/>
              </a:lnSpc>
              <a:spcBef>
                <a:spcPts val="495"/>
              </a:spcBef>
            </a:pPr>
            <a:endParaRPr sz="1400">
              <a:latin typeface="Tahoma"/>
              <a:cs typeface="Tahoma"/>
            </a:endParaRPr>
          </a:p>
          <a:p>
            <a:pPr marL="12700">
              <a:lnSpc>
                <a:spcPct val="100000"/>
              </a:lnSpc>
              <a:spcBef>
                <a:spcPts val="5"/>
              </a:spcBef>
            </a:pPr>
            <a:r>
              <a:rPr sz="1400" dirty="0">
                <a:latin typeface="Tahoma"/>
                <a:cs typeface="Tahoma"/>
              </a:rPr>
              <a:t>Genre:</a:t>
            </a:r>
            <a:r>
              <a:rPr sz="1400" spc="-10" dirty="0">
                <a:latin typeface="Tahoma"/>
                <a:cs typeface="Tahoma"/>
              </a:rPr>
              <a:t> </a:t>
            </a:r>
            <a:r>
              <a:rPr sz="1400" spc="-25" dirty="0">
                <a:solidFill>
                  <a:srgbClr val="0000FF"/>
                </a:solidFill>
                <a:latin typeface="Tahoma"/>
                <a:cs typeface="Tahoma"/>
              </a:rPr>
              <a:t>['Drama',</a:t>
            </a:r>
            <a:r>
              <a:rPr sz="1400" spc="-35" dirty="0">
                <a:solidFill>
                  <a:srgbClr val="0000FF"/>
                </a:solidFill>
                <a:latin typeface="Tahoma"/>
                <a:cs typeface="Tahoma"/>
              </a:rPr>
              <a:t> </a:t>
            </a:r>
            <a:r>
              <a:rPr sz="1400" dirty="0">
                <a:solidFill>
                  <a:srgbClr val="0000FF"/>
                </a:solidFill>
                <a:latin typeface="Tahoma"/>
                <a:cs typeface="Tahoma"/>
              </a:rPr>
              <a:t>'Fantasy',</a:t>
            </a:r>
            <a:r>
              <a:rPr sz="1400" spc="15" dirty="0">
                <a:solidFill>
                  <a:srgbClr val="0000FF"/>
                </a:solidFill>
                <a:latin typeface="Tahoma"/>
                <a:cs typeface="Tahoma"/>
              </a:rPr>
              <a:t> </a:t>
            </a:r>
            <a:r>
              <a:rPr sz="1400" dirty="0">
                <a:solidFill>
                  <a:srgbClr val="0000FF"/>
                </a:solidFill>
                <a:latin typeface="Tahoma"/>
                <a:cs typeface="Tahoma"/>
              </a:rPr>
              <a:t>'Sci-</a:t>
            </a:r>
            <a:r>
              <a:rPr sz="1400" spc="-20" dirty="0">
                <a:solidFill>
                  <a:srgbClr val="0000FF"/>
                </a:solidFill>
                <a:latin typeface="Tahoma"/>
                <a:cs typeface="Tahoma"/>
              </a:rPr>
              <a:t>Fi']</a:t>
            </a:r>
            <a:endParaRPr sz="1400">
              <a:latin typeface="Tahoma"/>
              <a:cs typeface="Tahoma"/>
            </a:endParaRPr>
          </a:p>
        </p:txBody>
      </p:sp>
      <p:sp>
        <p:nvSpPr>
          <p:cNvPr id="3" name="object 3"/>
          <p:cNvSpPr txBox="1"/>
          <p:nvPr/>
        </p:nvSpPr>
        <p:spPr>
          <a:xfrm>
            <a:off x="307035" y="3040125"/>
            <a:ext cx="2622550" cy="238125"/>
          </a:xfrm>
          <a:prstGeom prst="rect">
            <a:avLst/>
          </a:prstGeom>
        </p:spPr>
        <p:txBody>
          <a:bodyPr vert="horz" wrap="square" lIns="0" tIns="11430" rIns="0" bIns="0" rtlCol="0">
            <a:spAutoFit/>
          </a:bodyPr>
          <a:lstStyle/>
          <a:p>
            <a:pPr marL="12700">
              <a:lnSpc>
                <a:spcPct val="100000"/>
              </a:lnSpc>
              <a:spcBef>
                <a:spcPts val="90"/>
              </a:spcBef>
            </a:pPr>
            <a:r>
              <a:rPr sz="1400" u="sng" dirty="0">
                <a:uFill>
                  <a:solidFill>
                    <a:srgbClr val="000000"/>
                  </a:solidFill>
                </a:uFill>
                <a:latin typeface="Tahoma"/>
                <a:cs typeface="Tahoma"/>
              </a:rPr>
              <a:t>Movie</a:t>
            </a:r>
            <a:r>
              <a:rPr sz="1400" u="sng" spc="10" dirty="0">
                <a:uFill>
                  <a:solidFill>
                    <a:srgbClr val="000000"/>
                  </a:solidFill>
                </a:uFill>
                <a:latin typeface="Tahoma"/>
                <a:cs typeface="Tahoma"/>
              </a:rPr>
              <a:t> </a:t>
            </a:r>
            <a:r>
              <a:rPr sz="1400" u="sng" spc="-50" dirty="0">
                <a:uFill>
                  <a:solidFill>
                    <a:srgbClr val="000000"/>
                  </a:solidFill>
                </a:uFill>
                <a:latin typeface="Tahoma"/>
                <a:cs typeface="Tahoma"/>
              </a:rPr>
              <a:t>2:</a:t>
            </a:r>
            <a:r>
              <a:rPr sz="1400" u="sng" spc="-15" dirty="0">
                <a:uFill>
                  <a:solidFill>
                    <a:srgbClr val="000000"/>
                  </a:solidFill>
                </a:uFill>
                <a:latin typeface="Tahoma"/>
                <a:cs typeface="Tahoma"/>
              </a:rPr>
              <a:t> </a:t>
            </a:r>
            <a:r>
              <a:rPr sz="1400" u="sng" spc="-25" dirty="0">
                <a:uFill>
                  <a:solidFill>
                    <a:srgbClr val="000000"/>
                  </a:solidFill>
                </a:uFill>
                <a:latin typeface="Tahoma"/>
                <a:cs typeface="Tahoma"/>
              </a:rPr>
              <a:t>'4:44</a:t>
            </a:r>
            <a:r>
              <a:rPr sz="1400" u="sng" spc="-20" dirty="0">
                <a:uFill>
                  <a:solidFill>
                    <a:srgbClr val="000000"/>
                  </a:solidFill>
                </a:uFill>
                <a:latin typeface="Tahoma"/>
                <a:cs typeface="Tahoma"/>
              </a:rPr>
              <a:t> </a:t>
            </a:r>
            <a:r>
              <a:rPr sz="1400" u="sng" dirty="0">
                <a:uFill>
                  <a:solidFill>
                    <a:srgbClr val="000000"/>
                  </a:solidFill>
                </a:uFill>
                <a:latin typeface="Tahoma"/>
                <a:cs typeface="Tahoma"/>
              </a:rPr>
              <a:t>Last</a:t>
            </a:r>
            <a:r>
              <a:rPr sz="1400" u="sng" spc="-10" dirty="0">
                <a:uFill>
                  <a:solidFill>
                    <a:srgbClr val="000000"/>
                  </a:solidFill>
                </a:uFill>
                <a:latin typeface="Tahoma"/>
                <a:cs typeface="Tahoma"/>
              </a:rPr>
              <a:t> </a:t>
            </a:r>
            <a:r>
              <a:rPr sz="1400" u="sng" dirty="0">
                <a:uFill>
                  <a:solidFill>
                    <a:srgbClr val="000000"/>
                  </a:solidFill>
                </a:uFill>
                <a:latin typeface="Tahoma"/>
                <a:cs typeface="Tahoma"/>
              </a:rPr>
              <a:t>Day</a:t>
            </a:r>
            <a:r>
              <a:rPr sz="1400" u="sng" spc="-15" dirty="0">
                <a:uFill>
                  <a:solidFill>
                    <a:srgbClr val="000000"/>
                  </a:solidFill>
                </a:uFill>
                <a:latin typeface="Tahoma"/>
                <a:cs typeface="Tahoma"/>
              </a:rPr>
              <a:t> </a:t>
            </a:r>
            <a:r>
              <a:rPr sz="1400" u="sng" dirty="0">
                <a:uFill>
                  <a:solidFill>
                    <a:srgbClr val="000000"/>
                  </a:solidFill>
                </a:uFill>
                <a:latin typeface="Tahoma"/>
                <a:cs typeface="Tahoma"/>
              </a:rPr>
              <a:t>on</a:t>
            </a:r>
            <a:r>
              <a:rPr sz="1400" u="sng" spc="-20" dirty="0">
                <a:uFill>
                  <a:solidFill>
                    <a:srgbClr val="000000"/>
                  </a:solidFill>
                </a:uFill>
                <a:latin typeface="Tahoma"/>
                <a:cs typeface="Tahoma"/>
              </a:rPr>
              <a:t> </a:t>
            </a:r>
            <a:r>
              <a:rPr sz="1400" u="sng" spc="-10" dirty="0">
                <a:uFill>
                  <a:solidFill>
                    <a:srgbClr val="000000"/>
                  </a:solidFill>
                </a:uFill>
                <a:latin typeface="Tahoma"/>
                <a:cs typeface="Tahoma"/>
              </a:rPr>
              <a:t>Earth'</a:t>
            </a:r>
            <a:endParaRPr sz="1400">
              <a:latin typeface="Tahoma"/>
              <a:cs typeface="Tahoma"/>
            </a:endParaRPr>
          </a:p>
        </p:txBody>
      </p:sp>
      <p:sp>
        <p:nvSpPr>
          <p:cNvPr id="4" name="object 4"/>
          <p:cNvSpPr txBox="1"/>
          <p:nvPr/>
        </p:nvSpPr>
        <p:spPr>
          <a:xfrm>
            <a:off x="307035" y="3495446"/>
            <a:ext cx="4597400" cy="764540"/>
          </a:xfrm>
          <a:prstGeom prst="rect">
            <a:avLst/>
          </a:prstGeom>
        </p:spPr>
        <p:txBody>
          <a:bodyPr vert="horz" wrap="square" lIns="0" tIns="46990" rIns="0" bIns="0" rtlCol="0">
            <a:spAutoFit/>
          </a:bodyPr>
          <a:lstStyle/>
          <a:p>
            <a:pPr marL="12700">
              <a:lnSpc>
                <a:spcPct val="100000"/>
              </a:lnSpc>
              <a:spcBef>
                <a:spcPts val="370"/>
              </a:spcBef>
            </a:pPr>
            <a:r>
              <a:rPr sz="1400" spc="-10" dirty="0">
                <a:latin typeface="Tahoma"/>
                <a:cs typeface="Tahoma"/>
              </a:rPr>
              <a:t>Overview:</a:t>
            </a:r>
            <a:endParaRPr sz="1400">
              <a:latin typeface="Tahoma"/>
              <a:cs typeface="Tahoma"/>
            </a:endParaRPr>
          </a:p>
          <a:p>
            <a:pPr marL="12700">
              <a:lnSpc>
                <a:spcPct val="100000"/>
              </a:lnSpc>
              <a:spcBef>
                <a:spcPts val="265"/>
              </a:spcBef>
            </a:pPr>
            <a:r>
              <a:rPr sz="1400" dirty="0">
                <a:latin typeface="Tahoma"/>
                <a:cs typeface="Tahoma"/>
              </a:rPr>
              <a:t>'A</a:t>
            </a:r>
            <a:r>
              <a:rPr sz="1400" spc="-45" dirty="0">
                <a:latin typeface="Tahoma"/>
                <a:cs typeface="Tahoma"/>
              </a:rPr>
              <a:t> </a:t>
            </a:r>
            <a:r>
              <a:rPr sz="1400" dirty="0">
                <a:latin typeface="Tahoma"/>
                <a:cs typeface="Tahoma"/>
              </a:rPr>
              <a:t>look</a:t>
            </a:r>
            <a:r>
              <a:rPr sz="1400" spc="-25" dirty="0">
                <a:latin typeface="Tahoma"/>
                <a:cs typeface="Tahoma"/>
              </a:rPr>
              <a:t> </a:t>
            </a:r>
            <a:r>
              <a:rPr sz="1400" dirty="0">
                <a:latin typeface="Tahoma"/>
                <a:cs typeface="Tahoma"/>
              </a:rPr>
              <a:t>at</a:t>
            </a:r>
            <a:r>
              <a:rPr sz="1400" spc="-30" dirty="0">
                <a:latin typeface="Tahoma"/>
                <a:cs typeface="Tahoma"/>
              </a:rPr>
              <a:t> </a:t>
            </a:r>
            <a:r>
              <a:rPr sz="1400" dirty="0">
                <a:latin typeface="Tahoma"/>
                <a:cs typeface="Tahoma"/>
              </a:rPr>
              <a:t>how</a:t>
            </a:r>
            <a:r>
              <a:rPr sz="1400" spc="-20" dirty="0">
                <a:latin typeface="Tahoma"/>
                <a:cs typeface="Tahoma"/>
              </a:rPr>
              <a:t> </a:t>
            </a:r>
            <a:r>
              <a:rPr sz="1400" dirty="0">
                <a:latin typeface="Tahoma"/>
                <a:cs typeface="Tahoma"/>
              </a:rPr>
              <a:t>a</a:t>
            </a:r>
            <a:r>
              <a:rPr sz="1400" spc="-55" dirty="0">
                <a:latin typeface="Tahoma"/>
                <a:cs typeface="Tahoma"/>
              </a:rPr>
              <a:t> </a:t>
            </a:r>
            <a:r>
              <a:rPr sz="1400" spc="-10" dirty="0">
                <a:latin typeface="Tahoma"/>
                <a:cs typeface="Tahoma"/>
              </a:rPr>
              <a:t>painter </a:t>
            </a:r>
            <a:r>
              <a:rPr sz="1400" dirty="0">
                <a:latin typeface="Tahoma"/>
                <a:cs typeface="Tahoma"/>
              </a:rPr>
              <a:t>and</a:t>
            </a:r>
            <a:r>
              <a:rPr sz="1400" spc="-35" dirty="0">
                <a:latin typeface="Tahoma"/>
                <a:cs typeface="Tahoma"/>
              </a:rPr>
              <a:t> </a:t>
            </a:r>
            <a:r>
              <a:rPr sz="1400" dirty="0">
                <a:latin typeface="Tahoma"/>
                <a:cs typeface="Tahoma"/>
              </a:rPr>
              <a:t>a</a:t>
            </a:r>
            <a:r>
              <a:rPr sz="1400" spc="-50" dirty="0">
                <a:latin typeface="Tahoma"/>
                <a:cs typeface="Tahoma"/>
              </a:rPr>
              <a:t> </a:t>
            </a:r>
            <a:r>
              <a:rPr sz="1400" dirty="0">
                <a:latin typeface="Tahoma"/>
                <a:cs typeface="Tahoma"/>
              </a:rPr>
              <a:t>successful actor</a:t>
            </a:r>
            <a:r>
              <a:rPr sz="1400" spc="-10" dirty="0">
                <a:latin typeface="Tahoma"/>
                <a:cs typeface="Tahoma"/>
              </a:rPr>
              <a:t> </a:t>
            </a:r>
            <a:r>
              <a:rPr sz="1400" dirty="0">
                <a:latin typeface="Tahoma"/>
                <a:cs typeface="Tahoma"/>
              </a:rPr>
              <a:t>spend</a:t>
            </a:r>
            <a:r>
              <a:rPr sz="1400" spc="-30" dirty="0">
                <a:latin typeface="Tahoma"/>
                <a:cs typeface="Tahoma"/>
              </a:rPr>
              <a:t> </a:t>
            </a:r>
            <a:r>
              <a:rPr sz="1400" spc="-10" dirty="0">
                <a:latin typeface="Tahoma"/>
                <a:cs typeface="Tahoma"/>
              </a:rPr>
              <a:t>their</a:t>
            </a:r>
            <a:endParaRPr sz="1400">
              <a:latin typeface="Tahoma"/>
              <a:cs typeface="Tahoma"/>
            </a:endParaRPr>
          </a:p>
          <a:p>
            <a:pPr marL="12700">
              <a:lnSpc>
                <a:spcPct val="100000"/>
              </a:lnSpc>
              <a:spcBef>
                <a:spcPts val="240"/>
              </a:spcBef>
            </a:pPr>
            <a:r>
              <a:rPr sz="1400" dirty="0">
                <a:latin typeface="Tahoma"/>
                <a:cs typeface="Tahoma"/>
              </a:rPr>
              <a:t>last</a:t>
            </a:r>
            <a:r>
              <a:rPr sz="1400" spc="-50" dirty="0">
                <a:latin typeface="Tahoma"/>
                <a:cs typeface="Tahoma"/>
              </a:rPr>
              <a:t> </a:t>
            </a:r>
            <a:r>
              <a:rPr sz="1400" dirty="0">
                <a:latin typeface="Tahoma"/>
                <a:cs typeface="Tahoma"/>
              </a:rPr>
              <a:t>day</a:t>
            </a:r>
            <a:r>
              <a:rPr sz="1400" spc="-50" dirty="0">
                <a:latin typeface="Tahoma"/>
                <a:cs typeface="Tahoma"/>
              </a:rPr>
              <a:t> </a:t>
            </a:r>
            <a:r>
              <a:rPr sz="1400" spc="-20" dirty="0">
                <a:latin typeface="Tahoma"/>
                <a:cs typeface="Tahoma"/>
              </a:rPr>
              <a:t>together</a:t>
            </a:r>
            <a:r>
              <a:rPr sz="1400" spc="-25" dirty="0">
                <a:latin typeface="Tahoma"/>
                <a:cs typeface="Tahoma"/>
              </a:rPr>
              <a:t> </a:t>
            </a:r>
            <a:r>
              <a:rPr sz="1400" dirty="0">
                <a:latin typeface="Tahoma"/>
                <a:cs typeface="Tahoma"/>
              </a:rPr>
              <a:t>before</a:t>
            </a:r>
            <a:r>
              <a:rPr sz="1400" spc="-30" dirty="0">
                <a:latin typeface="Tahoma"/>
                <a:cs typeface="Tahoma"/>
              </a:rPr>
              <a:t> </a:t>
            </a:r>
            <a:r>
              <a:rPr sz="1400" spc="-10" dirty="0">
                <a:latin typeface="Tahoma"/>
                <a:cs typeface="Tahoma"/>
              </a:rPr>
              <a:t>the</a:t>
            </a:r>
            <a:r>
              <a:rPr sz="1400" spc="-65" dirty="0">
                <a:latin typeface="Tahoma"/>
                <a:cs typeface="Tahoma"/>
              </a:rPr>
              <a:t> </a:t>
            </a:r>
            <a:r>
              <a:rPr sz="1400" spc="-10" dirty="0">
                <a:solidFill>
                  <a:srgbClr val="0000FF"/>
                </a:solidFill>
                <a:latin typeface="Tahoma"/>
                <a:cs typeface="Tahoma"/>
              </a:rPr>
              <a:t>world</a:t>
            </a:r>
            <a:r>
              <a:rPr sz="1400" spc="-5" dirty="0">
                <a:solidFill>
                  <a:srgbClr val="0000FF"/>
                </a:solidFill>
                <a:latin typeface="Tahoma"/>
                <a:cs typeface="Tahoma"/>
              </a:rPr>
              <a:t> </a:t>
            </a:r>
            <a:r>
              <a:rPr sz="1400" dirty="0">
                <a:solidFill>
                  <a:srgbClr val="0000FF"/>
                </a:solidFill>
                <a:latin typeface="Tahoma"/>
                <a:cs typeface="Tahoma"/>
              </a:rPr>
              <a:t>comes</a:t>
            </a:r>
            <a:r>
              <a:rPr sz="1400" spc="-70" dirty="0">
                <a:solidFill>
                  <a:srgbClr val="0000FF"/>
                </a:solidFill>
                <a:latin typeface="Tahoma"/>
                <a:cs typeface="Tahoma"/>
              </a:rPr>
              <a:t> </a:t>
            </a:r>
            <a:r>
              <a:rPr sz="1400" spc="-20" dirty="0">
                <a:solidFill>
                  <a:srgbClr val="0000FF"/>
                </a:solidFill>
                <a:latin typeface="Tahoma"/>
                <a:cs typeface="Tahoma"/>
              </a:rPr>
              <a:t>to</a:t>
            </a:r>
            <a:r>
              <a:rPr sz="1400" spc="-55" dirty="0">
                <a:solidFill>
                  <a:srgbClr val="0000FF"/>
                </a:solidFill>
                <a:latin typeface="Tahoma"/>
                <a:cs typeface="Tahoma"/>
              </a:rPr>
              <a:t> </a:t>
            </a:r>
            <a:r>
              <a:rPr sz="1400" dirty="0">
                <a:solidFill>
                  <a:srgbClr val="0000FF"/>
                </a:solidFill>
                <a:latin typeface="Tahoma"/>
                <a:cs typeface="Tahoma"/>
              </a:rPr>
              <a:t>an</a:t>
            </a:r>
            <a:r>
              <a:rPr sz="1400" spc="-75" dirty="0">
                <a:solidFill>
                  <a:srgbClr val="0000FF"/>
                </a:solidFill>
                <a:latin typeface="Tahoma"/>
                <a:cs typeface="Tahoma"/>
              </a:rPr>
              <a:t> </a:t>
            </a:r>
            <a:r>
              <a:rPr sz="1400" spc="-10" dirty="0">
                <a:solidFill>
                  <a:srgbClr val="0000FF"/>
                </a:solidFill>
                <a:latin typeface="Tahoma"/>
                <a:cs typeface="Tahoma"/>
              </a:rPr>
              <a:t>end</a:t>
            </a:r>
            <a:r>
              <a:rPr sz="1400" spc="-10" dirty="0">
                <a:latin typeface="Tahoma"/>
                <a:cs typeface="Tahoma"/>
              </a:rPr>
              <a:t>.'</a:t>
            </a:r>
            <a:endParaRPr sz="1400">
              <a:latin typeface="Tahoma"/>
              <a:cs typeface="Tahoma"/>
            </a:endParaRPr>
          </a:p>
        </p:txBody>
      </p:sp>
      <p:sp>
        <p:nvSpPr>
          <p:cNvPr id="5" name="object 5"/>
          <p:cNvSpPr txBox="1"/>
          <p:nvPr/>
        </p:nvSpPr>
        <p:spPr>
          <a:xfrm>
            <a:off x="307035" y="4512665"/>
            <a:ext cx="2724785" cy="238125"/>
          </a:xfrm>
          <a:prstGeom prst="rect">
            <a:avLst/>
          </a:prstGeom>
        </p:spPr>
        <p:txBody>
          <a:bodyPr vert="horz" wrap="square" lIns="0" tIns="12065" rIns="0" bIns="0" rtlCol="0">
            <a:spAutoFit/>
          </a:bodyPr>
          <a:lstStyle/>
          <a:p>
            <a:pPr marL="12700">
              <a:lnSpc>
                <a:spcPct val="100000"/>
              </a:lnSpc>
              <a:spcBef>
                <a:spcPts val="95"/>
              </a:spcBef>
            </a:pPr>
            <a:r>
              <a:rPr sz="1400" dirty="0">
                <a:latin typeface="Tahoma"/>
                <a:cs typeface="Tahoma"/>
              </a:rPr>
              <a:t>Genre: </a:t>
            </a:r>
            <a:r>
              <a:rPr sz="1400" spc="-25" dirty="0">
                <a:solidFill>
                  <a:srgbClr val="0000FF"/>
                </a:solidFill>
                <a:latin typeface="Tahoma"/>
                <a:cs typeface="Tahoma"/>
              </a:rPr>
              <a:t>['Drama',</a:t>
            </a:r>
            <a:r>
              <a:rPr sz="1400" spc="-20" dirty="0">
                <a:solidFill>
                  <a:srgbClr val="0000FF"/>
                </a:solidFill>
                <a:latin typeface="Tahoma"/>
                <a:cs typeface="Tahoma"/>
              </a:rPr>
              <a:t> </a:t>
            </a:r>
            <a:r>
              <a:rPr sz="1400" dirty="0">
                <a:solidFill>
                  <a:srgbClr val="0000FF"/>
                </a:solidFill>
                <a:latin typeface="Tahoma"/>
                <a:cs typeface="Tahoma"/>
              </a:rPr>
              <a:t>'Fantasy',</a:t>
            </a:r>
            <a:r>
              <a:rPr sz="1400" spc="30" dirty="0">
                <a:solidFill>
                  <a:srgbClr val="0000FF"/>
                </a:solidFill>
                <a:latin typeface="Tahoma"/>
                <a:cs typeface="Tahoma"/>
              </a:rPr>
              <a:t> </a:t>
            </a:r>
            <a:r>
              <a:rPr sz="1400" dirty="0">
                <a:solidFill>
                  <a:srgbClr val="0000FF"/>
                </a:solidFill>
                <a:latin typeface="Tahoma"/>
                <a:cs typeface="Tahoma"/>
              </a:rPr>
              <a:t>'Sci-</a:t>
            </a:r>
            <a:r>
              <a:rPr sz="1400" spc="-20" dirty="0">
                <a:solidFill>
                  <a:srgbClr val="0000FF"/>
                </a:solidFill>
                <a:latin typeface="Tahoma"/>
                <a:cs typeface="Tahoma"/>
              </a:rPr>
              <a:t>Fi']</a:t>
            </a:r>
            <a:endParaRPr sz="1400">
              <a:latin typeface="Tahoma"/>
              <a:cs typeface="Tahoma"/>
            </a:endParaRPr>
          </a:p>
        </p:txBody>
      </p:sp>
      <p:grpSp>
        <p:nvGrpSpPr>
          <p:cNvPr id="6" name="object 6"/>
          <p:cNvGrpSpPr/>
          <p:nvPr/>
        </p:nvGrpSpPr>
        <p:grpSpPr>
          <a:xfrm>
            <a:off x="5105400" y="768095"/>
            <a:ext cx="3910965" cy="2042160"/>
            <a:chOff x="5105400" y="768095"/>
            <a:chExt cx="3910965" cy="2042160"/>
          </a:xfrm>
        </p:grpSpPr>
        <p:pic>
          <p:nvPicPr>
            <p:cNvPr id="7" name="object 7"/>
            <p:cNvPicPr/>
            <p:nvPr/>
          </p:nvPicPr>
          <p:blipFill>
            <a:blip r:embed="rId2" cstate="print"/>
            <a:stretch>
              <a:fillRect/>
            </a:stretch>
          </p:blipFill>
          <p:spPr>
            <a:xfrm>
              <a:off x="5114544" y="777239"/>
              <a:ext cx="3892296" cy="1985685"/>
            </a:xfrm>
            <a:prstGeom prst="rect">
              <a:avLst/>
            </a:prstGeom>
          </p:spPr>
        </p:pic>
        <p:sp>
          <p:nvSpPr>
            <p:cNvPr id="8" name="object 8"/>
            <p:cNvSpPr/>
            <p:nvPr/>
          </p:nvSpPr>
          <p:spPr>
            <a:xfrm>
              <a:off x="5109972" y="772667"/>
              <a:ext cx="3901440" cy="2033270"/>
            </a:xfrm>
            <a:custGeom>
              <a:avLst/>
              <a:gdLst/>
              <a:ahLst/>
              <a:cxnLst/>
              <a:rect l="l" t="t" r="r" b="b"/>
              <a:pathLst>
                <a:path w="3901440" h="2033270">
                  <a:moveTo>
                    <a:pt x="0" y="2033015"/>
                  </a:moveTo>
                  <a:lnTo>
                    <a:pt x="3901439" y="2033015"/>
                  </a:lnTo>
                  <a:lnTo>
                    <a:pt x="3901439" y="0"/>
                  </a:lnTo>
                  <a:lnTo>
                    <a:pt x="0" y="0"/>
                  </a:lnTo>
                  <a:lnTo>
                    <a:pt x="0" y="2033015"/>
                  </a:lnTo>
                  <a:close/>
                </a:path>
              </a:pathLst>
            </a:custGeom>
            <a:ln w="9144">
              <a:solidFill>
                <a:srgbClr val="000000"/>
              </a:solidFill>
            </a:ln>
          </p:spPr>
          <p:txBody>
            <a:bodyPr wrap="square" lIns="0" tIns="0" rIns="0" bIns="0" rtlCol="0"/>
            <a:lstStyle/>
            <a:p>
              <a:endParaRPr/>
            </a:p>
          </p:txBody>
        </p:sp>
      </p:grpSp>
      <p:sp>
        <p:nvSpPr>
          <p:cNvPr id="9" name="object 9"/>
          <p:cNvSpPr/>
          <p:nvPr/>
        </p:nvSpPr>
        <p:spPr>
          <a:xfrm>
            <a:off x="5116067" y="2924555"/>
            <a:ext cx="3931920" cy="1963420"/>
          </a:xfrm>
          <a:custGeom>
            <a:avLst/>
            <a:gdLst/>
            <a:ahLst/>
            <a:cxnLst/>
            <a:rect l="l" t="t" r="r" b="b"/>
            <a:pathLst>
              <a:path w="3931920" h="1963420">
                <a:moveTo>
                  <a:pt x="0" y="1962912"/>
                </a:moveTo>
                <a:lnTo>
                  <a:pt x="3931920" y="1962912"/>
                </a:lnTo>
                <a:lnTo>
                  <a:pt x="3931920" y="0"/>
                </a:lnTo>
                <a:lnTo>
                  <a:pt x="0" y="0"/>
                </a:lnTo>
                <a:lnTo>
                  <a:pt x="0" y="1962912"/>
                </a:lnTo>
                <a:close/>
              </a:path>
            </a:pathLst>
          </a:custGeom>
          <a:ln w="9144">
            <a:solidFill>
              <a:srgbClr val="000000"/>
            </a:solidFill>
          </a:ln>
        </p:spPr>
        <p:txBody>
          <a:bodyPr wrap="square" lIns="0" tIns="0" rIns="0" bIns="0" rtlCol="0"/>
          <a:lstStyle/>
          <a:p>
            <a:endParaRPr/>
          </a:p>
        </p:txBody>
      </p:sp>
      <p:sp>
        <p:nvSpPr>
          <p:cNvPr id="10" name="object 10"/>
          <p:cNvSpPr txBox="1"/>
          <p:nvPr/>
        </p:nvSpPr>
        <p:spPr>
          <a:xfrm>
            <a:off x="5208142" y="3003295"/>
            <a:ext cx="1020444" cy="238125"/>
          </a:xfrm>
          <a:prstGeom prst="rect">
            <a:avLst/>
          </a:prstGeom>
        </p:spPr>
        <p:txBody>
          <a:bodyPr vert="horz" wrap="square" lIns="0" tIns="11430" rIns="0" bIns="0" rtlCol="0">
            <a:spAutoFit/>
          </a:bodyPr>
          <a:lstStyle/>
          <a:p>
            <a:pPr>
              <a:lnSpc>
                <a:spcPct val="100000"/>
              </a:lnSpc>
              <a:spcBef>
                <a:spcPts val="90"/>
              </a:spcBef>
            </a:pPr>
            <a:r>
              <a:rPr sz="1400" dirty="0">
                <a:latin typeface="Tahoma"/>
                <a:cs typeface="Tahoma"/>
              </a:rPr>
              <a:t>Doctor</a:t>
            </a:r>
            <a:r>
              <a:rPr sz="1400" spc="60" dirty="0">
                <a:latin typeface="Tahoma"/>
                <a:cs typeface="Tahoma"/>
              </a:rPr>
              <a:t> </a:t>
            </a:r>
            <a:r>
              <a:rPr sz="1400" spc="-20" dirty="0">
                <a:latin typeface="Tahoma"/>
                <a:cs typeface="Tahoma"/>
              </a:rPr>
              <a:t>Who:</a:t>
            </a:r>
            <a:endParaRPr sz="1400">
              <a:latin typeface="Tahoma"/>
              <a:cs typeface="Tahoma"/>
            </a:endParaRPr>
          </a:p>
        </p:txBody>
      </p:sp>
      <p:sp>
        <p:nvSpPr>
          <p:cNvPr id="11" name="object 11"/>
          <p:cNvSpPr txBox="1"/>
          <p:nvPr/>
        </p:nvSpPr>
        <p:spPr>
          <a:xfrm>
            <a:off x="5348604" y="3188258"/>
            <a:ext cx="3493135" cy="1010285"/>
          </a:xfrm>
          <a:prstGeom prst="rect">
            <a:avLst/>
          </a:prstGeom>
        </p:spPr>
        <p:txBody>
          <a:bodyPr vert="horz" wrap="square" lIns="0" tIns="13335" rIns="0" bIns="0" rtlCol="0">
            <a:spAutoFit/>
          </a:bodyPr>
          <a:lstStyle/>
          <a:p>
            <a:pPr marL="316865" marR="5080" indent="-317500">
              <a:lnSpc>
                <a:spcPct val="115300"/>
              </a:lnSpc>
              <a:spcBef>
                <a:spcPts val="105"/>
              </a:spcBef>
              <a:tabLst>
                <a:tab pos="316865" algn="l"/>
              </a:tabLst>
            </a:pPr>
            <a:r>
              <a:rPr sz="1400" spc="-50" dirty="0">
                <a:solidFill>
                  <a:srgbClr val="666666"/>
                </a:solidFill>
                <a:latin typeface="Tahoma"/>
                <a:cs typeface="Tahoma"/>
              </a:rPr>
              <a:t>-</a:t>
            </a:r>
            <a:r>
              <a:rPr sz="1400" dirty="0">
                <a:solidFill>
                  <a:srgbClr val="666666"/>
                </a:solidFill>
                <a:latin typeface="Tahoma"/>
                <a:cs typeface="Tahoma"/>
              </a:rPr>
              <a:t>	</a:t>
            </a:r>
            <a:r>
              <a:rPr sz="1400" dirty="0">
                <a:latin typeface="Tahoma"/>
                <a:cs typeface="Tahoma"/>
              </a:rPr>
              <a:t>'The</a:t>
            </a:r>
            <a:r>
              <a:rPr sz="1400" spc="-50" dirty="0">
                <a:latin typeface="Tahoma"/>
                <a:cs typeface="Tahoma"/>
              </a:rPr>
              <a:t> </a:t>
            </a:r>
            <a:r>
              <a:rPr sz="1400" dirty="0">
                <a:latin typeface="Tahoma"/>
                <a:cs typeface="Tahoma"/>
              </a:rPr>
              <a:t>Doctor and</a:t>
            </a:r>
            <a:r>
              <a:rPr sz="1400" spc="-25" dirty="0">
                <a:latin typeface="Tahoma"/>
                <a:cs typeface="Tahoma"/>
              </a:rPr>
              <a:t> </a:t>
            </a:r>
            <a:r>
              <a:rPr sz="1400" dirty="0">
                <a:latin typeface="Tahoma"/>
                <a:cs typeface="Tahoma"/>
              </a:rPr>
              <a:t>Clara</a:t>
            </a:r>
            <a:r>
              <a:rPr sz="1400" spc="-25" dirty="0">
                <a:latin typeface="Tahoma"/>
                <a:cs typeface="Tahoma"/>
              </a:rPr>
              <a:t> </a:t>
            </a:r>
            <a:r>
              <a:rPr sz="1400" dirty="0">
                <a:latin typeface="Tahoma"/>
                <a:cs typeface="Tahoma"/>
              </a:rPr>
              <a:t>face</a:t>
            </a:r>
            <a:r>
              <a:rPr sz="1400" spc="-25" dirty="0">
                <a:latin typeface="Tahoma"/>
                <a:cs typeface="Tahoma"/>
              </a:rPr>
              <a:t> </a:t>
            </a:r>
            <a:r>
              <a:rPr sz="1400" spc="-20" dirty="0">
                <a:latin typeface="Tahoma"/>
                <a:cs typeface="Tahoma"/>
              </a:rPr>
              <a:t>their</a:t>
            </a:r>
            <a:r>
              <a:rPr sz="1400" spc="-25" dirty="0">
                <a:latin typeface="Tahoma"/>
                <a:cs typeface="Tahoma"/>
              </a:rPr>
              <a:t> </a:t>
            </a:r>
            <a:r>
              <a:rPr sz="1400" spc="-20" dirty="0">
                <a:latin typeface="Tahoma"/>
                <a:cs typeface="Tahoma"/>
              </a:rPr>
              <a:t>Last </a:t>
            </a:r>
            <a:r>
              <a:rPr sz="1400" dirty="0">
                <a:latin typeface="Tahoma"/>
                <a:cs typeface="Tahoma"/>
              </a:rPr>
              <a:t>Christmas.</a:t>
            </a:r>
            <a:r>
              <a:rPr sz="1400" spc="-5" dirty="0">
                <a:latin typeface="Tahoma"/>
                <a:cs typeface="Tahoma"/>
              </a:rPr>
              <a:t> </a:t>
            </a:r>
            <a:r>
              <a:rPr sz="1400" dirty="0">
                <a:latin typeface="Tahoma"/>
                <a:cs typeface="Tahoma"/>
              </a:rPr>
              <a:t>Trapped</a:t>
            </a:r>
            <a:r>
              <a:rPr sz="1400" spc="15" dirty="0">
                <a:latin typeface="Tahoma"/>
                <a:cs typeface="Tahoma"/>
              </a:rPr>
              <a:t> </a:t>
            </a:r>
            <a:r>
              <a:rPr sz="1400" dirty="0">
                <a:latin typeface="Tahoma"/>
                <a:cs typeface="Tahoma"/>
              </a:rPr>
              <a:t>on</a:t>
            </a:r>
            <a:r>
              <a:rPr sz="1400" spc="-30" dirty="0">
                <a:latin typeface="Tahoma"/>
                <a:cs typeface="Tahoma"/>
              </a:rPr>
              <a:t> </a:t>
            </a:r>
            <a:r>
              <a:rPr sz="1400" dirty="0">
                <a:latin typeface="Tahoma"/>
                <a:cs typeface="Tahoma"/>
              </a:rPr>
              <a:t>an</a:t>
            </a:r>
            <a:r>
              <a:rPr sz="1400" spc="-10" dirty="0">
                <a:latin typeface="Tahoma"/>
                <a:cs typeface="Tahoma"/>
              </a:rPr>
              <a:t> </a:t>
            </a:r>
            <a:r>
              <a:rPr sz="1400" dirty="0">
                <a:latin typeface="Tahoma"/>
                <a:cs typeface="Tahoma"/>
              </a:rPr>
              <a:t>Arctic</a:t>
            </a:r>
            <a:r>
              <a:rPr sz="1400" spc="-5" dirty="0">
                <a:latin typeface="Tahoma"/>
                <a:cs typeface="Tahoma"/>
              </a:rPr>
              <a:t> </a:t>
            </a:r>
            <a:r>
              <a:rPr sz="1400" spc="-20" dirty="0">
                <a:latin typeface="Tahoma"/>
                <a:cs typeface="Tahoma"/>
              </a:rPr>
              <a:t>base, </a:t>
            </a:r>
            <a:r>
              <a:rPr sz="1400" dirty="0">
                <a:solidFill>
                  <a:srgbClr val="0000FF"/>
                </a:solidFill>
                <a:latin typeface="Tahoma"/>
                <a:cs typeface="Tahoma"/>
              </a:rPr>
              <a:t>under</a:t>
            </a:r>
            <a:r>
              <a:rPr sz="1400" spc="-85" dirty="0">
                <a:solidFill>
                  <a:srgbClr val="0000FF"/>
                </a:solidFill>
                <a:latin typeface="Tahoma"/>
                <a:cs typeface="Tahoma"/>
              </a:rPr>
              <a:t> </a:t>
            </a:r>
            <a:r>
              <a:rPr sz="1400" dirty="0">
                <a:solidFill>
                  <a:srgbClr val="0000FF"/>
                </a:solidFill>
                <a:latin typeface="Tahoma"/>
                <a:cs typeface="Tahoma"/>
              </a:rPr>
              <a:t>attack</a:t>
            </a:r>
            <a:r>
              <a:rPr sz="1400" spc="-85" dirty="0">
                <a:solidFill>
                  <a:srgbClr val="0000FF"/>
                </a:solidFill>
                <a:latin typeface="Tahoma"/>
                <a:cs typeface="Tahoma"/>
              </a:rPr>
              <a:t> </a:t>
            </a:r>
            <a:r>
              <a:rPr sz="1400" spc="-35" dirty="0">
                <a:solidFill>
                  <a:srgbClr val="0000FF"/>
                </a:solidFill>
                <a:latin typeface="Tahoma"/>
                <a:cs typeface="Tahoma"/>
              </a:rPr>
              <a:t>from</a:t>
            </a:r>
            <a:r>
              <a:rPr sz="1400" spc="-75" dirty="0">
                <a:solidFill>
                  <a:srgbClr val="0000FF"/>
                </a:solidFill>
                <a:latin typeface="Tahoma"/>
                <a:cs typeface="Tahoma"/>
              </a:rPr>
              <a:t> </a:t>
            </a:r>
            <a:r>
              <a:rPr sz="1400" spc="-25" dirty="0">
                <a:solidFill>
                  <a:srgbClr val="0000FF"/>
                </a:solidFill>
                <a:latin typeface="Tahoma"/>
                <a:cs typeface="Tahoma"/>
              </a:rPr>
              <a:t>terrifying</a:t>
            </a:r>
            <a:r>
              <a:rPr sz="1400" spc="-30" dirty="0">
                <a:solidFill>
                  <a:srgbClr val="0000FF"/>
                </a:solidFill>
                <a:latin typeface="Tahoma"/>
                <a:cs typeface="Tahoma"/>
              </a:rPr>
              <a:t> </a:t>
            </a:r>
            <a:r>
              <a:rPr sz="1400" spc="-10" dirty="0">
                <a:solidFill>
                  <a:srgbClr val="0000FF"/>
                </a:solidFill>
                <a:latin typeface="Tahoma"/>
                <a:cs typeface="Tahoma"/>
              </a:rPr>
              <a:t>creatures</a:t>
            </a:r>
            <a:r>
              <a:rPr sz="1400" spc="-10" dirty="0">
                <a:solidFill>
                  <a:srgbClr val="666666"/>
                </a:solidFill>
                <a:latin typeface="Tahoma"/>
                <a:cs typeface="Tahoma"/>
              </a:rPr>
              <a:t>, </a:t>
            </a:r>
            <a:r>
              <a:rPr sz="1400" dirty="0">
                <a:latin typeface="Tahoma"/>
                <a:cs typeface="Tahoma"/>
              </a:rPr>
              <a:t>who</a:t>
            </a:r>
            <a:r>
              <a:rPr sz="1400" spc="-20" dirty="0">
                <a:latin typeface="Tahoma"/>
                <a:cs typeface="Tahoma"/>
              </a:rPr>
              <a:t> </a:t>
            </a:r>
            <a:r>
              <a:rPr sz="1400" dirty="0">
                <a:latin typeface="Tahoma"/>
                <a:cs typeface="Tahoma"/>
              </a:rPr>
              <a:t>are</a:t>
            </a:r>
            <a:r>
              <a:rPr sz="1400" spc="-45" dirty="0">
                <a:latin typeface="Tahoma"/>
                <a:cs typeface="Tahoma"/>
              </a:rPr>
              <a:t> </a:t>
            </a:r>
            <a:r>
              <a:rPr sz="1400" dirty="0">
                <a:latin typeface="Tahoma"/>
                <a:cs typeface="Tahoma"/>
              </a:rPr>
              <a:t>you</a:t>
            </a:r>
            <a:r>
              <a:rPr sz="1400" spc="5" dirty="0">
                <a:latin typeface="Tahoma"/>
                <a:cs typeface="Tahoma"/>
              </a:rPr>
              <a:t> </a:t>
            </a:r>
            <a:r>
              <a:rPr sz="1400" dirty="0">
                <a:latin typeface="Tahoma"/>
                <a:cs typeface="Tahoma"/>
              </a:rPr>
              <a:t>going</a:t>
            </a:r>
            <a:r>
              <a:rPr sz="1400" spc="-45" dirty="0">
                <a:latin typeface="Tahoma"/>
                <a:cs typeface="Tahoma"/>
              </a:rPr>
              <a:t> </a:t>
            </a:r>
            <a:r>
              <a:rPr sz="1400" spc="-10" dirty="0">
                <a:latin typeface="Tahoma"/>
                <a:cs typeface="Tahoma"/>
              </a:rPr>
              <a:t>to</a:t>
            </a:r>
            <a:r>
              <a:rPr sz="1400" spc="-45" dirty="0">
                <a:latin typeface="Tahoma"/>
                <a:cs typeface="Tahoma"/>
              </a:rPr>
              <a:t> </a:t>
            </a:r>
            <a:r>
              <a:rPr sz="1400" dirty="0">
                <a:latin typeface="Tahoma"/>
                <a:cs typeface="Tahoma"/>
              </a:rPr>
              <a:t>call?</a:t>
            </a:r>
            <a:r>
              <a:rPr sz="1400" spc="-40" dirty="0">
                <a:latin typeface="Tahoma"/>
                <a:cs typeface="Tahoma"/>
              </a:rPr>
              <a:t> </a:t>
            </a:r>
            <a:r>
              <a:rPr sz="1400" dirty="0">
                <a:latin typeface="Tahoma"/>
                <a:cs typeface="Tahoma"/>
              </a:rPr>
              <a:t>Santa</a:t>
            </a:r>
            <a:r>
              <a:rPr sz="1400" spc="-45" dirty="0">
                <a:latin typeface="Tahoma"/>
                <a:cs typeface="Tahoma"/>
              </a:rPr>
              <a:t> </a:t>
            </a:r>
            <a:r>
              <a:rPr sz="1400" spc="-10" dirty="0">
                <a:latin typeface="Tahoma"/>
                <a:cs typeface="Tahoma"/>
              </a:rPr>
              <a:t>Claus!'</a:t>
            </a:r>
            <a:endParaRPr sz="1400">
              <a:latin typeface="Tahoma"/>
              <a:cs typeface="Tahoma"/>
            </a:endParaRPr>
          </a:p>
        </p:txBody>
      </p:sp>
      <p:sp>
        <p:nvSpPr>
          <p:cNvPr id="12" name="object 12"/>
          <p:cNvSpPr txBox="1"/>
          <p:nvPr/>
        </p:nvSpPr>
        <p:spPr>
          <a:xfrm>
            <a:off x="5348604" y="4409338"/>
            <a:ext cx="3412490" cy="238125"/>
          </a:xfrm>
          <a:prstGeom prst="rect">
            <a:avLst/>
          </a:prstGeom>
        </p:spPr>
        <p:txBody>
          <a:bodyPr vert="horz" wrap="square" lIns="0" tIns="11430" rIns="0" bIns="0" rtlCol="0">
            <a:spAutoFit/>
          </a:bodyPr>
          <a:lstStyle/>
          <a:p>
            <a:pPr>
              <a:lnSpc>
                <a:spcPct val="100000"/>
              </a:lnSpc>
              <a:spcBef>
                <a:spcPts val="90"/>
              </a:spcBef>
              <a:tabLst>
                <a:tab pos="316865" algn="l"/>
              </a:tabLst>
            </a:pPr>
            <a:r>
              <a:rPr sz="1400" spc="-50" dirty="0">
                <a:solidFill>
                  <a:srgbClr val="0000FF"/>
                </a:solidFill>
                <a:latin typeface="Tahoma"/>
                <a:cs typeface="Tahoma"/>
              </a:rPr>
              <a:t>-</a:t>
            </a:r>
            <a:r>
              <a:rPr sz="1400" dirty="0">
                <a:solidFill>
                  <a:srgbClr val="0000FF"/>
                </a:solidFill>
                <a:latin typeface="Tahoma"/>
                <a:cs typeface="Tahoma"/>
              </a:rPr>
              <a:t>	</a:t>
            </a:r>
            <a:r>
              <a:rPr sz="1400" spc="-25" dirty="0">
                <a:solidFill>
                  <a:srgbClr val="0000FF"/>
                </a:solidFill>
                <a:latin typeface="Tahoma"/>
                <a:cs typeface="Tahoma"/>
              </a:rPr>
              <a:t>['Adventure',</a:t>
            </a:r>
            <a:r>
              <a:rPr sz="1400" spc="-5" dirty="0">
                <a:solidFill>
                  <a:srgbClr val="0000FF"/>
                </a:solidFill>
                <a:latin typeface="Tahoma"/>
                <a:cs typeface="Tahoma"/>
              </a:rPr>
              <a:t> </a:t>
            </a:r>
            <a:r>
              <a:rPr sz="1400" spc="-10" dirty="0">
                <a:solidFill>
                  <a:srgbClr val="0000FF"/>
                </a:solidFill>
                <a:latin typeface="Tahoma"/>
                <a:cs typeface="Tahoma"/>
              </a:rPr>
              <a:t>'Drama',</a:t>
            </a:r>
            <a:r>
              <a:rPr sz="1400" spc="-25" dirty="0">
                <a:solidFill>
                  <a:srgbClr val="0000FF"/>
                </a:solidFill>
                <a:latin typeface="Tahoma"/>
                <a:cs typeface="Tahoma"/>
              </a:rPr>
              <a:t> </a:t>
            </a:r>
            <a:r>
              <a:rPr sz="1400" dirty="0">
                <a:solidFill>
                  <a:srgbClr val="0000FF"/>
                </a:solidFill>
                <a:latin typeface="Tahoma"/>
                <a:cs typeface="Tahoma"/>
              </a:rPr>
              <a:t>'Fantasy',</a:t>
            </a:r>
            <a:r>
              <a:rPr sz="1400" spc="50" dirty="0">
                <a:solidFill>
                  <a:srgbClr val="0000FF"/>
                </a:solidFill>
                <a:latin typeface="Tahoma"/>
                <a:cs typeface="Tahoma"/>
              </a:rPr>
              <a:t> </a:t>
            </a:r>
            <a:r>
              <a:rPr sz="1400" dirty="0">
                <a:solidFill>
                  <a:srgbClr val="0000FF"/>
                </a:solidFill>
                <a:latin typeface="Tahoma"/>
                <a:cs typeface="Tahoma"/>
              </a:rPr>
              <a:t>'Sci-</a:t>
            </a:r>
            <a:r>
              <a:rPr sz="1400" spc="-20" dirty="0">
                <a:solidFill>
                  <a:srgbClr val="0000FF"/>
                </a:solidFill>
                <a:latin typeface="Tahoma"/>
                <a:cs typeface="Tahoma"/>
              </a:rPr>
              <a:t>Fi']</a:t>
            </a:r>
            <a:endParaRPr sz="14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963" y="642061"/>
            <a:ext cx="1879600" cy="421005"/>
          </a:xfrm>
          <a:prstGeom prst="rect">
            <a:avLst/>
          </a:prstGeom>
        </p:spPr>
        <p:txBody>
          <a:bodyPr vert="horz" wrap="square" lIns="0" tIns="12065" rIns="0" bIns="0" rtlCol="0">
            <a:spAutoFit/>
          </a:bodyPr>
          <a:lstStyle/>
          <a:p>
            <a:pPr marL="12700">
              <a:lnSpc>
                <a:spcPct val="100000"/>
              </a:lnSpc>
              <a:spcBef>
                <a:spcPts val="95"/>
              </a:spcBef>
            </a:pPr>
            <a:r>
              <a:rPr spc="-10" dirty="0"/>
              <a:t>Takeaways:</a:t>
            </a:r>
          </a:p>
        </p:txBody>
      </p:sp>
      <p:sp>
        <p:nvSpPr>
          <p:cNvPr id="3" name="object 3"/>
          <p:cNvSpPr txBox="1">
            <a:spLocks noGrp="1"/>
          </p:cNvSpPr>
          <p:nvPr>
            <p:ph type="body" idx="1"/>
          </p:nvPr>
        </p:nvSpPr>
        <p:spPr>
          <a:prstGeom prst="rect">
            <a:avLst/>
          </a:prstGeom>
        </p:spPr>
        <p:txBody>
          <a:bodyPr vert="horz" wrap="square" lIns="0" tIns="52704" rIns="0" bIns="0" rtlCol="0">
            <a:spAutoFit/>
          </a:bodyPr>
          <a:lstStyle/>
          <a:p>
            <a:pPr marL="354330" indent="-341630">
              <a:lnSpc>
                <a:spcPct val="100000"/>
              </a:lnSpc>
              <a:spcBef>
                <a:spcPts val="414"/>
              </a:spcBef>
              <a:buAutoNum type="arabicPeriod"/>
              <a:tabLst>
                <a:tab pos="354330" algn="l"/>
              </a:tabLst>
            </a:pPr>
            <a:r>
              <a:rPr dirty="0"/>
              <a:t>Content</a:t>
            </a:r>
            <a:r>
              <a:rPr spc="-175" dirty="0"/>
              <a:t> </a:t>
            </a:r>
            <a:r>
              <a:rPr spc="-20" dirty="0"/>
              <a:t>based</a:t>
            </a:r>
            <a:r>
              <a:rPr spc="-165" dirty="0"/>
              <a:t> </a:t>
            </a:r>
            <a:r>
              <a:rPr dirty="0"/>
              <a:t>with</a:t>
            </a:r>
            <a:r>
              <a:rPr spc="-140" dirty="0"/>
              <a:t> </a:t>
            </a:r>
            <a:r>
              <a:rPr spc="-20" dirty="0"/>
              <a:t>genre</a:t>
            </a:r>
            <a:r>
              <a:rPr spc="-160" dirty="0"/>
              <a:t> </a:t>
            </a:r>
            <a:r>
              <a:rPr dirty="0"/>
              <a:t>is</a:t>
            </a:r>
            <a:r>
              <a:rPr spc="-165" dirty="0"/>
              <a:t> </a:t>
            </a:r>
            <a:r>
              <a:rPr spc="-20" dirty="0"/>
              <a:t>good</a:t>
            </a:r>
            <a:r>
              <a:rPr spc="-165" dirty="0"/>
              <a:t> </a:t>
            </a:r>
            <a:r>
              <a:rPr dirty="0"/>
              <a:t>when</a:t>
            </a:r>
            <a:r>
              <a:rPr spc="-165" dirty="0"/>
              <a:t> </a:t>
            </a:r>
            <a:r>
              <a:rPr spc="-45" dirty="0"/>
              <a:t>a</a:t>
            </a:r>
            <a:r>
              <a:rPr spc="-140" dirty="0"/>
              <a:t> </a:t>
            </a:r>
            <a:r>
              <a:rPr dirty="0"/>
              <a:t>user</a:t>
            </a:r>
            <a:r>
              <a:rPr spc="-180" dirty="0"/>
              <a:t> </a:t>
            </a:r>
            <a:r>
              <a:rPr spc="-30" dirty="0"/>
              <a:t>has</a:t>
            </a:r>
            <a:r>
              <a:rPr spc="-190" dirty="0"/>
              <a:t> </a:t>
            </a:r>
            <a:r>
              <a:rPr spc="-10" dirty="0"/>
              <a:t>less</a:t>
            </a:r>
            <a:r>
              <a:rPr spc="-155" dirty="0"/>
              <a:t> </a:t>
            </a:r>
            <a:r>
              <a:rPr spc="-10" dirty="0"/>
              <a:t>ratings.</a:t>
            </a:r>
          </a:p>
          <a:p>
            <a:pPr marL="354330" indent="-341630">
              <a:lnSpc>
                <a:spcPct val="100000"/>
              </a:lnSpc>
              <a:spcBef>
                <a:spcPts val="310"/>
              </a:spcBef>
              <a:buAutoNum type="arabicPeriod"/>
              <a:tabLst>
                <a:tab pos="354330" algn="l"/>
              </a:tabLst>
            </a:pPr>
            <a:r>
              <a:rPr spc="65" dirty="0"/>
              <a:t>Movie</a:t>
            </a:r>
            <a:r>
              <a:rPr spc="-145" dirty="0"/>
              <a:t> </a:t>
            </a:r>
            <a:r>
              <a:rPr dirty="0"/>
              <a:t>similarity</a:t>
            </a:r>
            <a:r>
              <a:rPr spc="-145" dirty="0"/>
              <a:t> </a:t>
            </a:r>
            <a:r>
              <a:rPr dirty="0"/>
              <a:t>metric</a:t>
            </a:r>
            <a:r>
              <a:rPr spc="-125" dirty="0"/>
              <a:t> </a:t>
            </a:r>
            <a:r>
              <a:rPr spc="-20" dirty="0"/>
              <a:t>based</a:t>
            </a:r>
            <a:r>
              <a:rPr spc="-180" dirty="0"/>
              <a:t> </a:t>
            </a:r>
            <a:r>
              <a:rPr dirty="0"/>
              <a:t>on</a:t>
            </a:r>
            <a:r>
              <a:rPr spc="-150" dirty="0"/>
              <a:t> </a:t>
            </a:r>
            <a:r>
              <a:rPr dirty="0"/>
              <a:t>features</a:t>
            </a:r>
            <a:r>
              <a:rPr spc="-120" dirty="0"/>
              <a:t> </a:t>
            </a:r>
            <a:r>
              <a:rPr dirty="0"/>
              <a:t>like</a:t>
            </a:r>
            <a:r>
              <a:rPr spc="-140" dirty="0"/>
              <a:t> </a:t>
            </a:r>
            <a:r>
              <a:rPr spc="-10" dirty="0"/>
              <a:t>overview,</a:t>
            </a:r>
            <a:r>
              <a:rPr spc="-95" dirty="0"/>
              <a:t> </a:t>
            </a:r>
            <a:r>
              <a:rPr spc="-10" dirty="0"/>
              <a:t>taglines</a:t>
            </a:r>
            <a:r>
              <a:rPr spc="-120" dirty="0"/>
              <a:t> </a:t>
            </a:r>
            <a:r>
              <a:rPr spc="-25" dirty="0"/>
              <a:t>and</a:t>
            </a:r>
          </a:p>
          <a:p>
            <a:pPr marL="354330">
              <a:lnSpc>
                <a:spcPct val="100000"/>
              </a:lnSpc>
              <a:spcBef>
                <a:spcPts val="340"/>
              </a:spcBef>
            </a:pPr>
            <a:r>
              <a:rPr spc="-10" dirty="0"/>
              <a:t>genre.</a:t>
            </a:r>
          </a:p>
          <a:p>
            <a:pPr marL="354330" indent="-341630">
              <a:lnSpc>
                <a:spcPct val="100000"/>
              </a:lnSpc>
              <a:spcBef>
                <a:spcPts val="315"/>
              </a:spcBef>
              <a:buAutoNum type="arabicPeriod" startAt="3"/>
              <a:tabLst>
                <a:tab pos="354330" algn="l"/>
              </a:tabLst>
            </a:pPr>
            <a:r>
              <a:rPr spc="-35" dirty="0"/>
              <a:t>Item-</a:t>
            </a:r>
            <a:r>
              <a:rPr dirty="0"/>
              <a:t>item</a:t>
            </a:r>
            <a:r>
              <a:rPr spc="-90" dirty="0"/>
              <a:t> </a:t>
            </a:r>
            <a:r>
              <a:rPr dirty="0"/>
              <a:t>collaborative</a:t>
            </a:r>
            <a:r>
              <a:rPr spc="-85" dirty="0"/>
              <a:t> </a:t>
            </a:r>
            <a:r>
              <a:rPr dirty="0"/>
              <a:t>filtering</a:t>
            </a:r>
            <a:r>
              <a:rPr spc="-10" dirty="0"/>
              <a:t> </a:t>
            </a:r>
            <a:r>
              <a:rPr dirty="0"/>
              <a:t>works</a:t>
            </a:r>
            <a:r>
              <a:rPr spc="-90" dirty="0"/>
              <a:t> </a:t>
            </a:r>
            <a:r>
              <a:rPr dirty="0"/>
              <a:t>better</a:t>
            </a:r>
            <a:r>
              <a:rPr spc="-75" dirty="0"/>
              <a:t> </a:t>
            </a:r>
            <a:r>
              <a:rPr dirty="0"/>
              <a:t>than</a:t>
            </a:r>
            <a:r>
              <a:rPr spc="-100" dirty="0"/>
              <a:t> </a:t>
            </a:r>
            <a:r>
              <a:rPr dirty="0"/>
              <a:t>user-</a:t>
            </a:r>
            <a:r>
              <a:rPr spc="-20" dirty="0"/>
              <a:t>user</a:t>
            </a:r>
          </a:p>
          <a:p>
            <a:pPr marL="354330">
              <a:lnSpc>
                <a:spcPct val="100000"/>
              </a:lnSpc>
              <a:spcBef>
                <a:spcPts val="335"/>
              </a:spcBef>
            </a:pPr>
            <a:r>
              <a:rPr dirty="0"/>
              <a:t>collaborative </a:t>
            </a:r>
            <a:r>
              <a:rPr spc="-10" dirty="0"/>
              <a:t>filtering.</a:t>
            </a:r>
          </a:p>
          <a:p>
            <a:pPr marL="354330" marR="241300" indent="-342265">
              <a:lnSpc>
                <a:spcPts val="2500"/>
              </a:lnSpc>
              <a:spcBef>
                <a:spcPts val="115"/>
              </a:spcBef>
              <a:buAutoNum type="arabicPeriod" startAt="4"/>
              <a:tabLst>
                <a:tab pos="354330" algn="l"/>
              </a:tabLst>
            </a:pPr>
            <a:r>
              <a:rPr spc="155" dirty="0"/>
              <a:t>KNN</a:t>
            </a:r>
            <a:r>
              <a:rPr spc="-195" dirty="0"/>
              <a:t> </a:t>
            </a:r>
            <a:r>
              <a:rPr spc="-20" dirty="0"/>
              <a:t>based</a:t>
            </a:r>
            <a:r>
              <a:rPr spc="-220" dirty="0"/>
              <a:t> </a:t>
            </a:r>
            <a:r>
              <a:rPr spc="-20" dirty="0"/>
              <a:t>and</a:t>
            </a:r>
            <a:r>
              <a:rPr spc="-195" dirty="0"/>
              <a:t> </a:t>
            </a:r>
            <a:r>
              <a:rPr spc="75" dirty="0"/>
              <a:t>SVD</a:t>
            </a:r>
            <a:r>
              <a:rPr spc="-185" dirty="0"/>
              <a:t> </a:t>
            </a:r>
            <a:r>
              <a:rPr dirty="0"/>
              <a:t>algorithms</a:t>
            </a:r>
            <a:r>
              <a:rPr spc="-190" dirty="0"/>
              <a:t> </a:t>
            </a:r>
            <a:r>
              <a:rPr dirty="0"/>
              <a:t>improve</a:t>
            </a:r>
            <a:r>
              <a:rPr spc="-180" dirty="0"/>
              <a:t> </a:t>
            </a:r>
            <a:r>
              <a:rPr dirty="0"/>
              <a:t>when</a:t>
            </a:r>
            <a:r>
              <a:rPr spc="-190" dirty="0"/>
              <a:t> </a:t>
            </a:r>
            <a:r>
              <a:rPr spc="-10" dirty="0"/>
              <a:t>global</a:t>
            </a:r>
            <a:r>
              <a:rPr spc="-180" dirty="0"/>
              <a:t> </a:t>
            </a:r>
            <a:r>
              <a:rPr spc="-10" dirty="0"/>
              <a:t>baselines</a:t>
            </a:r>
            <a:r>
              <a:rPr spc="-215" dirty="0"/>
              <a:t> </a:t>
            </a:r>
            <a:r>
              <a:rPr spc="-25" dirty="0"/>
              <a:t>are </a:t>
            </a:r>
            <a:r>
              <a:rPr spc="-10" dirty="0"/>
              <a:t>added.</a:t>
            </a:r>
          </a:p>
          <a:p>
            <a:pPr marL="354330" indent="-341630">
              <a:lnSpc>
                <a:spcPct val="100000"/>
              </a:lnSpc>
              <a:spcBef>
                <a:spcPts val="170"/>
              </a:spcBef>
              <a:buAutoNum type="arabicPeriod" startAt="4"/>
              <a:tabLst>
                <a:tab pos="354330" algn="l"/>
              </a:tabLst>
            </a:pPr>
            <a:r>
              <a:rPr dirty="0"/>
              <a:t>Combining</a:t>
            </a:r>
            <a:r>
              <a:rPr spc="-150" dirty="0"/>
              <a:t> </a:t>
            </a:r>
            <a:r>
              <a:rPr dirty="0"/>
              <a:t>the</a:t>
            </a:r>
            <a:r>
              <a:rPr spc="-120" dirty="0"/>
              <a:t> </a:t>
            </a:r>
            <a:r>
              <a:rPr dirty="0"/>
              <a:t>predictions</a:t>
            </a:r>
            <a:r>
              <a:rPr spc="-130" dirty="0"/>
              <a:t> </a:t>
            </a:r>
            <a:r>
              <a:rPr spc="-10" dirty="0"/>
              <a:t>and</a:t>
            </a:r>
            <a:r>
              <a:rPr spc="-130" dirty="0"/>
              <a:t> </a:t>
            </a:r>
            <a:r>
              <a:rPr dirty="0"/>
              <a:t>recommendations</a:t>
            </a:r>
            <a:r>
              <a:rPr spc="-225" dirty="0"/>
              <a:t> </a:t>
            </a:r>
            <a:r>
              <a:rPr dirty="0"/>
              <a:t>of</a:t>
            </a:r>
            <a:r>
              <a:rPr spc="-120" dirty="0"/>
              <a:t> </a:t>
            </a:r>
            <a:r>
              <a:rPr dirty="0"/>
              <a:t>different</a:t>
            </a:r>
            <a:r>
              <a:rPr spc="-85" dirty="0"/>
              <a:t> </a:t>
            </a:r>
            <a:r>
              <a:rPr spc="-10" dirty="0"/>
              <a:t>models</a:t>
            </a:r>
          </a:p>
          <a:p>
            <a:pPr marL="354330">
              <a:lnSpc>
                <a:spcPct val="100000"/>
              </a:lnSpc>
              <a:spcBef>
                <a:spcPts val="335"/>
              </a:spcBef>
            </a:pPr>
            <a:r>
              <a:rPr spc="-25" dirty="0"/>
              <a:t>gives</a:t>
            </a:r>
            <a:r>
              <a:rPr spc="-125" dirty="0"/>
              <a:t> </a:t>
            </a:r>
            <a:r>
              <a:rPr dirty="0"/>
              <a:t>better</a:t>
            </a:r>
            <a:r>
              <a:rPr spc="-140" dirty="0"/>
              <a:t> </a:t>
            </a:r>
            <a:r>
              <a:rPr dirty="0"/>
              <a:t>results</a:t>
            </a:r>
            <a:r>
              <a:rPr spc="-155" dirty="0"/>
              <a:t> </a:t>
            </a:r>
            <a:r>
              <a:rPr dirty="0"/>
              <a:t>in</a:t>
            </a:r>
            <a:r>
              <a:rPr spc="-155" dirty="0"/>
              <a:t> </a:t>
            </a:r>
            <a:r>
              <a:rPr dirty="0"/>
              <a:t>terms</a:t>
            </a:r>
            <a:r>
              <a:rPr spc="-140" dirty="0"/>
              <a:t> </a:t>
            </a:r>
            <a:r>
              <a:rPr dirty="0"/>
              <a:t>of</a:t>
            </a:r>
            <a:r>
              <a:rPr spc="-145" dirty="0"/>
              <a:t> </a:t>
            </a:r>
            <a:r>
              <a:rPr dirty="0"/>
              <a:t>accuracy</a:t>
            </a:r>
            <a:r>
              <a:rPr spc="-170" dirty="0"/>
              <a:t> </a:t>
            </a:r>
            <a:r>
              <a:rPr spc="-20" dirty="0"/>
              <a:t>and</a:t>
            </a:r>
            <a:r>
              <a:rPr spc="-155" dirty="0"/>
              <a:t> </a:t>
            </a:r>
            <a:r>
              <a:rPr dirty="0"/>
              <a:t>quality</a:t>
            </a:r>
            <a:r>
              <a:rPr spc="-150" dirty="0"/>
              <a:t> </a:t>
            </a:r>
            <a:r>
              <a:rPr spc="-25" dirty="0"/>
              <a:t>of</a:t>
            </a:r>
          </a:p>
          <a:p>
            <a:pPr marL="354330">
              <a:lnSpc>
                <a:spcPct val="100000"/>
              </a:lnSpc>
              <a:spcBef>
                <a:spcPts val="315"/>
              </a:spcBef>
            </a:pPr>
            <a:r>
              <a:rPr spc="-10" dirty="0"/>
              <a:t>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265B-80A0-E58B-E04A-8C5DB0572370}"/>
              </a:ext>
            </a:extLst>
          </p:cNvPr>
          <p:cNvSpPr>
            <a:spLocks noGrp="1"/>
          </p:cNvSpPr>
          <p:nvPr>
            <p:ph type="title"/>
          </p:nvPr>
        </p:nvSpPr>
        <p:spPr>
          <a:xfrm>
            <a:off x="817502" y="737117"/>
            <a:ext cx="5331460" cy="400110"/>
          </a:xfrm>
        </p:spPr>
        <p:txBody>
          <a:bodyPr/>
          <a:lstStyle/>
          <a:p>
            <a:r>
              <a:rPr lang="en-GB" dirty="0"/>
              <a:t>Abstract</a:t>
            </a:r>
            <a:endParaRPr lang="en-US" dirty="0"/>
          </a:p>
        </p:txBody>
      </p:sp>
      <p:sp>
        <p:nvSpPr>
          <p:cNvPr id="3" name="Text Placeholder 2">
            <a:extLst>
              <a:ext uri="{FF2B5EF4-FFF2-40B4-BE49-F238E27FC236}">
                <a16:creationId xmlns:a16="http://schemas.microsoft.com/office/drawing/2014/main" id="{214E588B-A4FD-0D4F-830B-3367C07D325B}"/>
              </a:ext>
            </a:extLst>
          </p:cNvPr>
          <p:cNvSpPr>
            <a:spLocks noGrp="1"/>
          </p:cNvSpPr>
          <p:nvPr>
            <p:ph type="body" idx="1"/>
          </p:nvPr>
        </p:nvSpPr>
        <p:spPr>
          <a:xfrm>
            <a:off x="970280" y="1642744"/>
            <a:ext cx="7203440" cy="3237685"/>
          </a:xfrm>
        </p:spPr>
        <p:txBody>
          <a:bodyPr/>
          <a:lstStyle/>
          <a:p>
            <a:r>
              <a:rPr lang="en-GB" dirty="0"/>
              <a:t>A content-based movie recommendation system suggests movies to users based on their preferences by </a:t>
            </a:r>
            <a:r>
              <a:rPr lang="en-GB" dirty="0" err="1"/>
              <a:t>analyzing</a:t>
            </a:r>
            <a:r>
              <a:rPr lang="en-GB" dirty="0"/>
              <a:t> the features of movies, such as genres, tags, actors, and directors. Unlike collaborative filtering, which relies on user ratings and interactions, this approach focuses on the movie’s own characteristics to determine similarity. By utilizing techniques like TF-IDF and cosine similarity, the system provides personalized recommendations without requiring large amounts of user data. This method helps overcome challenges like the cold start problem and ensures more relevant movie suggestions tailored to individual interests.</a:t>
            </a:r>
            <a:endParaRPr lang="en-US" dirty="0"/>
          </a:p>
        </p:txBody>
      </p:sp>
    </p:spTree>
    <p:extLst>
      <p:ext uri="{BB962C8B-B14F-4D97-AF65-F5344CB8AC3E}">
        <p14:creationId xmlns:p14="http://schemas.microsoft.com/office/powerpoint/2010/main" val="418297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0" dirty="0"/>
              <a:t>References:</a:t>
            </a:r>
          </a:p>
        </p:txBody>
      </p:sp>
      <p:sp>
        <p:nvSpPr>
          <p:cNvPr id="3" name="object 3"/>
          <p:cNvSpPr txBox="1"/>
          <p:nvPr/>
        </p:nvSpPr>
        <p:spPr>
          <a:xfrm>
            <a:off x="948639" y="2130712"/>
            <a:ext cx="7251700" cy="756617"/>
          </a:xfrm>
          <a:prstGeom prst="rect">
            <a:avLst/>
          </a:prstGeom>
        </p:spPr>
        <p:txBody>
          <a:bodyPr vert="horz" wrap="square" lIns="0" tIns="45720" rIns="0" bIns="0" rtlCol="0" anchor="t">
            <a:spAutoFit/>
          </a:bodyPr>
          <a:lstStyle/>
          <a:p>
            <a:pPr marL="329565" indent="-316865">
              <a:lnSpc>
                <a:spcPct val="100000"/>
              </a:lnSpc>
              <a:spcBef>
                <a:spcPts val="360"/>
              </a:spcBef>
              <a:buAutoNum type="arabicPeriod"/>
              <a:tabLst>
                <a:tab pos="329565" algn="l"/>
              </a:tabLst>
            </a:pPr>
            <a:r>
              <a:rPr sz="1400" dirty="0">
                <a:latin typeface="Tahoma"/>
                <a:cs typeface="Tahoma"/>
              </a:rPr>
              <a:t>Surprise</a:t>
            </a:r>
            <a:r>
              <a:rPr sz="1400" spc="-75" dirty="0">
                <a:latin typeface="Tahoma"/>
                <a:cs typeface="Tahoma"/>
              </a:rPr>
              <a:t> </a:t>
            </a:r>
            <a:r>
              <a:rPr sz="1400" spc="-10" dirty="0">
                <a:latin typeface="Tahoma"/>
                <a:cs typeface="Tahoma"/>
              </a:rPr>
              <a:t>library:</a:t>
            </a:r>
            <a:r>
              <a:rPr sz="1400" spc="-70" dirty="0">
                <a:latin typeface="Tahoma"/>
                <a:cs typeface="Tahoma"/>
              </a:rPr>
              <a:t> </a:t>
            </a:r>
            <a:r>
              <a:rPr sz="1400" u="sng" spc="-10" dirty="0">
                <a:solidFill>
                  <a:srgbClr val="1C3678"/>
                </a:solidFill>
                <a:uFill>
                  <a:solidFill>
                    <a:srgbClr val="1C3678"/>
                  </a:solidFill>
                </a:uFill>
                <a:latin typeface="Tahoma"/>
                <a:cs typeface="Tahoma"/>
                <a:hlinkClick r:id="rId2"/>
              </a:rPr>
              <a:t>https://surprise.readthedocs.io/en/stable/</a:t>
            </a:r>
            <a:endParaRPr sz="1400">
              <a:latin typeface="Tahoma"/>
              <a:cs typeface="Tahoma"/>
            </a:endParaRPr>
          </a:p>
          <a:p>
            <a:pPr marL="329565" indent="-316865">
              <a:spcBef>
                <a:spcPts val="265"/>
              </a:spcBef>
              <a:buAutoNum type="arabicPeriod"/>
              <a:tabLst>
                <a:tab pos="329565" algn="l"/>
              </a:tabLst>
            </a:pPr>
            <a:r>
              <a:rPr lang="en-US" sz="1400" spc="-10" dirty="0">
                <a:latin typeface="Tahoma"/>
                <a:cs typeface="Tahoma"/>
              </a:rPr>
              <a:t>Content based </a:t>
            </a:r>
            <a:r>
              <a:rPr sz="1400" spc="-10" dirty="0">
                <a:latin typeface="Tahoma"/>
                <a:cs typeface="Tahoma"/>
              </a:rPr>
              <a:t>recommendation</a:t>
            </a:r>
            <a:r>
              <a:rPr sz="1400" spc="50" dirty="0">
                <a:latin typeface="Tahoma"/>
                <a:cs typeface="Tahoma"/>
              </a:rPr>
              <a:t> </a:t>
            </a:r>
            <a:r>
              <a:rPr sz="1400" spc="-35" dirty="0">
                <a:latin typeface="Tahoma"/>
                <a:cs typeface="Tahoma"/>
              </a:rPr>
              <a:t>system:</a:t>
            </a:r>
            <a:r>
              <a:rPr sz="1400" spc="-15" dirty="0">
                <a:latin typeface="Tahoma"/>
                <a:cs typeface="Tahoma"/>
              </a:rPr>
              <a:t> </a:t>
            </a:r>
            <a:r>
              <a:rPr sz="1400" u="sng" spc="-10" dirty="0">
                <a:solidFill>
                  <a:srgbClr val="1C3678"/>
                </a:solidFill>
                <a:uFill>
                  <a:solidFill>
                    <a:srgbClr val="1C3678"/>
                  </a:solidFill>
                </a:uFill>
                <a:latin typeface="Tahoma"/>
                <a:cs typeface="Tahoma"/>
                <a:hlinkClick r:id="rId3"/>
              </a:rPr>
              <a:t>https://arxiv.org/pdf/1901.03888.pdf</a:t>
            </a:r>
            <a:endParaRPr sz="1400">
              <a:latin typeface="Tahoma"/>
              <a:cs typeface="Tahoma"/>
            </a:endParaRPr>
          </a:p>
          <a:p>
            <a:pPr marL="329565" indent="-316865">
              <a:lnSpc>
                <a:spcPct val="100000"/>
              </a:lnSpc>
              <a:spcBef>
                <a:spcPts val="240"/>
              </a:spcBef>
              <a:buAutoNum type="arabicPeriod"/>
              <a:tabLst>
                <a:tab pos="329565" algn="l"/>
              </a:tabLst>
            </a:pPr>
            <a:r>
              <a:rPr sz="1400" spc="-10" dirty="0">
                <a:latin typeface="Tahoma"/>
                <a:cs typeface="Tahoma"/>
              </a:rPr>
              <a:t>Evaluating</a:t>
            </a:r>
            <a:r>
              <a:rPr sz="1400" spc="40" dirty="0">
                <a:latin typeface="Tahoma"/>
                <a:cs typeface="Tahoma"/>
              </a:rPr>
              <a:t> </a:t>
            </a:r>
            <a:r>
              <a:rPr sz="1400" spc="-10" dirty="0">
                <a:latin typeface="Tahoma"/>
                <a:cs typeface="Tahoma"/>
              </a:rPr>
              <a:t>recommendation</a:t>
            </a:r>
            <a:r>
              <a:rPr sz="1400" spc="130" dirty="0">
                <a:latin typeface="Tahoma"/>
                <a:cs typeface="Tahoma"/>
              </a:rPr>
              <a:t> </a:t>
            </a:r>
            <a:r>
              <a:rPr sz="1400" spc="-35" dirty="0">
                <a:latin typeface="Tahoma"/>
                <a:cs typeface="Tahoma"/>
              </a:rPr>
              <a:t>system:</a:t>
            </a:r>
            <a:r>
              <a:rPr sz="1400" spc="50" dirty="0">
                <a:latin typeface="Tahoma"/>
                <a:cs typeface="Tahoma"/>
              </a:rPr>
              <a:t> </a:t>
            </a:r>
            <a:r>
              <a:rPr sz="1400" u="sng" spc="-45" dirty="0">
                <a:solidFill>
                  <a:srgbClr val="1C3678"/>
                </a:solidFill>
                <a:uFill>
                  <a:solidFill>
                    <a:srgbClr val="1C3678"/>
                  </a:solidFill>
                </a:uFill>
                <a:latin typeface="Tahoma"/>
                <a:cs typeface="Tahoma"/>
                <a:hlinkClick r:id="rId4"/>
              </a:rPr>
              <a:t>http://fastml.com/evaluating-</a:t>
            </a:r>
            <a:r>
              <a:rPr sz="1400" u="sng" spc="-10" dirty="0">
                <a:solidFill>
                  <a:srgbClr val="1C3678"/>
                </a:solidFill>
                <a:uFill>
                  <a:solidFill>
                    <a:srgbClr val="1C3678"/>
                  </a:solidFill>
                </a:uFill>
                <a:latin typeface="Tahoma"/>
                <a:cs typeface="Tahoma"/>
                <a:hlinkClick r:id="rId4"/>
              </a:rPr>
              <a:t>recommender-systems/</a:t>
            </a:r>
            <a:endParaRPr sz="140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7841" y="2069668"/>
            <a:ext cx="1765935" cy="421005"/>
          </a:xfrm>
          <a:prstGeom prst="rect">
            <a:avLst/>
          </a:prstGeom>
        </p:spPr>
        <p:txBody>
          <a:bodyPr vert="horz" wrap="square" lIns="0" tIns="12065" rIns="0" bIns="0" rtlCol="0">
            <a:spAutoFit/>
          </a:bodyPr>
          <a:lstStyle/>
          <a:p>
            <a:pPr marL="12700">
              <a:lnSpc>
                <a:spcPct val="100000"/>
              </a:lnSpc>
              <a:spcBef>
                <a:spcPts val="95"/>
              </a:spcBef>
            </a:pPr>
            <a:r>
              <a:rPr dirty="0"/>
              <a:t>Thank</a:t>
            </a:r>
            <a:r>
              <a:rPr spc="-5" dirty="0"/>
              <a:t> </a:t>
            </a:r>
            <a:r>
              <a:rPr spc="-20"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C6AE-F1F6-BA58-6808-FF75137C6D6C}"/>
              </a:ext>
            </a:extLst>
          </p:cNvPr>
          <p:cNvSpPr>
            <a:spLocks noGrp="1"/>
          </p:cNvSpPr>
          <p:nvPr>
            <p:ph type="title"/>
          </p:nvPr>
        </p:nvSpPr>
        <p:spPr>
          <a:xfrm>
            <a:off x="847919" y="849264"/>
            <a:ext cx="5331460" cy="402593"/>
          </a:xfrm>
        </p:spPr>
        <p:txBody>
          <a:bodyPr/>
          <a:lstStyle/>
          <a:p>
            <a:r>
              <a:rPr lang="en-GB" dirty="0"/>
              <a:t>Existing Model &amp; Limitations</a:t>
            </a:r>
            <a:endParaRPr lang="en-US" dirty="0"/>
          </a:p>
        </p:txBody>
      </p:sp>
      <p:sp>
        <p:nvSpPr>
          <p:cNvPr id="5" name="Text Placeholder 4">
            <a:extLst>
              <a:ext uri="{FF2B5EF4-FFF2-40B4-BE49-F238E27FC236}">
                <a16:creationId xmlns:a16="http://schemas.microsoft.com/office/drawing/2014/main" id="{6456D1F3-D0F8-B30F-1D0B-79595FE95DC6}"/>
              </a:ext>
            </a:extLst>
          </p:cNvPr>
          <p:cNvSpPr>
            <a:spLocks noGrp="1"/>
          </p:cNvSpPr>
          <p:nvPr>
            <p:ph type="body" idx="1"/>
          </p:nvPr>
        </p:nvSpPr>
        <p:spPr>
          <a:xfrm>
            <a:off x="847919" y="1480384"/>
            <a:ext cx="7203440" cy="3046988"/>
          </a:xfrm>
        </p:spPr>
        <p:txBody>
          <a:bodyPr/>
          <a:lstStyle/>
          <a:p>
            <a:r>
              <a:rPr lang="en-GB" b="1" dirty="0"/>
              <a:t>Existing Model:</a:t>
            </a:r>
            <a:r>
              <a:rPr lang="en-GB" dirty="0"/>
              <a:t>
Collaborative Filtering: Suggests movies based on user ratings and watch history.
User-Driven Approach: Requires large datasets to generate accurate recommendations</a:t>
            </a:r>
          </a:p>
          <a:p>
            <a:r>
              <a:rPr lang="en-GB" dirty="0"/>
              <a:t>
</a:t>
            </a:r>
            <a:r>
              <a:rPr lang="en-GB" b="1" dirty="0"/>
              <a:t>Limitations:</a:t>
            </a:r>
            <a:r>
              <a:rPr lang="en-GB" dirty="0"/>
              <a:t>
Cold Start Problem: Struggles to recommend movies for new users with no prior data.
Popularity Bias: </a:t>
            </a:r>
            <a:r>
              <a:rPr lang="en-GB" dirty="0" err="1"/>
              <a:t>Favors</a:t>
            </a:r>
            <a:r>
              <a:rPr lang="en-GB" dirty="0"/>
              <a:t> trending movies over personalized recommendations.</a:t>
            </a:r>
            <a:endParaRPr lang="en-US" dirty="0"/>
          </a:p>
        </p:txBody>
      </p:sp>
    </p:spTree>
    <p:extLst>
      <p:ext uri="{BB962C8B-B14F-4D97-AF65-F5344CB8AC3E}">
        <p14:creationId xmlns:p14="http://schemas.microsoft.com/office/powerpoint/2010/main" val="22615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6A86-72E8-2CE3-2345-D55B320D7967}"/>
              </a:ext>
            </a:extLst>
          </p:cNvPr>
          <p:cNvSpPr>
            <a:spLocks noGrp="1"/>
          </p:cNvSpPr>
          <p:nvPr>
            <p:ph type="title"/>
          </p:nvPr>
        </p:nvSpPr>
        <p:spPr>
          <a:xfrm>
            <a:off x="790288" y="724117"/>
            <a:ext cx="5331460" cy="400110"/>
          </a:xfrm>
        </p:spPr>
        <p:txBody>
          <a:bodyPr/>
          <a:lstStyle/>
          <a:p>
            <a:r>
              <a:rPr lang="en-GB" dirty="0"/>
              <a:t>Proposed System &amp; Advantages</a:t>
            </a:r>
            <a:endParaRPr lang="en-US" dirty="0"/>
          </a:p>
        </p:txBody>
      </p:sp>
      <p:sp>
        <p:nvSpPr>
          <p:cNvPr id="3" name="Text Placeholder 2">
            <a:extLst>
              <a:ext uri="{FF2B5EF4-FFF2-40B4-BE49-F238E27FC236}">
                <a16:creationId xmlns:a16="http://schemas.microsoft.com/office/drawing/2014/main" id="{2671781B-DFC1-4334-7878-3F2169E6326E}"/>
              </a:ext>
            </a:extLst>
          </p:cNvPr>
          <p:cNvSpPr>
            <a:spLocks noGrp="1"/>
          </p:cNvSpPr>
          <p:nvPr>
            <p:ph type="body" idx="1"/>
          </p:nvPr>
        </p:nvSpPr>
        <p:spPr>
          <a:xfrm>
            <a:off x="790288" y="1378745"/>
            <a:ext cx="8036212" cy="3046988"/>
          </a:xfrm>
        </p:spPr>
        <p:txBody>
          <a:bodyPr/>
          <a:lstStyle/>
          <a:p>
            <a:r>
              <a:rPr lang="en-GB" b="1" dirty="0"/>
              <a:t>Proposed System:</a:t>
            </a:r>
            <a:r>
              <a:rPr lang="en-GB" dirty="0"/>
              <a:t>
Content-Based Filtering: Recommends movies based on their features like genres, tags, actors, and directors.
Similarity Calculation: Uses techniques like TF-IDF and Cosine Similarity to find similar movies.</a:t>
            </a:r>
          </a:p>
          <a:p>
            <a:r>
              <a:rPr lang="en-GB" dirty="0"/>
              <a:t>
</a:t>
            </a:r>
            <a:r>
              <a:rPr lang="en-GB" b="1" dirty="0"/>
              <a:t>Advantages:</a:t>
            </a:r>
            <a:r>
              <a:rPr lang="en-GB" dirty="0"/>
              <a:t>
Personalized Recommendations: Suggests movies based on individual user preferences.
No Cold Start Problem: Works without requiring user ratings or large interaction datasets.</a:t>
            </a:r>
            <a:endParaRPr lang="en-US" dirty="0"/>
          </a:p>
        </p:txBody>
      </p:sp>
    </p:spTree>
    <p:extLst>
      <p:ext uri="{BB962C8B-B14F-4D97-AF65-F5344CB8AC3E}">
        <p14:creationId xmlns:p14="http://schemas.microsoft.com/office/powerpoint/2010/main" val="144145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55" dirty="0"/>
              <a:t>Problem</a:t>
            </a:r>
            <a:r>
              <a:rPr spc="-90" dirty="0"/>
              <a:t> </a:t>
            </a:r>
            <a:r>
              <a:rPr spc="45" dirty="0"/>
              <a:t>Statement</a:t>
            </a:r>
          </a:p>
        </p:txBody>
      </p:sp>
      <p:sp>
        <p:nvSpPr>
          <p:cNvPr id="3" name="object 3"/>
          <p:cNvSpPr txBox="1"/>
          <p:nvPr/>
        </p:nvSpPr>
        <p:spPr>
          <a:xfrm>
            <a:off x="616320" y="2007108"/>
            <a:ext cx="7485380" cy="1672589"/>
          </a:xfrm>
          <a:prstGeom prst="rect">
            <a:avLst/>
          </a:prstGeom>
        </p:spPr>
        <p:txBody>
          <a:bodyPr vert="horz" wrap="square" lIns="0" tIns="12700" rIns="0" bIns="0" rtlCol="0">
            <a:spAutoFit/>
          </a:bodyPr>
          <a:lstStyle/>
          <a:p>
            <a:pPr marL="353695" marR="238760" indent="-341630">
              <a:lnSpc>
                <a:spcPct val="150100"/>
              </a:lnSpc>
              <a:spcBef>
                <a:spcPts val="100"/>
              </a:spcBef>
              <a:buFont typeface="Tahoma"/>
              <a:buChar char="●"/>
              <a:tabLst>
                <a:tab pos="353695" algn="l"/>
              </a:tabLst>
            </a:pPr>
            <a:r>
              <a:rPr sz="1800" b="1" spc="-50" dirty="0">
                <a:latin typeface="Tahoma"/>
                <a:cs typeface="Tahoma"/>
              </a:rPr>
              <a:t>Aim:</a:t>
            </a:r>
            <a:r>
              <a:rPr sz="1800" b="1" spc="160" dirty="0">
                <a:latin typeface="Tahoma"/>
                <a:cs typeface="Tahoma"/>
              </a:rPr>
              <a:t> </a:t>
            </a:r>
            <a:r>
              <a:rPr sz="1800" dirty="0">
                <a:latin typeface="Tahoma"/>
                <a:cs typeface="Tahoma"/>
              </a:rPr>
              <a:t>Build</a:t>
            </a:r>
            <a:r>
              <a:rPr sz="1800" spc="130" dirty="0">
                <a:latin typeface="Tahoma"/>
                <a:cs typeface="Tahoma"/>
              </a:rPr>
              <a:t> </a:t>
            </a:r>
            <a:r>
              <a:rPr sz="1800" dirty="0">
                <a:latin typeface="Tahoma"/>
                <a:cs typeface="Tahoma"/>
              </a:rPr>
              <a:t>a</a:t>
            </a:r>
            <a:r>
              <a:rPr sz="1800" spc="130" dirty="0">
                <a:latin typeface="Tahoma"/>
                <a:cs typeface="Tahoma"/>
              </a:rPr>
              <a:t> </a:t>
            </a:r>
            <a:r>
              <a:rPr sz="1800" dirty="0">
                <a:latin typeface="Tahoma"/>
                <a:cs typeface="Tahoma"/>
              </a:rPr>
              <a:t>movie</a:t>
            </a:r>
            <a:r>
              <a:rPr sz="1800" spc="114" dirty="0">
                <a:latin typeface="Tahoma"/>
                <a:cs typeface="Tahoma"/>
              </a:rPr>
              <a:t> </a:t>
            </a:r>
            <a:r>
              <a:rPr sz="1800" dirty="0">
                <a:latin typeface="Tahoma"/>
                <a:cs typeface="Tahoma"/>
              </a:rPr>
              <a:t>recommendation</a:t>
            </a:r>
            <a:r>
              <a:rPr sz="1800" spc="90" dirty="0">
                <a:latin typeface="Tahoma"/>
                <a:cs typeface="Tahoma"/>
              </a:rPr>
              <a:t> </a:t>
            </a:r>
            <a:r>
              <a:rPr sz="1800" dirty="0">
                <a:latin typeface="Tahoma"/>
                <a:cs typeface="Tahoma"/>
              </a:rPr>
              <a:t>system</a:t>
            </a:r>
            <a:r>
              <a:rPr sz="1800" spc="114" dirty="0">
                <a:latin typeface="Tahoma"/>
                <a:cs typeface="Tahoma"/>
              </a:rPr>
              <a:t> </a:t>
            </a:r>
            <a:r>
              <a:rPr sz="1800" dirty="0">
                <a:latin typeface="Tahoma"/>
                <a:cs typeface="Tahoma"/>
              </a:rPr>
              <a:t>based</a:t>
            </a:r>
            <a:r>
              <a:rPr sz="1800" spc="110" dirty="0">
                <a:latin typeface="Tahoma"/>
                <a:cs typeface="Tahoma"/>
              </a:rPr>
              <a:t> </a:t>
            </a:r>
            <a:r>
              <a:rPr sz="1800" dirty="0">
                <a:latin typeface="Tahoma"/>
                <a:cs typeface="Tahoma"/>
              </a:rPr>
              <a:t>on</a:t>
            </a:r>
            <a:r>
              <a:rPr sz="1800" spc="175" dirty="0">
                <a:latin typeface="Tahoma"/>
                <a:cs typeface="Tahoma"/>
              </a:rPr>
              <a:t> </a:t>
            </a:r>
            <a:r>
              <a:rPr sz="1800" i="1" spc="-10" dirty="0">
                <a:latin typeface="Trebuchet MS"/>
                <a:cs typeface="Trebuchet MS"/>
              </a:rPr>
              <a:t>‘</a:t>
            </a:r>
            <a:r>
              <a:rPr sz="1800" spc="-10" dirty="0">
                <a:latin typeface="Tahoma"/>
                <a:cs typeface="Tahoma"/>
              </a:rPr>
              <a:t>MovieLens</a:t>
            </a:r>
            <a:r>
              <a:rPr sz="1800" i="1" spc="-10" dirty="0">
                <a:latin typeface="Trebuchet MS"/>
                <a:cs typeface="Trebuchet MS"/>
              </a:rPr>
              <a:t>’ </a:t>
            </a:r>
            <a:r>
              <a:rPr sz="1800" spc="-10" dirty="0">
                <a:latin typeface="Tahoma"/>
                <a:cs typeface="Tahoma"/>
              </a:rPr>
              <a:t>dataset.</a:t>
            </a:r>
            <a:endParaRPr sz="1800">
              <a:latin typeface="Tahoma"/>
              <a:cs typeface="Tahoma"/>
            </a:endParaRPr>
          </a:p>
          <a:p>
            <a:pPr marL="353695" marR="5080" indent="-341630">
              <a:lnSpc>
                <a:spcPts val="3240"/>
              </a:lnSpc>
              <a:spcBef>
                <a:spcPts val="100"/>
              </a:spcBef>
              <a:buChar char="●"/>
              <a:tabLst>
                <a:tab pos="353695" algn="l"/>
              </a:tabLst>
            </a:pPr>
            <a:r>
              <a:rPr sz="1800" spc="90" dirty="0">
                <a:latin typeface="Tahoma"/>
                <a:cs typeface="Tahoma"/>
              </a:rPr>
              <a:t>We</a:t>
            </a:r>
            <a:r>
              <a:rPr sz="1800" spc="204" dirty="0">
                <a:latin typeface="Tahoma"/>
                <a:cs typeface="Tahoma"/>
              </a:rPr>
              <a:t> </a:t>
            </a:r>
            <a:r>
              <a:rPr sz="1800" dirty="0">
                <a:latin typeface="Tahoma"/>
                <a:cs typeface="Tahoma"/>
              </a:rPr>
              <a:t>wish</a:t>
            </a:r>
            <a:r>
              <a:rPr sz="1800" spc="175" dirty="0">
                <a:latin typeface="Tahoma"/>
                <a:cs typeface="Tahoma"/>
              </a:rPr>
              <a:t> </a:t>
            </a:r>
            <a:r>
              <a:rPr sz="1800" dirty="0">
                <a:latin typeface="Tahoma"/>
                <a:cs typeface="Tahoma"/>
              </a:rPr>
              <a:t>to</a:t>
            </a:r>
            <a:r>
              <a:rPr sz="1800" spc="-175" dirty="0">
                <a:latin typeface="Tahoma"/>
                <a:cs typeface="Tahoma"/>
              </a:rPr>
              <a:t> </a:t>
            </a:r>
            <a:r>
              <a:rPr sz="1800" dirty="0">
                <a:latin typeface="Tahoma"/>
                <a:cs typeface="Tahoma"/>
              </a:rPr>
              <a:t>integrate</a:t>
            </a:r>
            <a:r>
              <a:rPr sz="1800" spc="204" dirty="0">
                <a:latin typeface="Tahoma"/>
                <a:cs typeface="Tahoma"/>
              </a:rPr>
              <a:t> </a:t>
            </a:r>
            <a:r>
              <a:rPr sz="1800" dirty="0">
                <a:latin typeface="Tahoma"/>
                <a:cs typeface="Tahoma"/>
              </a:rPr>
              <a:t>the</a:t>
            </a:r>
            <a:r>
              <a:rPr sz="1800" spc="180" dirty="0">
                <a:latin typeface="Tahoma"/>
                <a:cs typeface="Tahoma"/>
              </a:rPr>
              <a:t> </a:t>
            </a:r>
            <a:r>
              <a:rPr sz="1800" dirty="0">
                <a:latin typeface="Tahoma"/>
                <a:cs typeface="Tahoma"/>
              </a:rPr>
              <a:t>aspects</a:t>
            </a:r>
            <a:r>
              <a:rPr sz="1800" spc="175" dirty="0">
                <a:latin typeface="Tahoma"/>
                <a:cs typeface="Tahoma"/>
              </a:rPr>
              <a:t> </a:t>
            </a:r>
            <a:r>
              <a:rPr sz="1800" dirty="0">
                <a:latin typeface="Tahoma"/>
                <a:cs typeface="Tahoma"/>
              </a:rPr>
              <a:t>of</a:t>
            </a:r>
            <a:r>
              <a:rPr sz="1800" spc="180" dirty="0">
                <a:latin typeface="Tahoma"/>
                <a:cs typeface="Tahoma"/>
              </a:rPr>
              <a:t> </a:t>
            </a:r>
            <a:r>
              <a:rPr sz="1800" dirty="0">
                <a:latin typeface="Tahoma"/>
                <a:cs typeface="Tahoma"/>
              </a:rPr>
              <a:t>personalization</a:t>
            </a:r>
            <a:r>
              <a:rPr sz="1800" spc="200" dirty="0">
                <a:latin typeface="Tahoma"/>
                <a:cs typeface="Tahoma"/>
              </a:rPr>
              <a:t> </a:t>
            </a:r>
            <a:r>
              <a:rPr sz="1800" dirty="0">
                <a:latin typeface="Tahoma"/>
                <a:cs typeface="Tahoma"/>
              </a:rPr>
              <a:t>of</a:t>
            </a:r>
            <a:r>
              <a:rPr sz="1800" spc="180" dirty="0">
                <a:latin typeface="Tahoma"/>
                <a:cs typeface="Tahoma"/>
              </a:rPr>
              <a:t> </a:t>
            </a:r>
            <a:r>
              <a:rPr sz="1800" dirty="0">
                <a:latin typeface="Tahoma"/>
                <a:cs typeface="Tahoma"/>
              </a:rPr>
              <a:t>user</a:t>
            </a:r>
            <a:r>
              <a:rPr sz="1800" spc="185" dirty="0">
                <a:latin typeface="Tahoma"/>
                <a:cs typeface="Tahoma"/>
              </a:rPr>
              <a:t> </a:t>
            </a:r>
            <a:r>
              <a:rPr sz="1800" dirty="0">
                <a:latin typeface="Tahoma"/>
                <a:cs typeface="Tahoma"/>
              </a:rPr>
              <a:t>with</a:t>
            </a:r>
            <a:r>
              <a:rPr sz="1800" spc="200" dirty="0">
                <a:latin typeface="Tahoma"/>
                <a:cs typeface="Tahoma"/>
              </a:rPr>
              <a:t> </a:t>
            </a:r>
            <a:r>
              <a:rPr sz="1800" spc="-25" dirty="0">
                <a:latin typeface="Tahoma"/>
                <a:cs typeface="Tahoma"/>
              </a:rPr>
              <a:t>the </a:t>
            </a:r>
            <a:r>
              <a:rPr sz="1800" dirty="0">
                <a:latin typeface="Tahoma"/>
                <a:cs typeface="Tahoma"/>
              </a:rPr>
              <a:t>overall</a:t>
            </a:r>
            <a:r>
              <a:rPr sz="1800" spc="-135" dirty="0">
                <a:latin typeface="Tahoma"/>
                <a:cs typeface="Tahoma"/>
              </a:rPr>
              <a:t> </a:t>
            </a:r>
            <a:r>
              <a:rPr sz="1800" dirty="0">
                <a:latin typeface="Tahoma"/>
                <a:cs typeface="Tahoma"/>
              </a:rPr>
              <a:t>features</a:t>
            </a:r>
            <a:r>
              <a:rPr sz="1800" spc="-170" dirty="0">
                <a:latin typeface="Tahoma"/>
                <a:cs typeface="Tahoma"/>
              </a:rPr>
              <a:t> </a:t>
            </a:r>
            <a:r>
              <a:rPr sz="1800" dirty="0">
                <a:latin typeface="Tahoma"/>
                <a:cs typeface="Tahoma"/>
              </a:rPr>
              <a:t>of</a:t>
            </a:r>
            <a:r>
              <a:rPr sz="1800" spc="-160" dirty="0">
                <a:latin typeface="Tahoma"/>
                <a:cs typeface="Tahoma"/>
              </a:rPr>
              <a:t> </a:t>
            </a:r>
            <a:r>
              <a:rPr sz="1800" dirty="0">
                <a:latin typeface="Tahoma"/>
                <a:cs typeface="Tahoma"/>
              </a:rPr>
              <a:t>movie</a:t>
            </a:r>
            <a:r>
              <a:rPr sz="1800" spc="-160" dirty="0">
                <a:latin typeface="Tahoma"/>
                <a:cs typeface="Tahoma"/>
              </a:rPr>
              <a:t> </a:t>
            </a:r>
            <a:r>
              <a:rPr sz="1800" spc="-10" dirty="0">
                <a:latin typeface="Tahoma"/>
                <a:cs typeface="Tahoma"/>
              </a:rPr>
              <a:t>such</a:t>
            </a:r>
            <a:r>
              <a:rPr sz="1800" spc="-204" dirty="0">
                <a:latin typeface="Tahoma"/>
                <a:cs typeface="Tahoma"/>
              </a:rPr>
              <a:t> </a:t>
            </a:r>
            <a:r>
              <a:rPr sz="1800" spc="-35" dirty="0">
                <a:latin typeface="Tahoma"/>
                <a:cs typeface="Tahoma"/>
              </a:rPr>
              <a:t>as</a:t>
            </a:r>
            <a:r>
              <a:rPr sz="1800" spc="-170" dirty="0">
                <a:latin typeface="Tahoma"/>
                <a:cs typeface="Tahoma"/>
              </a:rPr>
              <a:t> </a:t>
            </a:r>
            <a:r>
              <a:rPr sz="1800" spc="-45" dirty="0">
                <a:latin typeface="Tahoma"/>
                <a:cs typeface="Tahoma"/>
              </a:rPr>
              <a:t>genre,</a:t>
            </a:r>
            <a:r>
              <a:rPr sz="1800" spc="-155" dirty="0">
                <a:latin typeface="Tahoma"/>
                <a:cs typeface="Tahoma"/>
              </a:rPr>
              <a:t> </a:t>
            </a:r>
            <a:r>
              <a:rPr sz="1800" dirty="0">
                <a:latin typeface="Tahoma"/>
                <a:cs typeface="Tahoma"/>
              </a:rPr>
              <a:t>popularity</a:t>
            </a:r>
            <a:r>
              <a:rPr sz="1800" spc="-160" dirty="0">
                <a:latin typeface="Tahoma"/>
                <a:cs typeface="Tahoma"/>
              </a:rPr>
              <a:t> </a:t>
            </a:r>
            <a:r>
              <a:rPr sz="1800" spc="-20" dirty="0">
                <a:latin typeface="Tahoma"/>
                <a:cs typeface="Tahoma"/>
              </a:rPr>
              <a:t>etc.</a:t>
            </a:r>
            <a:endParaRPr sz="180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60" y="680415"/>
            <a:ext cx="1289050" cy="421005"/>
          </a:xfrm>
          <a:prstGeom prst="rect">
            <a:avLst/>
          </a:prstGeom>
        </p:spPr>
        <p:txBody>
          <a:bodyPr vert="horz" wrap="square" lIns="0" tIns="12065" rIns="0" bIns="0" rtlCol="0">
            <a:spAutoFit/>
          </a:bodyPr>
          <a:lstStyle/>
          <a:p>
            <a:pPr marL="12700">
              <a:lnSpc>
                <a:spcPct val="100000"/>
              </a:lnSpc>
              <a:spcBef>
                <a:spcPts val="95"/>
              </a:spcBef>
            </a:pPr>
            <a:r>
              <a:rPr spc="70" dirty="0"/>
              <a:t>DataSet</a:t>
            </a:r>
          </a:p>
        </p:txBody>
      </p:sp>
      <p:sp>
        <p:nvSpPr>
          <p:cNvPr id="3" name="object 3"/>
          <p:cNvSpPr txBox="1"/>
          <p:nvPr/>
        </p:nvSpPr>
        <p:spPr>
          <a:xfrm>
            <a:off x="523138" y="1571982"/>
            <a:ext cx="7660005" cy="1591460"/>
          </a:xfrm>
          <a:prstGeom prst="rect">
            <a:avLst/>
          </a:prstGeom>
        </p:spPr>
        <p:txBody>
          <a:bodyPr vert="horz" wrap="square" lIns="0" tIns="52069" rIns="0" bIns="0" rtlCol="0" anchor="t">
            <a:spAutoFit/>
          </a:bodyPr>
          <a:lstStyle/>
          <a:p>
            <a:pPr marL="353695" indent="-340995">
              <a:spcBef>
                <a:spcPts val="409"/>
              </a:spcBef>
              <a:buChar char="●"/>
              <a:tabLst>
                <a:tab pos="353695" algn="l"/>
              </a:tabLst>
            </a:pPr>
            <a:r>
              <a:rPr lang="en-US" spc="-10" dirty="0"/>
              <a:t>TMDB 5000 Movie Dataset</a:t>
            </a:r>
            <a:endParaRPr sz="1800" dirty="0">
              <a:latin typeface="Tahoma"/>
              <a:cs typeface="Tahoma"/>
            </a:endParaRPr>
          </a:p>
          <a:p>
            <a:pPr marL="811530" lvl="1" indent="-341630">
              <a:lnSpc>
                <a:spcPct val="100000"/>
              </a:lnSpc>
              <a:spcBef>
                <a:spcPts val="310"/>
              </a:spcBef>
              <a:buChar char="○"/>
              <a:tabLst>
                <a:tab pos="811530" algn="l"/>
              </a:tabLst>
            </a:pPr>
            <a:r>
              <a:rPr sz="1800" spc="-30" dirty="0">
                <a:latin typeface="Tahoma"/>
                <a:cs typeface="Tahoma"/>
              </a:rPr>
              <a:t>Ratings:</a:t>
            </a:r>
            <a:r>
              <a:rPr sz="1800" spc="-150" dirty="0">
                <a:latin typeface="Tahoma"/>
                <a:cs typeface="Tahoma"/>
              </a:rPr>
              <a:t> </a:t>
            </a:r>
            <a:r>
              <a:rPr sz="1800" spc="30" dirty="0">
                <a:latin typeface="Tahoma"/>
                <a:cs typeface="Tahoma"/>
              </a:rPr>
              <a:t>100k</a:t>
            </a:r>
            <a:endParaRPr sz="1800">
              <a:latin typeface="Tahoma"/>
              <a:cs typeface="Tahoma"/>
            </a:endParaRPr>
          </a:p>
          <a:p>
            <a:pPr marL="811530" lvl="1" indent="-341630">
              <a:lnSpc>
                <a:spcPct val="100000"/>
              </a:lnSpc>
              <a:spcBef>
                <a:spcPts val="340"/>
              </a:spcBef>
              <a:buChar char="○"/>
              <a:tabLst>
                <a:tab pos="811530" algn="l"/>
              </a:tabLst>
            </a:pPr>
            <a:r>
              <a:rPr sz="1800" dirty="0">
                <a:latin typeface="Tahoma"/>
                <a:cs typeface="Tahoma"/>
              </a:rPr>
              <a:t>Movies:</a:t>
            </a:r>
            <a:r>
              <a:rPr sz="1800" spc="-105" dirty="0">
                <a:latin typeface="Tahoma"/>
                <a:cs typeface="Tahoma"/>
              </a:rPr>
              <a:t> </a:t>
            </a:r>
            <a:r>
              <a:rPr lang="en-US" spc="-105" dirty="0">
                <a:latin typeface="Tahoma"/>
                <a:cs typeface="Tahoma"/>
              </a:rPr>
              <a:t>5</a:t>
            </a:r>
            <a:r>
              <a:rPr lang="en-US" spc="-25" dirty="0">
                <a:latin typeface="Tahoma"/>
                <a:cs typeface="Tahoma"/>
              </a:rPr>
              <a:t>k</a:t>
            </a:r>
            <a:endParaRPr sz="1800">
              <a:latin typeface="Tahoma"/>
              <a:cs typeface="Tahoma"/>
            </a:endParaRPr>
          </a:p>
          <a:p>
            <a:pPr marL="811530" lvl="1" indent="-341630">
              <a:lnSpc>
                <a:spcPct val="100000"/>
              </a:lnSpc>
              <a:spcBef>
                <a:spcPts val="310"/>
              </a:spcBef>
              <a:buChar char="○"/>
              <a:tabLst>
                <a:tab pos="811530" algn="l"/>
              </a:tabLst>
            </a:pPr>
            <a:r>
              <a:rPr sz="1800" spc="-10" dirty="0">
                <a:latin typeface="Tahoma"/>
                <a:cs typeface="Tahoma"/>
              </a:rPr>
              <a:t>Users:</a:t>
            </a:r>
            <a:r>
              <a:rPr sz="1800" spc="-220" dirty="0">
                <a:latin typeface="Tahoma"/>
                <a:cs typeface="Tahoma"/>
              </a:rPr>
              <a:t> </a:t>
            </a:r>
            <a:r>
              <a:rPr sz="1800" spc="30" dirty="0">
                <a:latin typeface="Tahoma"/>
                <a:cs typeface="Tahoma"/>
              </a:rPr>
              <a:t>600</a:t>
            </a:r>
            <a:endParaRPr sz="1800">
              <a:latin typeface="Tahoma"/>
              <a:cs typeface="Tahoma"/>
            </a:endParaRPr>
          </a:p>
          <a:p>
            <a:pPr marL="353695" indent="-340995">
              <a:lnSpc>
                <a:spcPct val="100000"/>
              </a:lnSpc>
              <a:spcBef>
                <a:spcPts val="340"/>
              </a:spcBef>
              <a:buChar char="●"/>
              <a:tabLst>
                <a:tab pos="353695" algn="l"/>
              </a:tabLst>
            </a:pPr>
            <a:r>
              <a:rPr sz="1800" spc="-20" dirty="0">
                <a:latin typeface="Tahoma"/>
                <a:cs typeface="Tahoma"/>
              </a:rPr>
              <a:t>Integrated</a:t>
            </a:r>
            <a:r>
              <a:rPr sz="1800" spc="-160" dirty="0">
                <a:latin typeface="Tahoma"/>
                <a:cs typeface="Tahoma"/>
              </a:rPr>
              <a:t> </a:t>
            </a:r>
            <a:r>
              <a:rPr sz="1800" dirty="0">
                <a:latin typeface="Tahoma"/>
                <a:cs typeface="Tahoma"/>
              </a:rPr>
              <a:t>the</a:t>
            </a:r>
            <a:r>
              <a:rPr sz="1800" spc="-200" dirty="0">
                <a:latin typeface="Tahoma"/>
                <a:cs typeface="Tahoma"/>
              </a:rPr>
              <a:t> </a:t>
            </a:r>
            <a:r>
              <a:rPr sz="1800" dirty="0">
                <a:latin typeface="Tahoma"/>
                <a:cs typeface="Tahoma"/>
              </a:rPr>
              <a:t>dataset</a:t>
            </a:r>
            <a:r>
              <a:rPr sz="1800" spc="-185" dirty="0">
                <a:latin typeface="Tahoma"/>
                <a:cs typeface="Tahoma"/>
              </a:rPr>
              <a:t> </a:t>
            </a:r>
            <a:r>
              <a:rPr sz="1800" dirty="0">
                <a:latin typeface="Tahoma"/>
                <a:cs typeface="Tahoma"/>
              </a:rPr>
              <a:t>with</a:t>
            </a:r>
            <a:r>
              <a:rPr sz="1800" spc="-155" dirty="0">
                <a:latin typeface="Tahoma"/>
                <a:cs typeface="Tahoma"/>
              </a:rPr>
              <a:t> </a:t>
            </a:r>
            <a:r>
              <a:rPr sz="1800" spc="80" dirty="0">
                <a:latin typeface="Tahoma"/>
                <a:cs typeface="Tahoma"/>
              </a:rPr>
              <a:t>IMDB</a:t>
            </a:r>
            <a:r>
              <a:rPr sz="1800" spc="-175" dirty="0">
                <a:latin typeface="Tahoma"/>
                <a:cs typeface="Tahoma"/>
              </a:rPr>
              <a:t> </a:t>
            </a:r>
            <a:r>
              <a:rPr sz="1800" spc="-10" dirty="0">
                <a:latin typeface="Tahoma"/>
                <a:cs typeface="Tahoma"/>
              </a:rPr>
              <a:t>and</a:t>
            </a:r>
            <a:r>
              <a:rPr sz="1800" spc="-185" dirty="0">
                <a:latin typeface="Tahoma"/>
                <a:cs typeface="Tahoma"/>
              </a:rPr>
              <a:t> </a:t>
            </a:r>
            <a:r>
              <a:rPr sz="1800" spc="114" dirty="0">
                <a:latin typeface="Tahoma"/>
                <a:cs typeface="Tahoma"/>
              </a:rPr>
              <a:t>TMDB</a:t>
            </a:r>
            <a:r>
              <a:rPr sz="1800" spc="-175" dirty="0">
                <a:latin typeface="Tahoma"/>
                <a:cs typeface="Tahoma"/>
              </a:rPr>
              <a:t> </a:t>
            </a:r>
            <a:r>
              <a:rPr sz="1800" dirty="0">
                <a:latin typeface="Tahoma"/>
                <a:cs typeface="Tahoma"/>
              </a:rPr>
              <a:t>data</a:t>
            </a:r>
            <a:r>
              <a:rPr sz="1800" spc="-160" dirty="0">
                <a:latin typeface="Tahoma"/>
                <a:cs typeface="Tahoma"/>
              </a:rPr>
              <a:t> </a:t>
            </a:r>
            <a:r>
              <a:rPr sz="1800" dirty="0">
                <a:latin typeface="Tahoma"/>
                <a:cs typeface="Tahoma"/>
              </a:rPr>
              <a:t>set</a:t>
            </a:r>
            <a:r>
              <a:rPr sz="1800" spc="-190" dirty="0">
                <a:latin typeface="Tahoma"/>
                <a:cs typeface="Tahoma"/>
              </a:rPr>
              <a:t> </a:t>
            </a:r>
            <a:r>
              <a:rPr sz="1800" dirty="0">
                <a:latin typeface="Tahoma"/>
                <a:cs typeface="Tahoma"/>
              </a:rPr>
              <a:t>publically</a:t>
            </a:r>
            <a:r>
              <a:rPr sz="1800" spc="-145" dirty="0">
                <a:latin typeface="Tahoma"/>
                <a:cs typeface="Tahoma"/>
              </a:rPr>
              <a:t> </a:t>
            </a:r>
            <a:r>
              <a:rPr sz="1800" spc="-10" dirty="0">
                <a:latin typeface="Tahoma"/>
                <a:cs typeface="Tahoma"/>
              </a:rPr>
              <a:t>available.</a:t>
            </a:r>
            <a:endParaRPr sz="18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110" dirty="0"/>
              <a:t>Models</a:t>
            </a:r>
          </a:p>
        </p:txBody>
      </p:sp>
      <p:sp>
        <p:nvSpPr>
          <p:cNvPr id="3" name="object 3"/>
          <p:cNvSpPr txBox="1"/>
          <p:nvPr/>
        </p:nvSpPr>
        <p:spPr>
          <a:xfrm>
            <a:off x="924255" y="2128266"/>
            <a:ext cx="3245485" cy="960518"/>
          </a:xfrm>
          <a:prstGeom prst="rect">
            <a:avLst/>
          </a:prstGeom>
        </p:spPr>
        <p:txBody>
          <a:bodyPr vert="horz" wrap="square" lIns="0" tIns="52069" rIns="0" bIns="0" rtlCol="0" anchor="t">
            <a:spAutoFit/>
          </a:bodyPr>
          <a:lstStyle/>
          <a:p>
            <a:pPr marL="353695" indent="-340995">
              <a:lnSpc>
                <a:spcPct val="100000"/>
              </a:lnSpc>
              <a:spcBef>
                <a:spcPts val="315"/>
              </a:spcBef>
              <a:buAutoNum type="arabicPeriod"/>
              <a:tabLst>
                <a:tab pos="353695" algn="l"/>
              </a:tabLst>
            </a:pPr>
            <a:r>
              <a:rPr sz="1800" dirty="0">
                <a:latin typeface="Tahoma"/>
                <a:cs typeface="Tahoma"/>
              </a:rPr>
              <a:t>Content</a:t>
            </a:r>
            <a:r>
              <a:rPr sz="1800" spc="-70" dirty="0">
                <a:latin typeface="Tahoma"/>
                <a:cs typeface="Tahoma"/>
              </a:rPr>
              <a:t> </a:t>
            </a:r>
            <a:r>
              <a:rPr sz="1800" spc="-20" dirty="0">
                <a:latin typeface="Tahoma"/>
                <a:cs typeface="Tahoma"/>
              </a:rPr>
              <a:t>based</a:t>
            </a:r>
            <a:r>
              <a:rPr sz="1800" spc="-60" dirty="0">
                <a:latin typeface="Tahoma"/>
                <a:cs typeface="Tahoma"/>
              </a:rPr>
              <a:t> </a:t>
            </a:r>
            <a:r>
              <a:rPr sz="1800" spc="-10" dirty="0">
                <a:latin typeface="Tahoma"/>
                <a:cs typeface="Tahoma"/>
              </a:rPr>
              <a:t>model</a:t>
            </a:r>
            <a:endParaRPr lang="en-US" sz="1800">
              <a:latin typeface="Tahoma"/>
              <a:cs typeface="Tahoma"/>
            </a:endParaRPr>
          </a:p>
          <a:p>
            <a:pPr marL="353695" indent="-340995">
              <a:lnSpc>
                <a:spcPct val="100000"/>
              </a:lnSpc>
              <a:spcBef>
                <a:spcPts val="335"/>
              </a:spcBef>
              <a:buAutoNum type="arabicPeriod"/>
              <a:tabLst>
                <a:tab pos="353695" algn="l"/>
              </a:tabLst>
            </a:pPr>
            <a:r>
              <a:rPr sz="1800" dirty="0">
                <a:latin typeface="Tahoma"/>
                <a:cs typeface="Tahoma"/>
              </a:rPr>
              <a:t>Collaborative</a:t>
            </a:r>
            <a:r>
              <a:rPr sz="1800" spc="130" dirty="0">
                <a:latin typeface="Tahoma"/>
                <a:cs typeface="Tahoma"/>
              </a:rPr>
              <a:t> </a:t>
            </a:r>
            <a:r>
              <a:rPr sz="1800" spc="-10" dirty="0">
                <a:latin typeface="Tahoma"/>
                <a:cs typeface="Tahoma"/>
              </a:rPr>
              <a:t>Filtering</a:t>
            </a:r>
            <a:endParaRPr sz="1800" dirty="0">
              <a:latin typeface="Tahoma"/>
              <a:cs typeface="Tahoma"/>
            </a:endParaRPr>
          </a:p>
          <a:p>
            <a:pPr marL="353695" indent="-340995">
              <a:lnSpc>
                <a:spcPct val="100000"/>
              </a:lnSpc>
              <a:spcBef>
                <a:spcPts val="315"/>
              </a:spcBef>
              <a:buAutoNum type="arabicPeriod"/>
              <a:tabLst>
                <a:tab pos="353695" algn="l"/>
              </a:tabLst>
            </a:pPr>
            <a:r>
              <a:rPr sz="1800" dirty="0">
                <a:latin typeface="Tahoma"/>
                <a:cs typeface="Tahoma"/>
              </a:rPr>
              <a:t>Hybrid</a:t>
            </a:r>
            <a:r>
              <a:rPr sz="1800" spc="65" dirty="0">
                <a:latin typeface="Tahoma"/>
                <a:cs typeface="Tahoma"/>
              </a:rPr>
              <a:t> </a:t>
            </a:r>
            <a:r>
              <a:rPr sz="1800" spc="-20" dirty="0">
                <a:latin typeface="Tahoma"/>
                <a:cs typeface="Tahoma"/>
              </a:rPr>
              <a:t>model</a:t>
            </a:r>
            <a:endParaRPr sz="18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pc="45" dirty="0"/>
              <a:t>Content-</a:t>
            </a:r>
            <a:r>
              <a:rPr spc="125" dirty="0"/>
              <a:t>Based</a:t>
            </a:r>
            <a:r>
              <a:rPr dirty="0"/>
              <a:t> </a:t>
            </a:r>
            <a:r>
              <a:rPr spc="55" dirty="0"/>
              <a:t>Recommendation</a:t>
            </a:r>
          </a:p>
        </p:txBody>
      </p:sp>
      <p:sp>
        <p:nvSpPr>
          <p:cNvPr id="3" name="object 3"/>
          <p:cNvSpPr txBox="1"/>
          <p:nvPr/>
        </p:nvSpPr>
        <p:spPr>
          <a:xfrm>
            <a:off x="924255" y="2299819"/>
            <a:ext cx="3769360" cy="1284605"/>
          </a:xfrm>
          <a:prstGeom prst="rect">
            <a:avLst/>
          </a:prstGeom>
        </p:spPr>
        <p:txBody>
          <a:bodyPr vert="horz" wrap="square" lIns="0" tIns="52069" rIns="0" bIns="0" rtlCol="0">
            <a:spAutoFit/>
          </a:bodyPr>
          <a:lstStyle/>
          <a:p>
            <a:pPr marL="353695" indent="-340995">
              <a:lnSpc>
                <a:spcPct val="100000"/>
              </a:lnSpc>
              <a:spcBef>
                <a:spcPts val="409"/>
              </a:spcBef>
              <a:buAutoNum type="arabicPeriod"/>
              <a:tabLst>
                <a:tab pos="353695" algn="l"/>
              </a:tabLst>
            </a:pPr>
            <a:r>
              <a:rPr sz="1800" dirty="0">
                <a:latin typeface="Tahoma"/>
                <a:cs typeface="Tahoma"/>
              </a:rPr>
              <a:t>User</a:t>
            </a:r>
            <a:r>
              <a:rPr sz="1800" spc="-155" dirty="0">
                <a:latin typeface="Tahoma"/>
                <a:cs typeface="Tahoma"/>
              </a:rPr>
              <a:t> </a:t>
            </a:r>
            <a:r>
              <a:rPr sz="1800" dirty="0">
                <a:latin typeface="Tahoma"/>
                <a:cs typeface="Tahoma"/>
              </a:rPr>
              <a:t>profile</a:t>
            </a:r>
            <a:r>
              <a:rPr sz="1800" spc="-100" dirty="0">
                <a:latin typeface="Tahoma"/>
                <a:cs typeface="Tahoma"/>
              </a:rPr>
              <a:t> </a:t>
            </a:r>
            <a:r>
              <a:rPr sz="1800" spc="-20" dirty="0">
                <a:latin typeface="Tahoma"/>
                <a:cs typeface="Tahoma"/>
              </a:rPr>
              <a:t>based</a:t>
            </a:r>
            <a:r>
              <a:rPr sz="1800" spc="-170" dirty="0">
                <a:latin typeface="Tahoma"/>
                <a:cs typeface="Tahoma"/>
              </a:rPr>
              <a:t> </a:t>
            </a:r>
            <a:r>
              <a:rPr sz="1800" dirty="0">
                <a:latin typeface="Tahoma"/>
                <a:cs typeface="Tahoma"/>
              </a:rPr>
              <a:t>on</a:t>
            </a:r>
            <a:r>
              <a:rPr sz="1800" spc="-140" dirty="0">
                <a:latin typeface="Tahoma"/>
                <a:cs typeface="Tahoma"/>
              </a:rPr>
              <a:t> </a:t>
            </a:r>
            <a:r>
              <a:rPr sz="1800" dirty="0">
                <a:latin typeface="Tahoma"/>
                <a:cs typeface="Tahoma"/>
              </a:rPr>
              <a:t>item</a:t>
            </a:r>
            <a:r>
              <a:rPr sz="1800" spc="-135" dirty="0">
                <a:latin typeface="Tahoma"/>
                <a:cs typeface="Tahoma"/>
              </a:rPr>
              <a:t> </a:t>
            </a:r>
            <a:r>
              <a:rPr sz="1800" spc="-10" dirty="0">
                <a:latin typeface="Tahoma"/>
                <a:cs typeface="Tahoma"/>
              </a:rPr>
              <a:t>profiles</a:t>
            </a:r>
            <a:endParaRPr sz="1800">
              <a:latin typeface="Tahoma"/>
              <a:cs typeface="Tahoma"/>
            </a:endParaRPr>
          </a:p>
          <a:p>
            <a:pPr marL="810895" lvl="1" indent="-340995">
              <a:lnSpc>
                <a:spcPct val="100000"/>
              </a:lnSpc>
              <a:spcBef>
                <a:spcPts val="310"/>
              </a:spcBef>
              <a:buAutoNum type="alphaLcPeriod"/>
              <a:tabLst>
                <a:tab pos="810895" algn="l"/>
              </a:tabLst>
            </a:pPr>
            <a:r>
              <a:rPr sz="1800" spc="-10" dirty="0">
                <a:latin typeface="Tahoma"/>
                <a:cs typeface="Tahoma"/>
              </a:rPr>
              <a:t>Genre</a:t>
            </a:r>
            <a:endParaRPr sz="1800">
              <a:latin typeface="Tahoma"/>
              <a:cs typeface="Tahoma"/>
            </a:endParaRPr>
          </a:p>
          <a:p>
            <a:pPr marL="810895" lvl="1" indent="-340995">
              <a:lnSpc>
                <a:spcPct val="100000"/>
              </a:lnSpc>
              <a:spcBef>
                <a:spcPts val="340"/>
              </a:spcBef>
              <a:buAutoNum type="alphaLcPeriod"/>
              <a:tabLst>
                <a:tab pos="810895" algn="l"/>
              </a:tabLst>
            </a:pPr>
            <a:r>
              <a:rPr sz="1800" dirty="0">
                <a:latin typeface="Tahoma"/>
                <a:cs typeface="Tahoma"/>
              </a:rPr>
              <a:t>Year</a:t>
            </a:r>
            <a:r>
              <a:rPr sz="1800" spc="-160" dirty="0">
                <a:latin typeface="Tahoma"/>
                <a:cs typeface="Tahoma"/>
              </a:rPr>
              <a:t> </a:t>
            </a:r>
            <a:r>
              <a:rPr sz="1800" dirty="0">
                <a:latin typeface="Tahoma"/>
                <a:cs typeface="Tahoma"/>
              </a:rPr>
              <a:t>of</a:t>
            </a:r>
            <a:r>
              <a:rPr sz="1800" spc="-165" dirty="0">
                <a:latin typeface="Tahoma"/>
                <a:cs typeface="Tahoma"/>
              </a:rPr>
              <a:t> </a:t>
            </a:r>
            <a:r>
              <a:rPr sz="1800" dirty="0">
                <a:latin typeface="Tahoma"/>
                <a:cs typeface="Tahoma"/>
              </a:rPr>
              <a:t>release</a:t>
            </a:r>
            <a:r>
              <a:rPr sz="1800" spc="-165" dirty="0">
                <a:latin typeface="Tahoma"/>
                <a:cs typeface="Tahoma"/>
              </a:rPr>
              <a:t> </a:t>
            </a:r>
            <a:r>
              <a:rPr sz="1800" dirty="0">
                <a:latin typeface="Tahoma"/>
                <a:cs typeface="Tahoma"/>
              </a:rPr>
              <a:t>of</a:t>
            </a:r>
            <a:r>
              <a:rPr sz="1800" spc="-185" dirty="0">
                <a:latin typeface="Tahoma"/>
                <a:cs typeface="Tahoma"/>
              </a:rPr>
              <a:t> </a:t>
            </a:r>
            <a:r>
              <a:rPr sz="1800" spc="-20" dirty="0">
                <a:latin typeface="Tahoma"/>
                <a:cs typeface="Tahoma"/>
              </a:rPr>
              <a:t>movie</a:t>
            </a:r>
            <a:endParaRPr sz="1800">
              <a:latin typeface="Tahoma"/>
              <a:cs typeface="Tahoma"/>
            </a:endParaRPr>
          </a:p>
          <a:p>
            <a:pPr marL="353695" indent="-340995">
              <a:lnSpc>
                <a:spcPct val="100000"/>
              </a:lnSpc>
              <a:spcBef>
                <a:spcPts val="315"/>
              </a:spcBef>
              <a:buAutoNum type="arabicPeriod"/>
              <a:tabLst>
                <a:tab pos="353695" algn="l"/>
              </a:tabLst>
            </a:pPr>
            <a:r>
              <a:rPr sz="1800" spc="65" dirty="0">
                <a:latin typeface="Tahoma"/>
                <a:cs typeface="Tahoma"/>
              </a:rPr>
              <a:t>Movie</a:t>
            </a:r>
            <a:r>
              <a:rPr sz="1800" spc="-204" dirty="0">
                <a:latin typeface="Tahoma"/>
                <a:cs typeface="Tahoma"/>
              </a:rPr>
              <a:t> </a:t>
            </a:r>
            <a:r>
              <a:rPr sz="1800" spc="-35" dirty="0">
                <a:latin typeface="Tahoma"/>
                <a:cs typeface="Tahoma"/>
              </a:rPr>
              <a:t>-</a:t>
            </a:r>
            <a:r>
              <a:rPr sz="1800" spc="-195" dirty="0">
                <a:latin typeface="Tahoma"/>
                <a:cs typeface="Tahoma"/>
              </a:rPr>
              <a:t> </a:t>
            </a:r>
            <a:r>
              <a:rPr sz="1800" spc="65" dirty="0">
                <a:latin typeface="Tahoma"/>
                <a:cs typeface="Tahoma"/>
              </a:rPr>
              <a:t>Movie</a:t>
            </a:r>
            <a:r>
              <a:rPr sz="1800" spc="-229" dirty="0">
                <a:latin typeface="Tahoma"/>
                <a:cs typeface="Tahoma"/>
              </a:rPr>
              <a:t> </a:t>
            </a:r>
            <a:r>
              <a:rPr sz="1800" spc="-10" dirty="0">
                <a:latin typeface="Tahoma"/>
                <a:cs typeface="Tahoma"/>
              </a:rPr>
              <a:t>similarity</a:t>
            </a:r>
            <a:endParaRPr sz="180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032" y="621868"/>
            <a:ext cx="3548379" cy="421005"/>
          </a:xfrm>
          <a:prstGeom prst="rect">
            <a:avLst/>
          </a:prstGeom>
        </p:spPr>
        <p:txBody>
          <a:bodyPr vert="horz" wrap="square" lIns="0" tIns="12065" rIns="0" bIns="0" rtlCol="0">
            <a:spAutoFit/>
          </a:bodyPr>
          <a:lstStyle/>
          <a:p>
            <a:pPr marL="12700">
              <a:lnSpc>
                <a:spcPct val="100000"/>
              </a:lnSpc>
              <a:spcBef>
                <a:spcPts val="95"/>
              </a:spcBef>
            </a:pPr>
            <a:r>
              <a:rPr spc="55" dirty="0"/>
              <a:t>User</a:t>
            </a:r>
            <a:r>
              <a:rPr spc="-65" dirty="0"/>
              <a:t> </a:t>
            </a:r>
            <a:r>
              <a:rPr spc="85" dirty="0"/>
              <a:t>and</a:t>
            </a:r>
            <a:r>
              <a:rPr spc="-95" dirty="0"/>
              <a:t> </a:t>
            </a:r>
            <a:r>
              <a:rPr dirty="0"/>
              <a:t>Item</a:t>
            </a:r>
            <a:r>
              <a:rPr spc="-60" dirty="0"/>
              <a:t> </a:t>
            </a:r>
            <a:r>
              <a:rPr spc="40" dirty="0"/>
              <a:t>Vectors</a:t>
            </a:r>
          </a:p>
        </p:txBody>
      </p:sp>
      <p:pic>
        <p:nvPicPr>
          <p:cNvPr id="3" name="object 3"/>
          <p:cNvPicPr/>
          <p:nvPr/>
        </p:nvPicPr>
        <p:blipFill>
          <a:blip r:embed="rId2" cstate="print"/>
          <a:stretch>
            <a:fillRect/>
          </a:stretch>
        </p:blipFill>
        <p:spPr>
          <a:xfrm>
            <a:off x="4773167" y="1167383"/>
            <a:ext cx="3910584" cy="3672840"/>
          </a:xfrm>
          <a:prstGeom prst="rect">
            <a:avLst/>
          </a:prstGeom>
        </p:spPr>
      </p:pic>
      <p:sp>
        <p:nvSpPr>
          <p:cNvPr id="4" name="object 4"/>
          <p:cNvSpPr txBox="1"/>
          <p:nvPr/>
        </p:nvSpPr>
        <p:spPr>
          <a:xfrm>
            <a:off x="407314" y="1852422"/>
            <a:ext cx="3791585" cy="2221230"/>
          </a:xfrm>
          <a:prstGeom prst="rect">
            <a:avLst/>
          </a:prstGeom>
        </p:spPr>
        <p:txBody>
          <a:bodyPr vert="horz" wrap="square" lIns="0" tIns="12700" rIns="0" bIns="0" rtlCol="0">
            <a:spAutoFit/>
          </a:bodyPr>
          <a:lstStyle/>
          <a:p>
            <a:pPr marL="12700">
              <a:lnSpc>
                <a:spcPct val="100000"/>
              </a:lnSpc>
              <a:spcBef>
                <a:spcPts val="100"/>
              </a:spcBef>
            </a:pPr>
            <a:r>
              <a:rPr sz="1800" b="1" spc="-180" dirty="0">
                <a:latin typeface="Tahoma"/>
                <a:cs typeface="Tahoma"/>
              </a:rPr>
              <a:t>Item </a:t>
            </a:r>
            <a:r>
              <a:rPr sz="1800" b="1" spc="-10" dirty="0">
                <a:latin typeface="Tahoma"/>
                <a:cs typeface="Tahoma"/>
              </a:rPr>
              <a:t>Vector:</a:t>
            </a:r>
            <a:endParaRPr sz="1800">
              <a:latin typeface="Tahoma"/>
              <a:cs typeface="Tahoma"/>
            </a:endParaRPr>
          </a:p>
          <a:p>
            <a:pPr marL="12700">
              <a:lnSpc>
                <a:spcPct val="100000"/>
              </a:lnSpc>
            </a:pPr>
            <a:r>
              <a:rPr sz="1800" spc="50" dirty="0">
                <a:latin typeface="Tahoma"/>
                <a:cs typeface="Tahoma"/>
              </a:rPr>
              <a:t>Vector</a:t>
            </a:r>
            <a:r>
              <a:rPr sz="1800" spc="-140" dirty="0">
                <a:latin typeface="Tahoma"/>
                <a:cs typeface="Tahoma"/>
              </a:rPr>
              <a:t> </a:t>
            </a:r>
            <a:r>
              <a:rPr sz="1800" dirty="0">
                <a:latin typeface="Tahoma"/>
                <a:cs typeface="Tahoma"/>
              </a:rPr>
              <a:t>of</a:t>
            </a:r>
            <a:r>
              <a:rPr sz="1800" spc="-165" dirty="0">
                <a:latin typeface="Tahoma"/>
                <a:cs typeface="Tahoma"/>
              </a:rPr>
              <a:t> </a:t>
            </a:r>
            <a:r>
              <a:rPr sz="1800" spc="-10" dirty="0">
                <a:latin typeface="Tahoma"/>
                <a:cs typeface="Tahoma"/>
              </a:rPr>
              <a:t>length</a:t>
            </a:r>
            <a:r>
              <a:rPr sz="1800" spc="-135" dirty="0">
                <a:latin typeface="Tahoma"/>
                <a:cs typeface="Tahoma"/>
              </a:rPr>
              <a:t> </a:t>
            </a:r>
            <a:r>
              <a:rPr sz="1800" dirty="0">
                <a:latin typeface="Tahoma"/>
                <a:cs typeface="Tahoma"/>
              </a:rPr>
              <a:t>total</a:t>
            </a:r>
            <a:r>
              <a:rPr sz="1800" spc="-140" dirty="0">
                <a:latin typeface="Tahoma"/>
                <a:cs typeface="Tahoma"/>
              </a:rPr>
              <a:t> </a:t>
            </a:r>
            <a:r>
              <a:rPr sz="1800" spc="-25" dirty="0">
                <a:latin typeface="Tahoma"/>
                <a:cs typeface="Tahoma"/>
              </a:rPr>
              <a:t>genres</a:t>
            </a:r>
            <a:r>
              <a:rPr sz="1800" spc="-150" dirty="0">
                <a:latin typeface="Tahoma"/>
                <a:cs typeface="Tahoma"/>
              </a:rPr>
              <a:t> </a:t>
            </a:r>
            <a:r>
              <a:rPr sz="1800" dirty="0">
                <a:latin typeface="Tahoma"/>
                <a:cs typeface="Tahoma"/>
              </a:rPr>
              <a:t>with</a:t>
            </a:r>
            <a:r>
              <a:rPr sz="1800" spc="-85" dirty="0">
                <a:latin typeface="Tahoma"/>
                <a:cs typeface="Tahoma"/>
              </a:rPr>
              <a:t> </a:t>
            </a:r>
            <a:r>
              <a:rPr sz="1800" dirty="0">
                <a:latin typeface="Tahoma"/>
                <a:cs typeface="Tahoma"/>
              </a:rPr>
              <a:t>1</a:t>
            </a:r>
            <a:r>
              <a:rPr sz="1800" spc="-120" dirty="0">
                <a:latin typeface="Tahoma"/>
                <a:cs typeface="Tahoma"/>
              </a:rPr>
              <a:t> </a:t>
            </a:r>
            <a:r>
              <a:rPr sz="1800" spc="-25" dirty="0">
                <a:latin typeface="Tahoma"/>
                <a:cs typeface="Tahoma"/>
              </a:rPr>
              <a:t>at</a:t>
            </a:r>
            <a:endParaRPr sz="1800">
              <a:latin typeface="Tahoma"/>
              <a:cs typeface="Tahoma"/>
            </a:endParaRPr>
          </a:p>
          <a:p>
            <a:pPr marL="12700">
              <a:lnSpc>
                <a:spcPct val="100000"/>
              </a:lnSpc>
            </a:pPr>
            <a:r>
              <a:rPr sz="1800" dirty="0">
                <a:latin typeface="Tahoma"/>
                <a:cs typeface="Tahoma"/>
              </a:rPr>
              <a:t>relevant</a:t>
            </a:r>
            <a:r>
              <a:rPr sz="1800" spc="-70" dirty="0">
                <a:latin typeface="Tahoma"/>
                <a:cs typeface="Tahoma"/>
              </a:rPr>
              <a:t> </a:t>
            </a:r>
            <a:r>
              <a:rPr sz="1800" spc="-10" dirty="0">
                <a:latin typeface="Tahoma"/>
                <a:cs typeface="Tahoma"/>
              </a:rPr>
              <a:t>indices</a:t>
            </a:r>
            <a:endParaRPr sz="1800">
              <a:latin typeface="Tahoma"/>
              <a:cs typeface="Tahoma"/>
            </a:endParaRPr>
          </a:p>
          <a:p>
            <a:pPr marL="12700" algn="just">
              <a:lnSpc>
                <a:spcPct val="100000"/>
              </a:lnSpc>
              <a:spcBef>
                <a:spcPts val="2160"/>
              </a:spcBef>
            </a:pPr>
            <a:r>
              <a:rPr sz="1800" b="1" spc="-90" dirty="0">
                <a:latin typeface="Tahoma"/>
                <a:cs typeface="Tahoma"/>
              </a:rPr>
              <a:t>User</a:t>
            </a:r>
            <a:r>
              <a:rPr sz="1800" b="1" spc="-155" dirty="0">
                <a:latin typeface="Tahoma"/>
                <a:cs typeface="Tahoma"/>
              </a:rPr>
              <a:t> </a:t>
            </a:r>
            <a:r>
              <a:rPr sz="1800" b="1" spc="-10" dirty="0">
                <a:latin typeface="Tahoma"/>
                <a:cs typeface="Tahoma"/>
              </a:rPr>
              <a:t>Vector:</a:t>
            </a:r>
            <a:endParaRPr sz="1800">
              <a:latin typeface="Tahoma"/>
              <a:cs typeface="Tahoma"/>
            </a:endParaRPr>
          </a:p>
          <a:p>
            <a:pPr marL="12700" marR="28575" algn="just">
              <a:lnSpc>
                <a:spcPct val="100000"/>
              </a:lnSpc>
            </a:pPr>
            <a:r>
              <a:rPr sz="1800" spc="40" dirty="0">
                <a:latin typeface="Tahoma"/>
                <a:cs typeface="Tahoma"/>
              </a:rPr>
              <a:t>Vector</a:t>
            </a:r>
            <a:r>
              <a:rPr sz="1800" spc="-114" dirty="0">
                <a:latin typeface="Tahoma"/>
                <a:cs typeface="Tahoma"/>
              </a:rPr>
              <a:t> </a:t>
            </a:r>
            <a:r>
              <a:rPr sz="1800" spc="-50" dirty="0">
                <a:latin typeface="Tahoma"/>
                <a:cs typeface="Tahoma"/>
              </a:rPr>
              <a:t>of</a:t>
            </a:r>
            <a:r>
              <a:rPr sz="1800" spc="-90" dirty="0">
                <a:latin typeface="Tahoma"/>
                <a:cs typeface="Tahoma"/>
              </a:rPr>
              <a:t> </a:t>
            </a:r>
            <a:r>
              <a:rPr sz="1800" spc="-20" dirty="0">
                <a:latin typeface="Tahoma"/>
                <a:cs typeface="Tahoma"/>
              </a:rPr>
              <a:t>length</a:t>
            </a:r>
            <a:r>
              <a:rPr sz="1800" spc="-75" dirty="0">
                <a:latin typeface="Tahoma"/>
                <a:cs typeface="Tahoma"/>
              </a:rPr>
              <a:t> </a:t>
            </a:r>
            <a:r>
              <a:rPr sz="1800" dirty="0">
                <a:latin typeface="Tahoma"/>
                <a:cs typeface="Tahoma"/>
              </a:rPr>
              <a:t>total</a:t>
            </a:r>
            <a:r>
              <a:rPr sz="1800" spc="-95" dirty="0">
                <a:latin typeface="Tahoma"/>
                <a:cs typeface="Tahoma"/>
              </a:rPr>
              <a:t> </a:t>
            </a:r>
            <a:r>
              <a:rPr sz="1800" spc="-35" dirty="0">
                <a:latin typeface="Tahoma"/>
                <a:cs typeface="Tahoma"/>
              </a:rPr>
              <a:t>genres</a:t>
            </a:r>
            <a:r>
              <a:rPr sz="1800" spc="-95" dirty="0">
                <a:latin typeface="Tahoma"/>
                <a:cs typeface="Tahoma"/>
              </a:rPr>
              <a:t> </a:t>
            </a:r>
            <a:r>
              <a:rPr sz="1800" dirty="0">
                <a:latin typeface="Tahoma"/>
                <a:cs typeface="Tahoma"/>
              </a:rPr>
              <a:t>with</a:t>
            </a:r>
            <a:r>
              <a:rPr sz="1800" spc="-80" dirty="0">
                <a:latin typeface="Tahoma"/>
                <a:cs typeface="Tahoma"/>
              </a:rPr>
              <a:t> </a:t>
            </a:r>
            <a:r>
              <a:rPr sz="1800" spc="-25" dirty="0">
                <a:latin typeface="Tahoma"/>
                <a:cs typeface="Tahoma"/>
              </a:rPr>
              <a:t>the value</a:t>
            </a:r>
            <a:r>
              <a:rPr sz="1800" spc="-105" dirty="0">
                <a:latin typeface="Tahoma"/>
                <a:cs typeface="Tahoma"/>
              </a:rPr>
              <a:t> </a:t>
            </a:r>
            <a:r>
              <a:rPr sz="1800" spc="-30" dirty="0">
                <a:latin typeface="Tahoma"/>
                <a:cs typeface="Tahoma"/>
              </a:rPr>
              <a:t>of</a:t>
            </a:r>
            <a:r>
              <a:rPr sz="1800" spc="-100" dirty="0">
                <a:latin typeface="Tahoma"/>
                <a:cs typeface="Tahoma"/>
              </a:rPr>
              <a:t> </a:t>
            </a:r>
            <a:r>
              <a:rPr sz="1800" spc="-35" dirty="0">
                <a:latin typeface="Tahoma"/>
                <a:cs typeface="Tahoma"/>
              </a:rPr>
              <a:t>average</a:t>
            </a:r>
            <a:r>
              <a:rPr sz="1800" spc="-70" dirty="0">
                <a:latin typeface="Tahoma"/>
                <a:cs typeface="Tahoma"/>
              </a:rPr>
              <a:t> </a:t>
            </a:r>
            <a:r>
              <a:rPr sz="1800" spc="-10" dirty="0">
                <a:latin typeface="Tahoma"/>
                <a:cs typeface="Tahoma"/>
              </a:rPr>
              <a:t>rating</a:t>
            </a:r>
            <a:r>
              <a:rPr sz="1800" spc="-95" dirty="0">
                <a:latin typeface="Tahoma"/>
                <a:cs typeface="Tahoma"/>
              </a:rPr>
              <a:t> </a:t>
            </a:r>
            <a:r>
              <a:rPr sz="1800" dirty="0">
                <a:latin typeface="Tahoma"/>
                <a:cs typeface="Tahoma"/>
              </a:rPr>
              <a:t>for</a:t>
            </a:r>
            <a:r>
              <a:rPr sz="1800" spc="-95" dirty="0">
                <a:latin typeface="Tahoma"/>
                <a:cs typeface="Tahoma"/>
              </a:rPr>
              <a:t> </a:t>
            </a:r>
            <a:r>
              <a:rPr sz="1800" spc="-45" dirty="0">
                <a:latin typeface="Tahoma"/>
                <a:cs typeface="Tahoma"/>
              </a:rPr>
              <a:t>each</a:t>
            </a:r>
            <a:r>
              <a:rPr sz="1800" spc="-85" dirty="0">
                <a:latin typeface="Tahoma"/>
                <a:cs typeface="Tahoma"/>
              </a:rPr>
              <a:t> </a:t>
            </a:r>
            <a:r>
              <a:rPr sz="1800" spc="-10" dirty="0">
                <a:latin typeface="Tahoma"/>
                <a:cs typeface="Tahoma"/>
              </a:rPr>
              <a:t>genre </a:t>
            </a:r>
            <a:r>
              <a:rPr sz="1800" spc="-20" dirty="0">
                <a:latin typeface="Tahoma"/>
                <a:cs typeface="Tahoma"/>
              </a:rPr>
              <a:t>based</a:t>
            </a:r>
            <a:r>
              <a:rPr sz="1800" spc="-220" dirty="0">
                <a:latin typeface="Tahoma"/>
                <a:cs typeface="Tahoma"/>
              </a:rPr>
              <a:t> </a:t>
            </a:r>
            <a:r>
              <a:rPr sz="1800" dirty="0">
                <a:latin typeface="Tahoma"/>
                <a:cs typeface="Tahoma"/>
              </a:rPr>
              <a:t>on</a:t>
            </a:r>
            <a:r>
              <a:rPr sz="1800" spc="-180" dirty="0">
                <a:latin typeface="Tahoma"/>
                <a:cs typeface="Tahoma"/>
              </a:rPr>
              <a:t> </a:t>
            </a:r>
            <a:r>
              <a:rPr sz="1800" dirty="0">
                <a:latin typeface="Tahoma"/>
                <a:cs typeface="Tahoma"/>
              </a:rPr>
              <a:t>ratings</a:t>
            </a:r>
            <a:r>
              <a:rPr sz="1800" spc="-155" dirty="0">
                <a:latin typeface="Tahoma"/>
                <a:cs typeface="Tahoma"/>
              </a:rPr>
              <a:t> </a:t>
            </a:r>
            <a:r>
              <a:rPr sz="1800" dirty="0">
                <a:latin typeface="Tahoma"/>
                <a:cs typeface="Tahoma"/>
              </a:rPr>
              <a:t>in</a:t>
            </a:r>
            <a:r>
              <a:rPr sz="1800" spc="-180" dirty="0">
                <a:latin typeface="Tahoma"/>
                <a:cs typeface="Tahoma"/>
              </a:rPr>
              <a:t> </a:t>
            </a:r>
            <a:r>
              <a:rPr sz="1800" dirty="0">
                <a:latin typeface="Tahoma"/>
                <a:cs typeface="Tahoma"/>
              </a:rPr>
              <a:t>train</a:t>
            </a:r>
            <a:r>
              <a:rPr sz="1800" spc="-160" dirty="0">
                <a:latin typeface="Tahoma"/>
                <a:cs typeface="Tahoma"/>
              </a:rPr>
              <a:t> </a:t>
            </a:r>
            <a:r>
              <a:rPr sz="1800" spc="-25" dirty="0">
                <a:latin typeface="Tahoma"/>
                <a:cs typeface="Tahoma"/>
              </a:rPr>
              <a:t>set</a:t>
            </a:r>
            <a:endParaRPr sz="18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C36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Movie Recommendation System</vt:lpstr>
      <vt:lpstr>Abstract</vt:lpstr>
      <vt:lpstr>Existing Model &amp; Limitations</vt:lpstr>
      <vt:lpstr>Proposed System &amp; Advantages</vt:lpstr>
      <vt:lpstr>Problem Statement</vt:lpstr>
      <vt:lpstr>DataSet</vt:lpstr>
      <vt:lpstr>Models</vt:lpstr>
      <vt:lpstr>Content-Based Recommendation</vt:lpstr>
      <vt:lpstr>User and Item Vectors</vt:lpstr>
      <vt:lpstr>Represented in a 3-Dimensional Term Vector Space</vt:lpstr>
      <vt:lpstr>Cosine Similarity</vt:lpstr>
      <vt:lpstr>Cosine Similarity - math </vt:lpstr>
      <vt:lpstr>Example </vt:lpstr>
      <vt:lpstr>Evaluation metrics</vt:lpstr>
      <vt:lpstr>Movie-Movie Similarity</vt:lpstr>
      <vt:lpstr>Movie-Movie Similarity (Cont.)</vt:lpstr>
      <vt:lpstr>Improvement</vt:lpstr>
      <vt:lpstr>PowerPoint Presentation</vt:lpstr>
      <vt:lpstr>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harish polala</cp:lastModifiedBy>
  <cp:revision>130</cp:revision>
  <dcterms:created xsi:type="dcterms:W3CDTF">2025-03-01T14:20:30Z</dcterms:created>
  <dcterms:modified xsi:type="dcterms:W3CDTF">2025-03-13T04:23:50Z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2025-03-01T00:00:00Z</vt:filetime>
  </property>
  <property fmtid="{D5CDD505-2E9C-101B-9397-08002B2CF9AE}" pid="3" name="LastSaved">
    <vt:filetime>2025-03-01T00:00:00Z</vt:filetime>
  </property>
  <property fmtid="{D5CDD505-2E9C-101B-9397-08002B2CF9AE}" pid="4" name="Producer">
    <vt:lpwstr>iLovePDF</vt:lpwstr>
  </property>
</Properties>
</file>