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9" r:id="rId3"/>
    <p:sldId id="280" r:id="rId4"/>
    <p:sldId id="333" r:id="rId5"/>
    <p:sldId id="331" r:id="rId6"/>
    <p:sldId id="322" r:id="rId7"/>
    <p:sldId id="325" r:id="rId8"/>
    <p:sldId id="323" r:id="rId9"/>
    <p:sldId id="324" r:id="rId10"/>
    <p:sldId id="326" r:id="rId11"/>
    <p:sldId id="335" r:id="rId12"/>
    <p:sldId id="336" r:id="rId13"/>
    <p:sldId id="278" r:id="rId14"/>
    <p:sldId id="338" r:id="rId15"/>
    <p:sldId id="344" r:id="rId16"/>
    <p:sldId id="345" r:id="rId17"/>
    <p:sldId id="346" r:id="rId18"/>
    <p:sldId id="347" r:id="rId19"/>
    <p:sldId id="348" r:id="rId20"/>
    <p:sldId id="332" r:id="rId21"/>
    <p:sldId id="350" r:id="rId22"/>
    <p:sldId id="351" r:id="rId23"/>
    <p:sldId id="349" r:id="rId24"/>
    <p:sldId id="352" r:id="rId25"/>
    <p:sldId id="353" r:id="rId26"/>
    <p:sldId id="354" r:id="rId27"/>
    <p:sldId id="355" r:id="rId28"/>
    <p:sldId id="276" r:id="rId29"/>
    <p:sldId id="261" r:id="rId30"/>
    <p:sldId id="268" r:id="rId31"/>
    <p:sldId id="262" r:id="rId32"/>
    <p:sldId id="320" r:id="rId33"/>
    <p:sldId id="264" r:id="rId34"/>
    <p:sldId id="358" r:id="rId35"/>
    <p:sldId id="357" r:id="rId36"/>
    <p:sldId id="356" r:id="rId37"/>
    <p:sldId id="285" r:id="rId38"/>
    <p:sldId id="368" r:id="rId39"/>
    <p:sldId id="359" r:id="rId40"/>
    <p:sldId id="360" r:id="rId41"/>
    <p:sldId id="284" r:id="rId42"/>
    <p:sldId id="361" r:id="rId43"/>
    <p:sldId id="288" r:id="rId44"/>
    <p:sldId id="36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55" autoAdjust="0"/>
    <p:restoredTop sz="94660"/>
  </p:normalViewPr>
  <p:slideViewPr>
    <p:cSldViewPr>
      <p:cViewPr varScale="1">
        <p:scale>
          <a:sx n="83" d="100"/>
          <a:sy n="83" d="100"/>
        </p:scale>
        <p:origin x="40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A90FD2-FB17-4A19-9E12-DE54E6B41E5A}" type="datetimeFigureOut">
              <a:rPr lang="en-US" smtClean="0"/>
              <a:t>11/4/2017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1F830-E88A-4AB9-A536-6836C6236973}" type="slidenum">
              <a:rPr lang="en-US" smtClean="0"/>
              <a:t>‹#›</a:t>
            </a:fld>
            <a:endParaRPr lang="en-US"/>
          </a:p>
        </p:txBody>
      </p:sp>
    </p:spTree>
    <p:extLst>
      <p:ext uri="{BB962C8B-B14F-4D97-AF65-F5344CB8AC3E}">
        <p14:creationId xmlns:p14="http://schemas.microsoft.com/office/powerpoint/2010/main" val="126984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29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35</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36</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38</a:t>
            </a:fld>
            <a:endParaRPr lang="en-US"/>
          </a:p>
        </p:txBody>
      </p:sp>
    </p:spTree>
    <p:extLst>
      <p:ext uri="{BB962C8B-B14F-4D97-AF65-F5344CB8AC3E}">
        <p14:creationId xmlns:p14="http://schemas.microsoft.com/office/powerpoint/2010/main" val="1811579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39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42</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43</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44</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7</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8</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9</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10</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11</a:t>
            </a:fld>
            <a:endParaRPr lang="en-US"/>
          </a:p>
        </p:txBody>
      </p:sp>
    </p:spTree>
    <p:extLst>
      <p:ext uri="{BB962C8B-B14F-4D97-AF65-F5344CB8AC3E}">
        <p14:creationId xmlns:p14="http://schemas.microsoft.com/office/powerpoint/2010/main" val="42455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1F830-E88A-4AB9-A536-6836C6236973}" type="slidenum">
              <a:rPr lang="en-US" smtClean="0"/>
              <a:t>12</a:t>
            </a:fld>
            <a:endParaRPr lang="en-US"/>
          </a:p>
        </p:txBody>
      </p:sp>
    </p:spTree>
    <p:extLst>
      <p:ext uri="{BB962C8B-B14F-4D97-AF65-F5344CB8AC3E}">
        <p14:creationId xmlns:p14="http://schemas.microsoft.com/office/powerpoint/2010/main" val="4245504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9.e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Poisson Regression</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758147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p:sp>
        <p:nvSpPr>
          <p:cNvPr id="3" name="TextBox 2"/>
          <p:cNvSpPr txBox="1"/>
          <p:nvPr/>
        </p:nvSpPr>
        <p:spPr>
          <a:xfrm>
            <a:off x="457200" y="1676400"/>
            <a:ext cx="8229600" cy="1015663"/>
          </a:xfrm>
          <a:prstGeom prst="rect">
            <a:avLst/>
          </a:prstGeom>
          <a:noFill/>
        </p:spPr>
        <p:txBody>
          <a:bodyPr wrap="square" rtlCol="0">
            <a:spAutoFit/>
          </a:bodyPr>
          <a:lstStyle/>
          <a:p>
            <a:r>
              <a:rPr lang="en-US" sz="2400" b="1" dirty="0" smtClean="0">
                <a:solidFill>
                  <a:srgbClr val="C00000"/>
                </a:solidFill>
              </a:rPr>
              <a:t>Graph:</a:t>
            </a:r>
          </a:p>
          <a:p>
            <a:pPr marL="342900" indent="-342900">
              <a:buFont typeface="Arial" pitchFamily="34" charset="0"/>
              <a:buChar char="•"/>
            </a:pPr>
            <a:r>
              <a:rPr lang="en-US" dirty="0" smtClean="0"/>
              <a:t>This is a graph of the Poisson distribution of various values of  </a:t>
            </a:r>
            <a:r>
              <a:rPr lang="en-US" dirty="0" smtClean="0">
                <a:latin typeface="Symbol" pitchFamily="18" charset="2"/>
              </a:rPr>
              <a:t>l</a:t>
            </a:r>
            <a:endParaRPr lang="en-US" dirty="0" smtClean="0"/>
          </a:p>
          <a:p>
            <a:pPr marL="342900" indent="-342900">
              <a:buFont typeface="Arial" pitchFamily="34" charset="0"/>
              <a:buChar char="•"/>
            </a:pPr>
            <a:r>
              <a:rPr lang="en-US" dirty="0" smtClean="0"/>
              <a:t>Notice that as </a:t>
            </a:r>
            <a:r>
              <a:rPr lang="en-US" dirty="0">
                <a:latin typeface="Symbol" pitchFamily="18" charset="2"/>
              </a:rPr>
              <a:t>l</a:t>
            </a:r>
            <a:r>
              <a:rPr lang="en-US" dirty="0" smtClean="0"/>
              <a:t> gets larger, </a:t>
            </a:r>
            <a:r>
              <a:rPr lang="en-US" b="1" dirty="0" smtClean="0">
                <a:solidFill>
                  <a:srgbClr val="FF0000"/>
                </a:solidFill>
              </a:rPr>
              <a:t>Poisson</a:t>
            </a:r>
            <a:r>
              <a:rPr lang="en-US" dirty="0" smtClean="0"/>
              <a:t> distribution looks like </a:t>
            </a:r>
            <a:r>
              <a:rPr lang="en-US" b="1" dirty="0" smtClean="0">
                <a:solidFill>
                  <a:srgbClr val="FF0000"/>
                </a:solidFill>
              </a:rPr>
              <a:t>Normal</a:t>
            </a:r>
            <a:r>
              <a:rPr lang="en-US" dirty="0" smtClean="0"/>
              <a:t> distribution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460" y="2692063"/>
            <a:ext cx="47720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3438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REGRESSION</a:t>
            </a:r>
            <a:endParaRPr lang="en-US" sz="3600" b="1" dirty="0">
              <a:solidFill>
                <a:srgbClr val="C00000"/>
              </a:solidFill>
            </a:endParaRPr>
          </a:p>
        </p:txBody>
      </p:sp>
      <p:sp>
        <p:nvSpPr>
          <p:cNvPr id="3" name="TextBox 2"/>
          <p:cNvSpPr txBox="1"/>
          <p:nvPr/>
        </p:nvSpPr>
        <p:spPr>
          <a:xfrm>
            <a:off x="457200" y="1676400"/>
            <a:ext cx="8229600" cy="4493538"/>
          </a:xfrm>
          <a:prstGeom prst="rect">
            <a:avLst/>
          </a:prstGeom>
          <a:noFill/>
        </p:spPr>
        <p:txBody>
          <a:bodyPr wrap="square" rtlCol="0">
            <a:spAutoFit/>
          </a:bodyPr>
          <a:lstStyle/>
          <a:p>
            <a:r>
              <a:rPr lang="en-US" sz="2400" b="1" dirty="0" smtClean="0">
                <a:solidFill>
                  <a:srgbClr val="C00000"/>
                </a:solidFill>
              </a:rPr>
              <a:t>Poisson Transform:</a:t>
            </a:r>
          </a:p>
          <a:p>
            <a:endParaRPr lang="en-US" sz="2400" dirty="0" smtClean="0"/>
          </a:p>
          <a:p>
            <a:r>
              <a:rPr lang="en-US" sz="2000" dirty="0" smtClean="0"/>
              <a:t>Recall that target variable can be transformed prior to regression:</a:t>
            </a:r>
          </a:p>
          <a:p>
            <a:endParaRPr lang="en-US" sz="2000" dirty="0"/>
          </a:p>
          <a:p>
            <a:pPr marL="342900" indent="-342900">
              <a:buFont typeface="Arial" pitchFamily="34" charset="0"/>
              <a:buChar char="•"/>
            </a:pPr>
            <a:r>
              <a:rPr lang="en-US" dirty="0" smtClean="0"/>
              <a:t>LINEAR REGRESSION: 	</a:t>
            </a:r>
            <a:r>
              <a:rPr lang="en-US" i="1" dirty="0" smtClean="0"/>
              <a:t>G</a:t>
            </a:r>
            <a:r>
              <a:rPr lang="en-US" dirty="0" smtClean="0"/>
              <a:t>(</a:t>
            </a:r>
            <a:r>
              <a:rPr lang="en-US" i="1" dirty="0" smtClean="0"/>
              <a:t>y</a:t>
            </a:r>
            <a:r>
              <a:rPr lang="en-US" dirty="0"/>
              <a:t>) </a:t>
            </a:r>
            <a:r>
              <a:rPr lang="en-US" dirty="0" smtClean="0"/>
              <a:t>= </a:t>
            </a:r>
            <a:r>
              <a:rPr lang="en-US" i="1" dirty="0" smtClean="0"/>
              <a:t>y		(Identity or “Do Nothing”)</a:t>
            </a:r>
          </a:p>
          <a:p>
            <a:pPr marL="342900" indent="-342900">
              <a:buFont typeface="Arial" pitchFamily="34" charset="0"/>
              <a:buChar char="•"/>
            </a:pPr>
            <a:endParaRPr lang="en-US" i="1" dirty="0"/>
          </a:p>
          <a:p>
            <a:pPr marL="342900" indent="-342900">
              <a:buFont typeface="Arial" pitchFamily="34" charset="0"/>
              <a:buChar char="•"/>
            </a:pPr>
            <a:r>
              <a:rPr lang="en-US" dirty="0" smtClean="0"/>
              <a:t>LOGISTIC REGRESSION:	</a:t>
            </a:r>
            <a:r>
              <a:rPr lang="en-US" i="1" dirty="0" smtClean="0"/>
              <a:t>G(y) = </a:t>
            </a:r>
            <a:r>
              <a:rPr lang="en-US" i="1" dirty="0" err="1" smtClean="0"/>
              <a:t>ln</a:t>
            </a:r>
            <a:r>
              <a:rPr lang="en-US" i="1" dirty="0" smtClean="0"/>
              <a:t>( y/(1-y) )	(LOGIT Transform)</a:t>
            </a:r>
          </a:p>
          <a:p>
            <a:pPr marL="342900" indent="-342900">
              <a:buFont typeface="Arial" pitchFamily="34" charset="0"/>
              <a:buChar char="•"/>
            </a:pPr>
            <a:endParaRPr lang="en-US" dirty="0"/>
          </a:p>
          <a:p>
            <a:pPr marL="342900" indent="-342900">
              <a:buFont typeface="Arial" pitchFamily="34" charset="0"/>
              <a:buChar char="•"/>
            </a:pPr>
            <a:r>
              <a:rPr lang="en-US" dirty="0" smtClean="0"/>
              <a:t>POISSON REGRESSION:	G(Y) = </a:t>
            </a:r>
            <a:r>
              <a:rPr lang="en-US" dirty="0" err="1" smtClean="0"/>
              <a:t>ln</a:t>
            </a:r>
            <a:r>
              <a:rPr lang="en-US" dirty="0" smtClean="0"/>
              <a:t>( Y )	(Log Transform)</a:t>
            </a:r>
          </a:p>
          <a:p>
            <a:pPr marL="342900" indent="-342900">
              <a:buFont typeface="Arial" pitchFamily="34" charset="0"/>
              <a:buChar char="•"/>
            </a:pPr>
            <a:endParaRPr lang="en-US" dirty="0"/>
          </a:p>
          <a:p>
            <a:r>
              <a:rPr lang="en-US" b="1" dirty="0" smtClean="0">
                <a:solidFill>
                  <a:srgbClr val="00B050"/>
                </a:solidFill>
              </a:rPr>
              <a:t>Note: </a:t>
            </a:r>
            <a:r>
              <a:rPr lang="en-US" i="1" dirty="0" smtClean="0">
                <a:solidFill>
                  <a:srgbClr val="00B050"/>
                </a:solidFill>
              </a:rPr>
              <a:t>Commercially available software will handle the possibility that Y=0 for Poisson Regression and Y=0 or 1 for Logistic Regression. For Poisson, for example, Y can be replaced by a small number greater than 0 or else add 1 to the target and subtract 1 after the regression. There are other techniques, but they are beyond the scope of this course. Suffice it to say that you don’t need to worry about this.</a:t>
            </a:r>
          </a:p>
        </p:txBody>
      </p:sp>
    </p:spTree>
    <p:extLst>
      <p:ext uri="{BB962C8B-B14F-4D97-AF65-F5344CB8AC3E}">
        <p14:creationId xmlns:p14="http://schemas.microsoft.com/office/powerpoint/2010/main" val="77615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REGRESSION</a:t>
            </a:r>
            <a:endParaRPr lang="en-US" sz="3600" b="1" dirty="0">
              <a:solidFill>
                <a:srgbClr val="C00000"/>
              </a:solidFill>
            </a:endParaRPr>
          </a:p>
        </p:txBody>
      </p:sp>
      <p:sp>
        <p:nvSpPr>
          <p:cNvPr id="3" name="TextBox 2"/>
          <p:cNvSpPr txBox="1"/>
          <p:nvPr/>
        </p:nvSpPr>
        <p:spPr>
          <a:xfrm>
            <a:off x="457200" y="1676400"/>
            <a:ext cx="8229600" cy="2308324"/>
          </a:xfrm>
          <a:prstGeom prst="rect">
            <a:avLst/>
          </a:prstGeom>
          <a:noFill/>
        </p:spPr>
        <p:txBody>
          <a:bodyPr wrap="square" rtlCol="0">
            <a:spAutoFit/>
          </a:bodyPr>
          <a:lstStyle/>
          <a:p>
            <a:endParaRPr lang="en-US" sz="2400" dirty="0" smtClean="0"/>
          </a:p>
          <a:p>
            <a:pPr marL="342900" indent="-342900">
              <a:buFont typeface="Arial" pitchFamily="34" charset="0"/>
              <a:buChar char="•"/>
            </a:pPr>
            <a:r>
              <a:rPr lang="en-US" sz="2000" dirty="0" smtClean="0"/>
              <a:t>After the </a:t>
            </a:r>
            <a:r>
              <a:rPr lang="en-US" sz="2000" b="1" dirty="0">
                <a:solidFill>
                  <a:srgbClr val="FF0000"/>
                </a:solidFill>
              </a:rPr>
              <a:t>G(Y) = </a:t>
            </a:r>
            <a:r>
              <a:rPr lang="en-US" sz="2000" b="1" dirty="0" err="1" smtClean="0">
                <a:solidFill>
                  <a:srgbClr val="FF0000"/>
                </a:solidFill>
              </a:rPr>
              <a:t>ln</a:t>
            </a:r>
            <a:r>
              <a:rPr lang="en-US" sz="2000" b="1" dirty="0" smtClean="0">
                <a:solidFill>
                  <a:srgbClr val="FF0000"/>
                </a:solidFill>
              </a:rPr>
              <a:t>(Y) </a:t>
            </a:r>
            <a:r>
              <a:rPr lang="en-US" sz="2000" dirty="0" smtClean="0"/>
              <a:t>transformation, the regression is conducted using Maximum Likelihood.</a:t>
            </a:r>
          </a:p>
          <a:p>
            <a:endParaRPr lang="en-US" sz="2000" dirty="0" smtClean="0"/>
          </a:p>
          <a:p>
            <a:pPr marL="342900" indent="-342900">
              <a:buFont typeface="Arial" pitchFamily="34" charset="0"/>
              <a:buChar char="•"/>
            </a:pPr>
            <a:r>
              <a:rPr lang="en-US" sz="2000" dirty="0" smtClean="0"/>
              <a:t>The result of the regression will be the NATURAL LOG of the Count, so the Count value must be determined by taking the INVERSE “</a:t>
            </a:r>
            <a:r>
              <a:rPr lang="en-US" sz="2000" dirty="0" err="1" smtClean="0"/>
              <a:t>ln</a:t>
            </a:r>
            <a:r>
              <a:rPr lang="en-US" sz="2000" dirty="0" smtClean="0"/>
              <a:t>” function. In other words </a:t>
            </a:r>
            <a:r>
              <a:rPr lang="en-US" sz="2000" dirty="0" err="1" smtClean="0"/>
              <a:t>exponentiate</a:t>
            </a:r>
            <a:r>
              <a:rPr lang="en-US" sz="2000" dirty="0" smtClean="0"/>
              <a:t> the output.</a:t>
            </a:r>
          </a:p>
        </p:txBody>
      </p:sp>
    </p:spTree>
    <p:extLst>
      <p:ext uri="{BB962C8B-B14F-4D97-AF65-F5344CB8AC3E}">
        <p14:creationId xmlns:p14="http://schemas.microsoft.com/office/powerpoint/2010/main" val="1771341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862322"/>
              </a:xfrm>
              <a:prstGeom prst="rect">
                <a:avLst/>
              </a:prstGeom>
              <a:noFill/>
            </p:spPr>
            <p:txBody>
              <a:bodyPr wrap="square" rtlCol="0">
                <a:spAutoFit/>
              </a:bodyPr>
              <a:lstStyle/>
              <a:p>
                <a:pPr marL="285750" indent="-285750">
                  <a:buFont typeface="Arial" pitchFamily="34" charset="0"/>
                  <a:buChar char="•"/>
                </a:pPr>
                <a:r>
                  <a:rPr lang="en-US" dirty="0" smtClean="0"/>
                  <a:t>Assume that there are “</a:t>
                </a:r>
                <a:r>
                  <a:rPr lang="en-US" b="1" i="1" dirty="0" smtClean="0"/>
                  <a:t>P</a:t>
                </a:r>
                <a:r>
                  <a:rPr lang="en-US" dirty="0" smtClean="0"/>
                  <a:t>” records and each record is labeled </a:t>
                </a:r>
                <a:r>
                  <a:rPr lang="en-US" b="1" i="1" dirty="0" err="1" smtClean="0"/>
                  <a:t>i</a:t>
                </a:r>
                <a:r>
                  <a:rPr lang="en-US" dirty="0" smtClean="0"/>
                  <a:t> where </a:t>
                </a:r>
                <a:r>
                  <a:rPr lang="en-US" b="1" i="1" dirty="0" err="1" smtClean="0"/>
                  <a:t>i</a:t>
                </a:r>
                <a:r>
                  <a:rPr lang="en-US" b="1" i="1" dirty="0" smtClean="0"/>
                  <a:t>=1..P</a:t>
                </a:r>
              </a:p>
              <a:p>
                <a:pPr marL="285750" indent="-285750">
                  <a:buFont typeface="Arial" pitchFamily="34" charset="0"/>
                  <a:buChar char="•"/>
                </a:pPr>
                <a:r>
                  <a:rPr lang="en-US" dirty="0" smtClean="0"/>
                  <a:t>Assume that each record has a </a:t>
                </a:r>
                <a:r>
                  <a:rPr lang="en-US" b="1" dirty="0" smtClean="0"/>
                  <a:t>Count Value </a:t>
                </a:r>
                <a:r>
                  <a:rPr lang="en-US" b="1" i="1" dirty="0" smtClean="0"/>
                  <a:t>Y</a:t>
                </a:r>
                <a:r>
                  <a:rPr lang="en-US" dirty="0" smtClean="0"/>
                  <a:t> variable that is a target variable </a:t>
                </a:r>
              </a:p>
              <a:p>
                <a:pPr marL="285750" indent="-285750">
                  <a:buFont typeface="Arial" pitchFamily="34" charset="0"/>
                  <a:buChar char="•"/>
                </a:pPr>
                <a:r>
                  <a:rPr lang="en-US" dirty="0" smtClean="0"/>
                  <a:t>Assume that </a:t>
                </a:r>
                <a:r>
                  <a:rPr lang="en-US" b="1" i="1" dirty="0" smtClean="0"/>
                  <a:t>X</a:t>
                </a:r>
                <a:r>
                  <a:rPr lang="en-US" b="1" i="1" baseline="-25000" dirty="0" smtClean="0"/>
                  <a:t>1</a:t>
                </a:r>
                <a:r>
                  <a:rPr lang="en-US" b="1" i="1" dirty="0" smtClean="0"/>
                  <a:t>, X</a:t>
                </a:r>
                <a:r>
                  <a:rPr lang="en-US" b="1" i="1" baseline="-25000" dirty="0" smtClean="0"/>
                  <a:t>2</a:t>
                </a:r>
                <a:r>
                  <a:rPr lang="en-US" b="1" i="1" dirty="0" smtClean="0"/>
                  <a:t>, X</a:t>
                </a:r>
                <a:r>
                  <a:rPr lang="en-US" b="1" i="1" baseline="-25000" dirty="0" smtClean="0"/>
                  <a:t>3</a:t>
                </a:r>
                <a:r>
                  <a:rPr lang="en-US" b="1" i="1" dirty="0" smtClean="0"/>
                  <a:t>, … </a:t>
                </a:r>
                <a:r>
                  <a:rPr lang="en-US" b="1" i="1" dirty="0" err="1" smtClean="0"/>
                  <a:t>X</a:t>
                </a:r>
                <a:r>
                  <a:rPr lang="en-US" b="1" i="1" baseline="-25000" dirty="0" err="1" smtClean="0"/>
                  <a:t>n</a:t>
                </a:r>
                <a:r>
                  <a:rPr lang="en-US" dirty="0" smtClean="0"/>
                  <a:t> are input variables </a:t>
                </a:r>
              </a:p>
              <a:p>
                <a:pPr marL="285750" indent="-285750">
                  <a:buFont typeface="Arial" pitchFamily="34" charset="0"/>
                  <a:buChar char="•"/>
                </a:pPr>
                <a:r>
                  <a:rPr lang="en-US" dirty="0" smtClean="0"/>
                  <a:t>Assume that there are some weights or </a:t>
                </a:r>
                <a:r>
                  <a:rPr lang="en-US" b="1" i="1" dirty="0" smtClean="0">
                    <a:latin typeface="Symbol" pitchFamily="18" charset="2"/>
                  </a:rPr>
                  <a:t>b</a:t>
                </a:r>
                <a:r>
                  <a:rPr lang="en-US" dirty="0" smtClean="0"/>
                  <a:t> (beta) values so that:</a:t>
                </a:r>
                <a:endParaRPr lang="en-US" dirty="0"/>
              </a:p>
              <a:p>
                <a:endParaRPr lang="en-US" dirty="0"/>
              </a:p>
              <a:p>
                <a:pPr lvl="2"/>
                <a:r>
                  <a:rPr lang="en-US" dirty="0" err="1" smtClean="0">
                    <a:solidFill>
                      <a:srgbClr val="FF0000"/>
                    </a:solidFill>
                  </a:rPr>
                  <a:t>LN_Y</a:t>
                </a:r>
                <a:r>
                  <a:rPr lang="en-US" baseline="-25000" dirty="0" err="1" smtClean="0">
                    <a:solidFill>
                      <a:srgbClr val="FF0000"/>
                    </a:solidFill>
                  </a:rPr>
                  <a:t>i</a:t>
                </a:r>
                <a:r>
                  <a:rPr lang="en-US" dirty="0" smtClean="0"/>
                  <a:t> = </a:t>
                </a:r>
                <a14:m>
                  <m:oMath xmlns:m="http://schemas.openxmlformats.org/officeDocument/2006/math">
                    <m:sSub>
                      <m:sSubPr>
                        <m:ctrlPr>
                          <a:rPr lang="en-US" b="0" i="1" smtClean="0">
                            <a:latin typeface="Cambria Math" panose="02040503050406030204" pitchFamily="18" charset="0"/>
                          </a:rPr>
                        </m:ctrlPr>
                      </m:sSubPr>
                      <m:e>
                        <m:r>
                          <m:rPr>
                            <m:sty m:val="p"/>
                          </m:rPr>
                          <a:rPr lang="el-GR" b="0" i="1" smtClean="0">
                            <a:latin typeface="Cambria Math"/>
                          </a:rPr>
                          <m:t>β</m:t>
                        </m:r>
                      </m:e>
                      <m:sub>
                        <m:r>
                          <a:rPr lang="en-US" b="0" i="1" smtClean="0">
                            <a:latin typeface="Cambria Math"/>
                          </a:rPr>
                          <m:t>0</m:t>
                        </m:r>
                      </m:sub>
                    </m:sSub>
                  </m:oMath>
                </a14:m>
                <a:r>
                  <a:rPr lang="en-US" dirty="0" smtClean="0"/>
                  <a:t>+</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a:rPr>
                          <m:t>β</m:t>
                        </m:r>
                      </m:e>
                      <m:sub>
                        <m:r>
                          <a:rPr lang="en-US" b="0" i="1" smtClean="0">
                            <a:latin typeface="Cambria Math"/>
                          </a:rPr>
                          <m:t>1</m:t>
                        </m:r>
                      </m:sub>
                    </m:sSub>
                    <m:sSub>
                      <m:sSubPr>
                        <m:ctrlPr>
                          <a:rPr lang="en-US" i="1" smtClean="0">
                            <a:latin typeface="Cambria Math" panose="02040503050406030204" pitchFamily="18" charset="0"/>
                          </a:rPr>
                        </m:ctrlPr>
                      </m:sSubPr>
                      <m:e>
                        <m:r>
                          <a:rPr lang="en-US" b="0" i="1" smtClean="0">
                            <a:latin typeface="Cambria Math"/>
                          </a:rPr>
                          <m:t>𝑋</m:t>
                        </m:r>
                      </m:e>
                      <m:sub>
                        <m:r>
                          <a:rPr lang="en-US" b="0" i="1" smtClean="0">
                            <a:latin typeface="Cambria Math"/>
                          </a:rPr>
                          <m:t>𝑖</m:t>
                        </m:r>
                        <m:r>
                          <a:rPr lang="en-US" b="0" i="1" smtClean="0">
                            <a:latin typeface="Cambria Math"/>
                          </a:rPr>
                          <m:t>1</m:t>
                        </m:r>
                      </m:sub>
                    </m:sSub>
                    <m:r>
                      <m:rPr>
                        <m:nor/>
                      </m:rPr>
                      <a:rPr lang="en-US" dirty="0"/>
                      <m:t>+</m:t>
                    </m:r>
                    <m:sSub>
                      <m:sSubPr>
                        <m:ctrlPr>
                          <a:rPr lang="en-US" i="1">
                            <a:latin typeface="Cambria Math" panose="02040503050406030204" pitchFamily="18" charset="0"/>
                          </a:rPr>
                        </m:ctrlPr>
                      </m:sSubPr>
                      <m:e>
                        <m:r>
                          <m:rPr>
                            <m:sty m:val="p"/>
                          </m:rPr>
                          <a:rPr lang="el-GR" i="1">
                            <a:latin typeface="Cambria Math"/>
                          </a:rPr>
                          <m:t>β</m:t>
                        </m:r>
                      </m:e>
                      <m:sub>
                        <m:r>
                          <a:rPr lang="en-US" b="0" i="1" smtClean="0">
                            <a:latin typeface="Cambria Math"/>
                          </a:rPr>
                          <m:t>2</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𝑖</m:t>
                        </m:r>
                        <m:r>
                          <a:rPr lang="en-US" b="0" i="1" smtClean="0">
                            <a:latin typeface="Cambria Math"/>
                          </a:rPr>
                          <m:t>2</m:t>
                        </m:r>
                      </m:sub>
                    </m:sSub>
                  </m:oMath>
                </a14:m>
                <a:r>
                  <a:rPr lang="en-US" dirty="0"/>
                  <a:t>+</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a:rPr>
                          <m:t>β</m:t>
                        </m:r>
                      </m:e>
                      <m:sub>
                        <m:r>
                          <a:rPr lang="en-US" b="0" i="1" smtClean="0">
                            <a:latin typeface="Cambria Math"/>
                          </a:rPr>
                          <m:t>3</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𝑖</m:t>
                        </m:r>
                        <m:r>
                          <a:rPr lang="en-US" b="0" i="1" smtClean="0">
                            <a:latin typeface="Cambria Math"/>
                          </a:rPr>
                          <m:t>3</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m:rPr>
                            <m:sty m:val="p"/>
                          </m:rPr>
                          <a:rPr lang="el-GR" i="1">
                            <a:latin typeface="Cambria Math"/>
                          </a:rPr>
                          <m:t>β</m:t>
                        </m:r>
                      </m:e>
                      <m:sub>
                        <m:r>
                          <a:rPr lang="en-US" b="0" i="1" smtClean="0">
                            <a:latin typeface="Cambria Math"/>
                          </a:rPr>
                          <m:t>𝑛</m:t>
                        </m:r>
                      </m:sub>
                    </m:sSub>
                    <m:sSub>
                      <m:sSubPr>
                        <m:ctrlPr>
                          <a:rPr lang="en-US" i="1">
                            <a:latin typeface="Cambria Math" panose="02040503050406030204" pitchFamily="18" charset="0"/>
                          </a:rPr>
                        </m:ctrlPr>
                      </m:sSubPr>
                      <m:e>
                        <m:r>
                          <a:rPr lang="en-US" i="1">
                            <a:latin typeface="Cambria Math"/>
                          </a:rPr>
                          <m:t>𝑋</m:t>
                        </m:r>
                      </m:e>
                      <m:sub>
                        <m:r>
                          <a:rPr lang="en-US" b="0" i="1" smtClean="0">
                            <a:latin typeface="Cambria Math"/>
                          </a:rPr>
                          <m:t>𝑖𝑛</m:t>
                        </m:r>
                      </m:sub>
                    </m:sSub>
                  </m:oMath>
                </a14:m>
                <a:endParaRPr lang="en-US" b="0" dirty="0" smtClean="0"/>
              </a:p>
              <a:p>
                <a:pPr lvl="2"/>
                <a:endParaRPr lang="en-US" b="0" dirty="0" smtClean="0"/>
              </a:p>
              <a:p>
                <a:pPr lvl="2"/>
                <a14:m>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dirty="0" err="1" smtClean="0">
                    <a:solidFill>
                      <a:srgbClr val="FF0000"/>
                    </a:solidFill>
                  </a:rPr>
                  <a:t>LN_Y</a:t>
                </a:r>
                <a:r>
                  <a:rPr lang="en-US" baseline="-25000" dirty="0" err="1" smtClean="0">
                    <a:solidFill>
                      <a:srgbClr val="FF0000"/>
                    </a:solidFill>
                  </a:rPr>
                  <a:t>i</a:t>
                </a:r>
                <a:r>
                  <a:rPr lang="en-US" dirty="0"/>
                  <a:t>)</a:t>
                </a:r>
              </a:p>
              <a:p>
                <a:pPr algn="ctr"/>
                <a:endParaRPr lang="en-US" dirty="0"/>
              </a:p>
              <a:p>
                <a:pPr marL="285750" indent="-285750">
                  <a:buFont typeface="Arial" pitchFamily="34" charset="0"/>
                  <a:buChar char="•"/>
                </a:pPr>
                <a:r>
                  <a:rPr lang="en-US" dirty="0" smtClean="0"/>
                  <a:t>The </a:t>
                </a:r>
                <a:r>
                  <a:rPr lang="en-US" b="1" i="1" dirty="0">
                    <a:latin typeface="Symbol" pitchFamily="18" charset="2"/>
                  </a:rPr>
                  <a:t>b </a:t>
                </a:r>
                <a:r>
                  <a:rPr lang="en-US" b="1" i="1" dirty="0" smtClean="0">
                    <a:latin typeface="Symbol" pitchFamily="18" charset="2"/>
                  </a:rPr>
                  <a:t> </a:t>
                </a:r>
                <a:r>
                  <a:rPr lang="en-US" dirty="0" smtClean="0"/>
                  <a:t>terms are selected using MAXIMUM LIKELIHOOD</a:t>
                </a:r>
                <a:endParaRPr lang="en-US" baseline="30000"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862322"/>
              </a:xfrm>
              <a:prstGeom prst="rect">
                <a:avLst/>
              </a:prstGeom>
              <a:blipFill rotWithShape="1">
                <a:blip r:embed="rId3"/>
                <a:stretch>
                  <a:fillRect l="-444" t="-1064" b="-2340"/>
                </a:stretch>
              </a:blipFill>
            </p:spPr>
            <p:txBody>
              <a:bodyPr/>
              <a:lstStyle/>
              <a:p>
                <a:r>
                  <a:rPr lang="en-US">
                    <a:noFill/>
                  </a:rPr>
                  <a:t> </a:t>
                </a:r>
              </a:p>
            </p:txBody>
          </p:sp>
        </mc:Fallback>
      </mc:AlternateContent>
    </p:spTree>
    <p:extLst>
      <p:ext uri="{BB962C8B-B14F-4D97-AF65-F5344CB8AC3E}">
        <p14:creationId xmlns:p14="http://schemas.microsoft.com/office/powerpoint/2010/main" val="4752078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err="1" smtClean="0">
                    <a:solidFill>
                      <a:srgbClr val="FF0000"/>
                    </a:solidFill>
                  </a:rPr>
                  <a:t>LN_Y</a:t>
                </a:r>
                <a:r>
                  <a:rPr lang="en-US" baseline="-25000" dirty="0" err="1" smtClean="0">
                    <a:solidFill>
                      <a:srgbClr val="FF0000"/>
                    </a:solidFill>
                  </a:rPr>
                  <a:t>i</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dirty="0" smtClean="0">
                        <a:solidFill>
                          <a:schemeClr val="accent2">
                            <a:lumMod val="75000"/>
                          </a:schemeClr>
                        </a:solidFill>
                        <a:cs typeface="Courier New" pitchFamily="49" charset="0"/>
                      </a:rPr>
                      <m:t>X</m:t>
                    </m:r>
                    <m:r>
                      <m:rPr>
                        <m:nor/>
                      </m:rPr>
                      <a:rPr lang="en-US" dirty="0" smtClean="0">
                        <a:solidFill>
                          <a:schemeClr val="accent2">
                            <a:lumMod val="75000"/>
                          </a:schemeClr>
                        </a:solidFill>
                        <a:cs typeface="Courier New" pitchFamily="49" charset="0"/>
                      </a:rPr>
                      <m:t>6 − 0.0074∗</m:t>
                    </m:r>
                    <m:r>
                      <m:rPr>
                        <m:nor/>
                      </m:rPr>
                      <a:rPr lang="en-US" dirty="0" smtClean="0">
                        <a:solidFill>
                          <a:schemeClr val="accent2">
                            <a:lumMod val="75000"/>
                          </a:schemeClr>
                        </a:solidFill>
                        <a:cs typeface="Courier New" pitchFamily="49" charset="0"/>
                      </a:rPr>
                      <m:t>X</m:t>
                    </m:r>
                    <m:r>
                      <m:rPr>
                        <m:nor/>
                      </m:rPr>
                      <a:rPr lang="en-US" dirty="0" smtClean="0">
                        <a:solidFill>
                          <a:schemeClr val="accent2">
                            <a:lumMod val="75000"/>
                          </a:schemeClr>
                        </a:solidFill>
                        <a:cs typeface="Courier New" pitchFamily="49" charset="0"/>
                      </a:rPr>
                      <m:t>8</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14:m>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dirty="0" err="1" smtClean="0">
                    <a:solidFill>
                      <a:srgbClr val="FF0000"/>
                    </a:solidFill>
                  </a:rPr>
                  <a:t>LN_Y</a:t>
                </a:r>
                <a:r>
                  <a:rPr lang="en-US" baseline="-25000" dirty="0" err="1" smtClean="0">
                    <a:solidFill>
                      <a:srgbClr val="FF0000"/>
                    </a:solidFill>
                  </a:rPr>
                  <a:t>i</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2878629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err="1" smtClean="0">
                    <a:solidFill>
                      <a:srgbClr val="FF0000"/>
                    </a:solidFill>
                  </a:rPr>
                  <a:t>LN_Y</a:t>
                </a:r>
                <a:r>
                  <a:rPr lang="en-US" baseline="-25000" dirty="0" err="1" smtClean="0">
                    <a:solidFill>
                      <a:srgbClr val="FF0000"/>
                    </a:solidFill>
                  </a:rPr>
                  <a:t>i</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b="1"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b="1" i="0" dirty="0" smtClean="0">
                        <a:solidFill>
                          <a:schemeClr val="accent2">
                            <a:lumMod val="75000"/>
                          </a:schemeClr>
                        </a:solidFill>
                        <a:cs typeface="Courier New" pitchFamily="49" charset="0"/>
                      </a:rPr>
                      <m:t>35.3</m:t>
                    </m:r>
                  </m:oMath>
                </a14:m>
                <a:endParaRPr lang="en-US" b="1" dirty="0" smtClean="0">
                  <a:solidFill>
                    <a:schemeClr val="accent2">
                      <a:lumMod val="75000"/>
                    </a:schemeClr>
                  </a:solidFill>
                  <a:cs typeface="Courier New" pitchFamily="49" charset="0"/>
                </a:endParaRPr>
              </a:p>
              <a:p>
                <a:pPr lvl="2"/>
                <a:endParaRPr lang="en-US" dirty="0" smtClean="0">
                  <a:solidFill>
                    <a:schemeClr val="tx1"/>
                  </a:solidFill>
                </a:endParaRPr>
              </a:p>
              <a:p>
                <a:pPr lvl="2"/>
                <a14:m>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dirty="0" err="1" smtClean="0">
                    <a:solidFill>
                      <a:srgbClr val="FF0000"/>
                    </a:solidFill>
                  </a:rPr>
                  <a:t>LN_Y</a:t>
                </a:r>
                <a:r>
                  <a:rPr lang="en-US" baseline="-25000" dirty="0" err="1" smtClean="0">
                    <a:solidFill>
                      <a:srgbClr val="FF0000"/>
                    </a:solidFill>
                  </a:rPr>
                  <a:t>i</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3277909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b="1" dirty="0" smtClean="0">
                    <a:solidFill>
                      <a:srgbClr val="FF0000"/>
                    </a:solidFill>
                  </a:rPr>
                  <a:t>2.3541</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35.3</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14:m>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dirty="0" err="1" smtClean="0">
                    <a:solidFill>
                      <a:srgbClr val="FF0000"/>
                    </a:solidFill>
                  </a:rPr>
                  <a:t>LN_Y</a:t>
                </a:r>
                <a:r>
                  <a:rPr lang="en-US" baseline="-25000" dirty="0" err="1" smtClean="0">
                    <a:solidFill>
                      <a:srgbClr val="FF0000"/>
                    </a:solidFill>
                  </a:rPr>
                  <a:t>i</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2142471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2.3541</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35.3</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14:m>
                  <m:oMath xmlns:m="http://schemas.openxmlformats.org/officeDocument/2006/math">
                    <m:sSub>
                      <m:sSubPr>
                        <m:ctrlPr>
                          <a:rPr lang="en-US" i="1">
                            <a:solidFill>
                              <a:srgbClr val="00B050"/>
                            </a:solidFill>
                            <a:latin typeface="Cambria Math" panose="02040503050406030204" pitchFamily="18" charset="0"/>
                          </a:rPr>
                        </m:ctrlPr>
                      </m:sSubPr>
                      <m:e>
                        <m:r>
                          <a:rPr lang="en-US" i="1">
                            <a:solidFill>
                              <a:srgbClr val="00B050"/>
                            </a:solidFill>
                            <a:latin typeface="Cambria Math"/>
                          </a:rPr>
                          <m:t>𝑌</m:t>
                        </m:r>
                      </m:e>
                      <m:sub>
                        <m:r>
                          <a:rPr lang="en-US" i="1">
                            <a:solidFill>
                              <a:srgbClr val="00B050"/>
                            </a:solidFill>
                            <a:latin typeface="Cambria Math"/>
                          </a:rPr>
                          <m:t>𝑖</m:t>
                        </m:r>
                      </m:sub>
                    </m:sSub>
                    <m:r>
                      <a:rPr lang="en-US">
                        <a:latin typeface="Cambria Math"/>
                      </a:rPr>
                      <m:t> </m:t>
                    </m:r>
                  </m:oMath>
                </a14:m>
                <a:r>
                  <a:rPr lang="en-US" dirty="0"/>
                  <a:t>= </a:t>
                </a:r>
                <a:r>
                  <a:rPr lang="en-US" dirty="0" err="1" smtClean="0"/>
                  <a:t>exp</a:t>
                </a:r>
                <a:r>
                  <a:rPr lang="en-US" dirty="0" smtClean="0"/>
                  <a:t>(</a:t>
                </a:r>
                <a:r>
                  <a:rPr lang="en-US" b="1" dirty="0">
                    <a:solidFill>
                      <a:srgbClr val="FF0000"/>
                    </a:solidFill>
                  </a:rPr>
                  <a:t>2.3541</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31502582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2.3541</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35.3</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r>
                  <a:rPr lang="en-US" b="1" dirty="0" smtClean="0">
                    <a:solidFill>
                      <a:srgbClr val="00B050"/>
                    </a:solidFill>
                  </a:rPr>
                  <a:t>10.5284</a:t>
                </a:r>
                <a:r>
                  <a:rPr lang="en-US" dirty="0" smtClean="0"/>
                  <a:t> = </a:t>
                </a:r>
                <a:r>
                  <a:rPr lang="en-US" dirty="0" err="1" smtClean="0"/>
                  <a:t>exp</a:t>
                </a:r>
                <a:r>
                  <a:rPr lang="en-US" dirty="0" smtClean="0"/>
                  <a:t>(</a:t>
                </a:r>
                <a:r>
                  <a:rPr lang="en-US" dirty="0">
                    <a:solidFill>
                      <a:srgbClr val="FF0000"/>
                    </a:solidFill>
                  </a:rPr>
                  <a:t>2.3541</a:t>
                </a:r>
                <a:r>
                  <a:rPr lang="en-US" dirty="0" smtClean="0"/>
                  <a:t>)</a:t>
                </a: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2585323"/>
              </a:xfrm>
              <a:prstGeom prst="rect">
                <a:avLst/>
              </a:prstGeom>
              <a:blipFill rotWithShape="1">
                <a:blip r:embed="rId3"/>
                <a:stretch>
                  <a:fillRect l="-444"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1461017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Poisson </a:t>
            </a:r>
            <a:r>
              <a:rPr lang="en-US" sz="3600" b="1" dirty="0" smtClean="0">
                <a:solidFill>
                  <a:srgbClr val="C00000"/>
                </a:solidFill>
              </a:rPr>
              <a:t>Regression</a:t>
            </a:r>
            <a:br>
              <a:rPr lang="en-US" sz="3600" b="1" dirty="0" smtClean="0">
                <a:solidFill>
                  <a:srgbClr val="C00000"/>
                </a:solidFill>
              </a:rPr>
            </a:br>
            <a:r>
              <a:rPr lang="en-US" sz="3600" b="1" dirty="0" smtClean="0">
                <a:solidFill>
                  <a:srgbClr val="C00000"/>
                </a:solidFill>
              </a:rPr>
              <a:t>Review</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939540"/>
              </a:xfrm>
              <a:prstGeom prst="rect">
                <a:avLst/>
              </a:prstGeom>
              <a:noFill/>
            </p:spPr>
            <p:txBody>
              <a:bodyPr wrap="square" rtlCol="0">
                <a:spAutoFit/>
              </a:bodyPr>
              <a:lstStyle/>
              <a:p>
                <a:pPr marL="285750" indent="-285750">
                  <a:buFont typeface="Arial" pitchFamily="34" charset="0"/>
                  <a:buChar char="•"/>
                </a:pPr>
                <a:r>
                  <a:rPr lang="en-US" dirty="0" smtClean="0"/>
                  <a:t>EXAMPLE:</a:t>
                </a:r>
                <a:endParaRPr lang="en-US" b="1" i="1" dirty="0" smtClean="0"/>
              </a:p>
              <a:p>
                <a:r>
                  <a:rPr lang="en-US" dirty="0" smtClean="0"/>
                  <a:t>	</a:t>
                </a:r>
              </a:p>
              <a:p>
                <a:r>
                  <a:rPr lang="en-US" dirty="0"/>
                  <a:t>	</a:t>
                </a:r>
                <a:r>
                  <a:rPr lang="en-US" dirty="0" smtClean="0"/>
                  <a:t>Assume:</a:t>
                </a:r>
              </a:p>
              <a:p>
                <a:r>
                  <a:rPr lang="en-US" dirty="0"/>
                  <a:t>	</a:t>
                </a:r>
                <a:r>
                  <a:rPr lang="en-US" dirty="0" smtClean="0"/>
                  <a:t>	</a:t>
                </a:r>
                <a:r>
                  <a:rPr lang="en-US" b="1" dirty="0" smtClean="0">
                    <a:solidFill>
                      <a:schemeClr val="accent2">
                        <a:lumMod val="75000"/>
                      </a:schemeClr>
                    </a:solidFill>
                  </a:rPr>
                  <a:t>X6</a:t>
                </a:r>
                <a:r>
                  <a:rPr lang="en-US" dirty="0" smtClean="0"/>
                  <a:t>	= 20	</a:t>
                </a:r>
              </a:p>
              <a:p>
                <a:r>
                  <a:rPr lang="en-US" dirty="0"/>
                  <a:t>	</a:t>
                </a:r>
                <a:r>
                  <a:rPr lang="en-US" dirty="0" smtClean="0"/>
                  <a:t>	</a:t>
                </a:r>
                <a:r>
                  <a:rPr lang="en-US" b="1" dirty="0" smtClean="0">
                    <a:solidFill>
                      <a:schemeClr val="accent2">
                        <a:lumMod val="75000"/>
                      </a:schemeClr>
                    </a:solidFill>
                  </a:rPr>
                  <a:t>X8</a:t>
                </a:r>
                <a:r>
                  <a:rPr lang="en-US" dirty="0" smtClean="0"/>
                  <a:t>	= 35.3</a:t>
                </a:r>
              </a:p>
              <a:p>
                <a:endParaRPr lang="en-US" dirty="0"/>
              </a:p>
              <a:p>
                <a:pPr lvl="2"/>
                <a:r>
                  <a:rPr lang="en-US" dirty="0" smtClean="0">
                    <a:solidFill>
                      <a:srgbClr val="FF0000"/>
                    </a:solidFill>
                  </a:rPr>
                  <a:t>2.3541</a:t>
                </a:r>
                <a:r>
                  <a:rPr lang="en-US" dirty="0" smtClean="0"/>
                  <a:t> = </a:t>
                </a:r>
                <a14:m>
                  <m:oMath xmlns:m="http://schemas.openxmlformats.org/officeDocument/2006/math">
                    <m:r>
                      <a:rPr lang="en-US" b="0" i="0" dirty="0" smtClean="0">
                        <a:solidFill>
                          <a:schemeClr val="tx1"/>
                        </a:solidFill>
                        <a:latin typeface="Cambria Math"/>
                        <a:cs typeface="Courier New" pitchFamily="49" charset="0"/>
                      </a:rPr>
                      <m:t>2.0213</m:t>
                    </m:r>
                    <m:r>
                      <m:rPr>
                        <m:nor/>
                      </m:rPr>
                      <a:rPr lang="en-US" dirty="0">
                        <a:solidFill>
                          <a:schemeClr val="tx1"/>
                        </a:solidFill>
                        <a:cs typeface="Courier New" pitchFamily="49" charset="0"/>
                      </a:rPr>
                      <m:t> + </m:t>
                    </m:r>
                    <m:r>
                      <m:rPr>
                        <m:nor/>
                      </m:rPr>
                      <a:rPr lang="en-US" b="0" i="0" dirty="0" smtClean="0">
                        <a:solidFill>
                          <a:schemeClr val="tx1"/>
                        </a:solidFill>
                        <a:cs typeface="Courier New" pitchFamily="49" charset="0"/>
                      </a:rPr>
                      <m:t>0.0297</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20</m:t>
                    </m:r>
                    <m:r>
                      <m:rPr>
                        <m:nor/>
                      </m:rPr>
                      <a:rPr lang="en-US" dirty="0" smtClean="0">
                        <a:solidFill>
                          <a:schemeClr val="accent2">
                            <a:lumMod val="75000"/>
                          </a:schemeClr>
                        </a:solidFill>
                        <a:cs typeface="Courier New" pitchFamily="49" charset="0"/>
                      </a:rPr>
                      <m:t> </m:t>
                    </m:r>
                    <m:r>
                      <m:rPr>
                        <m:nor/>
                      </m:rPr>
                      <a:rPr lang="en-US" dirty="0" smtClean="0">
                        <a:solidFill>
                          <a:schemeClr val="tx1"/>
                        </a:solidFill>
                        <a:cs typeface="Courier New" pitchFamily="49" charset="0"/>
                      </a:rPr>
                      <m:t>− </m:t>
                    </m:r>
                    <m:r>
                      <m:rPr>
                        <m:nor/>
                      </m:rPr>
                      <a:rPr lang="en-US" b="0" i="0" dirty="0" smtClean="0">
                        <a:solidFill>
                          <a:schemeClr val="tx1"/>
                        </a:solidFill>
                        <a:cs typeface="Courier New" pitchFamily="49" charset="0"/>
                      </a:rPr>
                      <m:t>0.0074</m:t>
                    </m:r>
                    <m:r>
                      <m:rPr>
                        <m:nor/>
                      </m:rPr>
                      <a:rPr lang="en-US" dirty="0" smtClean="0">
                        <a:solidFill>
                          <a:schemeClr val="tx1"/>
                        </a:solidFill>
                        <a:cs typeface="Courier New" pitchFamily="49" charset="0"/>
                      </a:rPr>
                      <m:t>∗</m:t>
                    </m:r>
                    <m:r>
                      <m:rPr>
                        <m:nor/>
                      </m:rPr>
                      <a:rPr lang="en-US" i="0" dirty="0" smtClean="0">
                        <a:solidFill>
                          <a:schemeClr val="accent2">
                            <a:lumMod val="75000"/>
                          </a:schemeClr>
                        </a:solidFill>
                        <a:cs typeface="Courier New" pitchFamily="49" charset="0"/>
                      </a:rPr>
                      <m:t>35.3</m:t>
                    </m:r>
                  </m:oMath>
                </a14:m>
                <a:endParaRPr lang="en-US" dirty="0" smtClean="0">
                  <a:solidFill>
                    <a:schemeClr val="accent2">
                      <a:lumMod val="75000"/>
                    </a:schemeClr>
                  </a:solidFill>
                  <a:cs typeface="Courier New" pitchFamily="49" charset="0"/>
                </a:endParaRPr>
              </a:p>
              <a:p>
                <a:pPr lvl="2"/>
                <a:endParaRPr lang="en-US" dirty="0" smtClean="0">
                  <a:solidFill>
                    <a:schemeClr val="tx1"/>
                  </a:solidFill>
                </a:endParaRPr>
              </a:p>
              <a:p>
                <a:pPr lvl="2"/>
                <a:r>
                  <a:rPr lang="en-US" dirty="0" smtClean="0">
                    <a:solidFill>
                      <a:srgbClr val="00B050"/>
                    </a:solidFill>
                  </a:rPr>
                  <a:t>10.5284</a:t>
                </a:r>
                <a:r>
                  <a:rPr lang="en-US" dirty="0" smtClean="0"/>
                  <a:t> = </a:t>
                </a:r>
                <a:r>
                  <a:rPr lang="en-US" dirty="0" err="1" smtClean="0"/>
                  <a:t>exp</a:t>
                </a:r>
                <a:r>
                  <a:rPr lang="en-US" dirty="0" smtClean="0"/>
                  <a:t>(</a:t>
                </a:r>
                <a:r>
                  <a:rPr lang="en-US" dirty="0">
                    <a:solidFill>
                      <a:srgbClr val="FF0000"/>
                    </a:solidFill>
                  </a:rPr>
                  <a:t>2.3541</a:t>
                </a:r>
                <a:r>
                  <a:rPr lang="en-US" dirty="0" smtClean="0"/>
                  <a:t>)</a:t>
                </a:r>
              </a:p>
              <a:p>
                <a:pPr lvl="2"/>
                <a:endParaRPr lang="en-US" dirty="0"/>
              </a:p>
              <a:p>
                <a:pPr lvl="2"/>
                <a:r>
                  <a:rPr lang="en-US" dirty="0"/>
                  <a:t>Expected Count </a:t>
                </a:r>
                <a:r>
                  <a:rPr lang="en-US"/>
                  <a:t>is </a:t>
                </a:r>
                <a:r>
                  <a:rPr lang="en-US" b="1" smtClean="0">
                    <a:solidFill>
                      <a:srgbClr val="00B050"/>
                    </a:solidFill>
                  </a:rPr>
                  <a:t>10.5284</a:t>
                </a:r>
                <a:r>
                  <a:rPr lang="en-US" smtClean="0"/>
                  <a:t> </a:t>
                </a:r>
                <a:endParaRPr lang="en-US" dirty="0"/>
              </a:p>
              <a:p>
                <a:pPr lvl="2"/>
                <a:endParaRPr lang="en-US" dirty="0"/>
              </a:p>
              <a:p>
                <a:pPr algn="ctr"/>
                <a:r>
                  <a:rPr lang="en-US" sz="1600" b="1" dirty="0">
                    <a:solidFill>
                      <a:srgbClr val="00B050"/>
                    </a:solidFill>
                  </a:rPr>
                  <a:t>Note: Even though the “Y” values are integers, the output can be continuous numbers.</a:t>
                </a:r>
              </a:p>
              <a:p>
                <a:pPr lvl="2"/>
                <a:endParaRPr lang="en-US" dirty="0" smtClean="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939540"/>
              </a:xfrm>
              <a:prstGeom prst="rect">
                <a:avLst/>
              </a:prstGeom>
              <a:blipFill rotWithShape="1">
                <a:blip r:embed="rId3"/>
                <a:stretch>
                  <a:fillRect l="-444" t="-774"/>
                </a:stretch>
              </a:blipFill>
            </p:spPr>
            <p:txBody>
              <a:bodyPr/>
              <a:lstStyle/>
              <a:p>
                <a:r>
                  <a:rPr lang="en-US">
                    <a:noFill/>
                  </a:rPr>
                  <a:t> </a:t>
                </a:r>
              </a:p>
            </p:txBody>
          </p:sp>
        </mc:Fallback>
      </mc:AlternateContent>
    </p:spTree>
    <p:extLst>
      <p:ext uri="{BB962C8B-B14F-4D97-AF65-F5344CB8AC3E}">
        <p14:creationId xmlns:p14="http://schemas.microsoft.com/office/powerpoint/2010/main" val="1598078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solidFill>
                  <a:srgbClr val="C00000"/>
                </a:solidFill>
              </a:rPr>
              <a:t>Predictive Models for</a:t>
            </a:r>
            <a:br>
              <a:rPr lang="en-US" b="1" dirty="0" smtClean="0">
                <a:solidFill>
                  <a:srgbClr val="C00000"/>
                </a:solidFill>
              </a:rPr>
            </a:br>
            <a:r>
              <a:rPr lang="en-US" b="1" dirty="0" smtClean="0">
                <a:solidFill>
                  <a:srgbClr val="C00000"/>
                </a:solidFill>
              </a:rPr>
              <a:t>“Count Data”</a:t>
            </a:r>
            <a:endParaRPr lang="en-US" b="1" dirty="0">
              <a:solidFill>
                <a:srgbClr val="C00000"/>
              </a:solidFill>
            </a:endParaRPr>
          </a:p>
        </p:txBody>
      </p:sp>
      <p:sp>
        <p:nvSpPr>
          <p:cNvPr id="3" name="Subtitle 2"/>
          <p:cNvSpPr>
            <a:spLocks noGrp="1"/>
          </p:cNvSpPr>
          <p:nvPr>
            <p:ph type="subTitle" idx="1"/>
          </p:nvPr>
        </p:nvSpPr>
        <p:spPr/>
        <p:txBody>
          <a:bodyPr>
            <a:normAutofit/>
          </a:bodyPr>
          <a:lstStyle/>
          <a:p>
            <a:endParaRPr lang="en-US" sz="4000" dirty="0"/>
          </a:p>
        </p:txBody>
      </p:sp>
    </p:spTree>
    <p:extLst>
      <p:ext uri="{BB962C8B-B14F-4D97-AF65-F5344CB8AC3E}">
        <p14:creationId xmlns:p14="http://schemas.microsoft.com/office/powerpoint/2010/main" val="1609998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Negative Binomial Distribution</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60683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998980"/>
              </a:xfrm>
              <a:prstGeom prst="rect">
                <a:avLst/>
              </a:prstGeom>
              <a:noFill/>
            </p:spPr>
            <p:txBody>
              <a:bodyPr wrap="square" rtlCol="0">
                <a:spAutoFit/>
              </a:bodyPr>
              <a:lstStyle/>
              <a:p>
                <a:r>
                  <a:rPr lang="en-US" sz="2400" b="1" dirty="0" smtClean="0">
                    <a:solidFill>
                      <a:srgbClr val="C00000"/>
                    </a:solidFill>
                  </a:rPr>
                  <a:t>NEGATIVE BINOMIAL PROBABILITY DENSITY FUNCTION:</a:t>
                </a:r>
              </a:p>
              <a:p>
                <a:pPr lvl="3"/>
                <a:endParaRPr lang="en-US" sz="2400" dirty="0"/>
              </a:p>
              <a:p>
                <a:pPr lvl="3"/>
                <a:r>
                  <a:rPr lang="en-US" sz="2400" dirty="0"/>
                  <a:t>Prob(X=n)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a:rPr>
                                <m:t>𝑛</m:t>
                              </m:r>
                              <m:r>
                                <a:rPr lang="en-US" sz="2400" i="1">
                                  <a:latin typeface="Cambria Math"/>
                                </a:rPr>
                                <m:t>−1</m:t>
                              </m:r>
                            </m:e>
                          </m:mr>
                          <m:mr>
                            <m:e>
                              <m:r>
                                <a:rPr lang="en-US" sz="2400" i="1">
                                  <a:latin typeface="Cambria Math"/>
                                </a:rPr>
                                <m:t>𝑟</m:t>
                              </m:r>
                              <m:r>
                                <a:rPr lang="en-US" sz="2400" i="1">
                                  <a:latin typeface="Cambria Math"/>
                                </a:rPr>
                                <m:t>−1</m:t>
                              </m:r>
                            </m:e>
                          </m:mr>
                        </m:m>
                      </m:e>
                    </m:d>
                    <m:sSup>
                      <m:sSupPr>
                        <m:ctrlPr>
                          <a:rPr lang="en-US" sz="2400" i="1">
                            <a:latin typeface="Cambria Math" panose="02040503050406030204" pitchFamily="18" charset="0"/>
                          </a:rPr>
                        </m:ctrlPr>
                      </m:sSupPr>
                      <m:e>
                        <m:r>
                          <a:rPr lang="en-US" sz="2400" i="1">
                            <a:latin typeface="Cambria Math"/>
                          </a:rPr>
                          <m:t>𝑝</m:t>
                        </m:r>
                      </m:e>
                      <m:sup>
                        <m:r>
                          <a:rPr lang="en-US" sz="2400" i="1">
                            <a:latin typeface="Cambria Math"/>
                          </a:rPr>
                          <m:t>𝑟</m:t>
                        </m:r>
                      </m:sup>
                    </m:sSup>
                    <m:sSup>
                      <m:sSupPr>
                        <m:ctrlPr>
                          <a:rPr lang="en-US" sz="2400" i="1">
                            <a:latin typeface="Cambria Math" panose="02040503050406030204" pitchFamily="18" charset="0"/>
                          </a:rPr>
                        </m:ctrlPr>
                      </m:sSupPr>
                      <m:e>
                        <m:r>
                          <a:rPr lang="en-US" sz="2400" i="1">
                            <a:latin typeface="Cambria Math"/>
                          </a:rPr>
                          <m:t>(1−</m:t>
                        </m:r>
                        <m:r>
                          <a:rPr lang="en-US" sz="2400" i="1">
                            <a:latin typeface="Cambria Math"/>
                          </a:rPr>
                          <m:t>𝑝</m:t>
                        </m:r>
                        <m:r>
                          <a:rPr lang="en-US" sz="2400" i="1">
                            <a:latin typeface="Cambria Math"/>
                          </a:rPr>
                          <m:t>)</m:t>
                        </m:r>
                      </m:e>
                      <m:sup>
                        <m:r>
                          <a:rPr lang="en-US" sz="2400" i="1">
                            <a:latin typeface="Cambria Math"/>
                          </a:rPr>
                          <m:t>𝑛</m:t>
                        </m:r>
                        <m:r>
                          <a:rPr lang="en-US" sz="2400" i="1">
                            <a:latin typeface="Cambria Math"/>
                          </a:rPr>
                          <m:t>−</m:t>
                        </m:r>
                        <m:r>
                          <a:rPr lang="en-US" sz="2400" i="1">
                            <a:latin typeface="Cambria Math"/>
                          </a:rPr>
                          <m:t>𝑟</m:t>
                        </m:r>
                      </m:sup>
                    </m:sSup>
                  </m:oMath>
                </a14:m>
                <a:endParaRPr lang="en-US" sz="2400" dirty="0"/>
              </a:p>
              <a:p>
                <a:pPr lvl="3"/>
                <a:endParaRPr lang="en-US" sz="4000" dirty="0"/>
              </a:p>
              <a:p>
                <a:pPr marL="285750" indent="-285750">
                  <a:buFont typeface="Arial" pitchFamily="34" charset="0"/>
                  <a:buChar char="•"/>
                </a:pPr>
                <a:endParaRPr lang="en-US" dirty="0" smtClean="0"/>
              </a:p>
              <a:p>
                <a:pPr lvl="1"/>
                <a:endParaRPr lang="en-US" dirty="0" smtClean="0"/>
              </a:p>
              <a:p>
                <a:pPr lvl="1"/>
                <a:r>
                  <a:rPr lang="en-US" dirty="0" smtClean="0"/>
                  <a:t>Where …</a:t>
                </a:r>
              </a:p>
              <a:p>
                <a:pPr marL="1200150" lvl="2" indent="-285750">
                  <a:buFont typeface="Arial" pitchFamily="34" charset="0"/>
                  <a:buChar char="•"/>
                </a:pPr>
                <a:r>
                  <a:rPr lang="en-US" dirty="0" smtClean="0"/>
                  <a:t>n 	is the number of attempts</a:t>
                </a:r>
              </a:p>
              <a:p>
                <a:pPr marL="1200150" lvl="2" indent="-285750">
                  <a:buFont typeface="Arial" pitchFamily="34" charset="0"/>
                  <a:buChar char="•"/>
                </a:pPr>
                <a:r>
                  <a:rPr lang="en-US" dirty="0" smtClean="0"/>
                  <a:t>r	is the number of successes</a:t>
                </a:r>
                <a:endParaRPr lang="en-US" dirty="0"/>
              </a:p>
              <a:p>
                <a:pPr marL="1200150" lvl="2" indent="-285750">
                  <a:buFont typeface="Arial" pitchFamily="34" charset="0"/>
                  <a:buChar char="•"/>
                </a:pPr>
                <a:r>
                  <a:rPr lang="en-US" dirty="0" smtClean="0"/>
                  <a:t>p	is the probability of success</a:t>
                </a:r>
                <a:endParaRPr lang="en-US" dirty="0"/>
              </a:p>
              <a:p>
                <a:pPr marL="285750" indent="-285750">
                  <a:buFont typeface="Arial" pitchFamily="34" charset="0"/>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998980"/>
              </a:xfrm>
              <a:prstGeom prst="rect">
                <a:avLst/>
              </a:prstGeom>
              <a:blipFill rotWithShape="1">
                <a:blip r:embed="rId3"/>
                <a:stretch>
                  <a:fillRect l="-1111" t="-1220"/>
                </a:stretch>
              </a:blipFill>
            </p:spPr>
            <p:txBody>
              <a:bodyPr/>
              <a:lstStyle/>
              <a:p>
                <a:r>
                  <a:rPr lang="en-US">
                    <a:noFill/>
                  </a:rPr>
                  <a:t> </a:t>
                </a:r>
              </a:p>
            </p:txBody>
          </p:sp>
        </mc:Fallback>
      </mc:AlternateContent>
    </p:spTree>
    <p:extLst>
      <p:ext uri="{BB962C8B-B14F-4D97-AF65-F5344CB8AC3E}">
        <p14:creationId xmlns:p14="http://schemas.microsoft.com/office/powerpoint/2010/main" val="18989862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996863"/>
              </a:xfrm>
              <a:prstGeom prst="rect">
                <a:avLst/>
              </a:prstGeom>
              <a:noFill/>
            </p:spPr>
            <p:txBody>
              <a:bodyPr wrap="square" rtlCol="0">
                <a:spAutoFit/>
              </a:bodyPr>
              <a:lstStyle/>
              <a:p>
                <a:r>
                  <a:rPr lang="en-US" sz="2400" b="1" dirty="0" smtClean="0">
                    <a:solidFill>
                      <a:srgbClr val="C00000"/>
                    </a:solidFill>
                  </a:rPr>
                  <a:t>NEGATIVE BINOMIAL PROBABILITY DENSITY FUNCTION:</a:t>
                </a:r>
              </a:p>
              <a:p>
                <a:pPr lvl="3"/>
                <a:endParaRPr lang="en-US" sz="2400" dirty="0"/>
              </a:p>
              <a:p>
                <a:pPr lvl="3"/>
                <a:r>
                  <a:rPr lang="en-US" sz="2400" dirty="0"/>
                  <a:t>Prob(X=n)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a:rPr>
                                <m:t>𝑛</m:t>
                              </m:r>
                              <m:r>
                                <a:rPr lang="en-US" sz="2400" i="1">
                                  <a:latin typeface="Cambria Math"/>
                                </a:rPr>
                                <m:t>−1</m:t>
                              </m:r>
                            </m:e>
                          </m:mr>
                          <m:mr>
                            <m:e>
                              <m:r>
                                <a:rPr lang="en-US" sz="2400" i="1">
                                  <a:latin typeface="Cambria Math"/>
                                </a:rPr>
                                <m:t>𝑟</m:t>
                              </m:r>
                              <m:r>
                                <a:rPr lang="en-US" sz="2400" i="1">
                                  <a:latin typeface="Cambria Math"/>
                                </a:rPr>
                                <m:t>−1</m:t>
                              </m:r>
                            </m:e>
                          </m:mr>
                        </m:m>
                      </m:e>
                    </m:d>
                    <m:sSup>
                      <m:sSupPr>
                        <m:ctrlPr>
                          <a:rPr lang="en-US" sz="2400" i="1">
                            <a:latin typeface="Cambria Math" panose="02040503050406030204" pitchFamily="18" charset="0"/>
                          </a:rPr>
                        </m:ctrlPr>
                      </m:sSupPr>
                      <m:e>
                        <m:r>
                          <a:rPr lang="en-US" sz="2400" i="1">
                            <a:latin typeface="Cambria Math"/>
                          </a:rPr>
                          <m:t>𝑝</m:t>
                        </m:r>
                      </m:e>
                      <m:sup>
                        <m:r>
                          <a:rPr lang="en-US" sz="2400" i="1">
                            <a:latin typeface="Cambria Math"/>
                          </a:rPr>
                          <m:t>𝑟</m:t>
                        </m:r>
                      </m:sup>
                    </m:sSup>
                    <m:sSup>
                      <m:sSupPr>
                        <m:ctrlPr>
                          <a:rPr lang="en-US" sz="2400" i="1">
                            <a:latin typeface="Cambria Math" panose="02040503050406030204" pitchFamily="18" charset="0"/>
                          </a:rPr>
                        </m:ctrlPr>
                      </m:sSupPr>
                      <m:e>
                        <m:r>
                          <a:rPr lang="en-US" sz="2400" i="1">
                            <a:latin typeface="Cambria Math"/>
                          </a:rPr>
                          <m:t>(1−</m:t>
                        </m:r>
                        <m:r>
                          <a:rPr lang="en-US" sz="2400" i="1">
                            <a:latin typeface="Cambria Math"/>
                          </a:rPr>
                          <m:t>𝑝</m:t>
                        </m:r>
                        <m:r>
                          <a:rPr lang="en-US" sz="2400" i="1">
                            <a:latin typeface="Cambria Math"/>
                          </a:rPr>
                          <m:t>)</m:t>
                        </m:r>
                      </m:e>
                      <m:sup>
                        <m:r>
                          <a:rPr lang="en-US" sz="2400" i="1">
                            <a:latin typeface="Cambria Math"/>
                          </a:rPr>
                          <m:t>𝑛</m:t>
                        </m:r>
                        <m:r>
                          <a:rPr lang="en-US" sz="2400" i="1">
                            <a:latin typeface="Cambria Math"/>
                          </a:rPr>
                          <m:t>−</m:t>
                        </m:r>
                        <m:r>
                          <a:rPr lang="en-US" sz="2400" i="1">
                            <a:latin typeface="Cambria Math"/>
                          </a:rPr>
                          <m:t>𝑟</m:t>
                        </m:r>
                      </m:sup>
                    </m:sSup>
                  </m:oMath>
                </a14:m>
                <a:endParaRPr lang="en-US" sz="2400" dirty="0"/>
              </a:p>
              <a:p>
                <a:endParaRPr lang="en-US" sz="2400" b="1" dirty="0" smtClean="0">
                  <a:solidFill>
                    <a:srgbClr val="C00000"/>
                  </a:solidFill>
                </a:endParaRPr>
              </a:p>
              <a:p>
                <a:r>
                  <a:rPr lang="en-US" sz="2400" b="1" dirty="0" smtClean="0">
                    <a:solidFill>
                      <a:srgbClr val="C00000"/>
                    </a:solidFill>
                  </a:rPr>
                  <a:t>… SIMPLIFIED FORMULA:</a:t>
                </a:r>
              </a:p>
              <a:p>
                <a:endParaRPr lang="en-US" sz="2400" b="1" dirty="0">
                  <a:solidFill>
                    <a:srgbClr val="C00000"/>
                  </a:solidFill>
                </a:endParaRPr>
              </a:p>
              <a:p>
                <a:pPr lvl="3"/>
                <a:r>
                  <a:rPr lang="en-US" sz="2400" dirty="0"/>
                  <a:t>Prob(X=n) = </a:t>
                </a:r>
                <a14:m>
                  <m:oMath xmlns:m="http://schemas.openxmlformats.org/officeDocument/2006/math">
                    <m:f>
                      <m:fPr>
                        <m:ctrlPr>
                          <a:rPr lang="en-US" sz="240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a:rPr>
                              <m:t>𝑛</m:t>
                            </m:r>
                            <m:r>
                              <a:rPr lang="en-US" sz="2400" b="0" i="1" smtClean="0">
                                <a:latin typeface="Cambria Math"/>
                              </a:rPr>
                              <m:t>−1</m:t>
                            </m:r>
                          </m:e>
                        </m:d>
                        <m:r>
                          <a:rPr lang="en-US" sz="2400" b="0" i="1" smtClean="0">
                            <a:latin typeface="Cambria Math"/>
                          </a:rPr>
                          <m:t>!</m:t>
                        </m:r>
                      </m:num>
                      <m:den>
                        <m:d>
                          <m:dPr>
                            <m:ctrlPr>
                              <a:rPr lang="en-US" sz="2400" b="0" i="1" smtClean="0">
                                <a:latin typeface="Cambria Math" panose="02040503050406030204" pitchFamily="18" charset="0"/>
                              </a:rPr>
                            </m:ctrlPr>
                          </m:dPr>
                          <m:e>
                            <m:r>
                              <a:rPr lang="en-US" sz="2400" b="0" i="1" smtClean="0">
                                <a:latin typeface="Cambria Math"/>
                              </a:rPr>
                              <m:t>𝑟</m:t>
                            </m:r>
                            <m:r>
                              <a:rPr lang="en-US" sz="2400" b="0" i="1" smtClean="0">
                                <a:latin typeface="Cambria Math"/>
                              </a:rPr>
                              <m:t>−1</m:t>
                            </m:r>
                          </m:e>
                        </m:d>
                        <m:r>
                          <a:rPr lang="en-US" sz="2400" b="0" i="1" smtClean="0">
                            <a:latin typeface="Cambria Math"/>
                          </a:rPr>
                          <m:t>!</m:t>
                        </m:r>
                        <m:d>
                          <m:dPr>
                            <m:ctrlPr>
                              <a:rPr lang="en-US" sz="2400" b="0" i="1" smtClean="0">
                                <a:latin typeface="Cambria Math" panose="02040503050406030204" pitchFamily="18" charset="0"/>
                              </a:rPr>
                            </m:ctrlPr>
                          </m:dPr>
                          <m:e>
                            <m:r>
                              <a:rPr lang="en-US" sz="2400" b="0" i="1" smtClean="0">
                                <a:latin typeface="Cambria Math"/>
                              </a:rPr>
                              <m:t>𝑛</m:t>
                            </m:r>
                            <m:r>
                              <a:rPr lang="en-US" sz="2400" b="0" i="1" smtClean="0">
                                <a:latin typeface="Cambria Math"/>
                              </a:rPr>
                              <m:t>−</m:t>
                            </m:r>
                            <m:r>
                              <a:rPr lang="en-US" sz="2400" b="0" i="1" smtClean="0">
                                <a:latin typeface="Cambria Math"/>
                              </a:rPr>
                              <m:t>𝑟</m:t>
                            </m:r>
                          </m:e>
                        </m:d>
                        <m:r>
                          <a:rPr lang="en-US" sz="2400" b="0" i="1" smtClean="0">
                            <a:latin typeface="Cambria Math"/>
                          </a:rPr>
                          <m:t>!</m:t>
                        </m:r>
                      </m:den>
                    </m:f>
                    <m:sSup>
                      <m:sSupPr>
                        <m:ctrlPr>
                          <a:rPr lang="en-US" sz="2400" i="1" smtClean="0">
                            <a:latin typeface="Cambria Math" panose="02040503050406030204" pitchFamily="18" charset="0"/>
                          </a:rPr>
                        </m:ctrlPr>
                      </m:sSupPr>
                      <m:e>
                        <m:r>
                          <a:rPr lang="en-US" sz="2400" i="1">
                            <a:latin typeface="Cambria Math"/>
                          </a:rPr>
                          <m:t>𝑝</m:t>
                        </m:r>
                      </m:e>
                      <m:sup>
                        <m:r>
                          <a:rPr lang="en-US" sz="2400" i="1">
                            <a:latin typeface="Cambria Math"/>
                          </a:rPr>
                          <m:t>𝑟</m:t>
                        </m:r>
                      </m:sup>
                    </m:sSup>
                    <m:sSup>
                      <m:sSupPr>
                        <m:ctrlPr>
                          <a:rPr lang="en-US" sz="2400" i="1">
                            <a:latin typeface="Cambria Math" panose="02040503050406030204" pitchFamily="18" charset="0"/>
                          </a:rPr>
                        </m:ctrlPr>
                      </m:sSupPr>
                      <m:e>
                        <m:r>
                          <a:rPr lang="en-US" sz="2400" i="1">
                            <a:latin typeface="Cambria Math"/>
                          </a:rPr>
                          <m:t>(1−</m:t>
                        </m:r>
                        <m:r>
                          <a:rPr lang="en-US" sz="2400" i="1">
                            <a:latin typeface="Cambria Math"/>
                          </a:rPr>
                          <m:t>𝑝</m:t>
                        </m:r>
                        <m:r>
                          <a:rPr lang="en-US" sz="2400" i="1">
                            <a:latin typeface="Cambria Math"/>
                          </a:rPr>
                          <m:t>)</m:t>
                        </m:r>
                      </m:e>
                      <m:sup>
                        <m:r>
                          <a:rPr lang="en-US" sz="2400" i="1">
                            <a:latin typeface="Cambria Math"/>
                          </a:rPr>
                          <m:t>𝑛</m:t>
                        </m:r>
                        <m:r>
                          <a:rPr lang="en-US" sz="2400" i="1">
                            <a:latin typeface="Cambria Math"/>
                          </a:rPr>
                          <m:t>−</m:t>
                        </m:r>
                        <m:r>
                          <a:rPr lang="en-US" sz="2400" i="1">
                            <a:latin typeface="Cambria Math"/>
                          </a:rPr>
                          <m:t>𝑟</m:t>
                        </m:r>
                      </m:sup>
                    </m:sSup>
                  </m:oMath>
                </a14:m>
                <a:endParaRPr lang="en-US" sz="2400" dirty="0"/>
              </a:p>
              <a:p>
                <a:pPr marL="285750" indent="-285750">
                  <a:buFont typeface="Arial" pitchFamily="34" charset="0"/>
                  <a:buChar char="•"/>
                </a:pPr>
                <a:endParaRPr lang="en-US" dirty="0" smtClean="0"/>
              </a:p>
              <a:p>
                <a:pPr lvl="1"/>
                <a:endParaRPr lang="en-US" dirty="0" smtClean="0"/>
              </a:p>
              <a:p>
                <a:pPr marL="285750" indent="-285750">
                  <a:buFont typeface="Arial" pitchFamily="34" charset="0"/>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996863"/>
              </a:xfrm>
              <a:prstGeom prst="rect">
                <a:avLst/>
              </a:prstGeom>
              <a:blipFill rotWithShape="1">
                <a:blip r:embed="rId3"/>
                <a:stretch>
                  <a:fillRect l="-1111" t="-1220"/>
                </a:stretch>
              </a:blipFill>
            </p:spPr>
            <p:txBody>
              <a:bodyPr/>
              <a:lstStyle/>
              <a:p>
                <a:r>
                  <a:rPr lang="en-US">
                    <a:noFill/>
                  </a:rPr>
                  <a:t> </a:t>
                </a:r>
              </a:p>
            </p:txBody>
          </p:sp>
        </mc:Fallback>
      </mc:AlternateContent>
    </p:spTree>
    <p:extLst>
      <p:ext uri="{BB962C8B-B14F-4D97-AF65-F5344CB8AC3E}">
        <p14:creationId xmlns:p14="http://schemas.microsoft.com/office/powerpoint/2010/main" val="3448466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660426"/>
              </a:xfrm>
              <a:prstGeom prst="rect">
                <a:avLst/>
              </a:prstGeom>
              <a:noFill/>
            </p:spPr>
            <p:txBody>
              <a:bodyPr wrap="square" rtlCol="0">
                <a:spAutoFit/>
              </a:bodyPr>
              <a:lstStyle/>
              <a:p>
                <a:r>
                  <a:rPr lang="en-US" sz="2400" b="1" dirty="0" smtClean="0">
                    <a:solidFill>
                      <a:srgbClr val="C00000"/>
                    </a:solidFill>
                  </a:rPr>
                  <a:t>Properties:</a:t>
                </a:r>
              </a:p>
              <a:p>
                <a:endParaRPr lang="en-US" sz="2400" dirty="0" smtClean="0"/>
              </a:p>
              <a:p>
                <a:pPr algn="ctr"/>
                <a:r>
                  <a:rPr lang="en-US" sz="2400" dirty="0" err="1" smtClean="0"/>
                  <a:t>Prob</a:t>
                </a:r>
                <a:r>
                  <a:rPr lang="en-US" sz="2400" dirty="0" smtClean="0"/>
                  <a:t>(X=n) =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a:rPr>
                                <m:t>𝑛</m:t>
                              </m:r>
                              <m:r>
                                <a:rPr lang="en-US" sz="2400" b="0" i="1" smtClean="0">
                                  <a:latin typeface="Cambria Math"/>
                                </a:rPr>
                                <m:t>−1</m:t>
                              </m:r>
                            </m:e>
                          </m:mr>
                          <m:mr>
                            <m:e>
                              <m:r>
                                <a:rPr lang="en-US" sz="2400" b="0" i="1" smtClean="0">
                                  <a:latin typeface="Cambria Math"/>
                                </a:rPr>
                                <m:t>𝑟</m:t>
                              </m:r>
                              <m:r>
                                <a:rPr lang="en-US" sz="2400" b="0" i="1" smtClean="0">
                                  <a:latin typeface="Cambria Math"/>
                                </a:rPr>
                                <m:t>−1</m:t>
                              </m:r>
                            </m:e>
                          </m:mr>
                        </m:m>
                      </m:e>
                    </m:d>
                    <m:sSup>
                      <m:sSupPr>
                        <m:ctrlPr>
                          <a:rPr lang="en-US" sz="2400" i="1" smtClean="0">
                            <a:latin typeface="Cambria Math" panose="02040503050406030204" pitchFamily="18" charset="0"/>
                          </a:rPr>
                        </m:ctrlPr>
                      </m:sSupPr>
                      <m:e>
                        <m:r>
                          <a:rPr lang="en-US" sz="2400" b="0" i="1" smtClean="0">
                            <a:latin typeface="Cambria Math"/>
                          </a:rPr>
                          <m:t>𝑝</m:t>
                        </m:r>
                      </m:e>
                      <m:sup>
                        <m:r>
                          <a:rPr lang="en-US" sz="2400" b="0" i="1" smtClean="0">
                            <a:latin typeface="Cambria Math"/>
                          </a:rPr>
                          <m:t>𝑟</m:t>
                        </m:r>
                      </m:sup>
                    </m:sSup>
                    <m:sSup>
                      <m:sSupPr>
                        <m:ctrlPr>
                          <a:rPr lang="en-US" sz="2400" i="1" smtClean="0">
                            <a:latin typeface="Cambria Math" panose="02040503050406030204" pitchFamily="18" charset="0"/>
                          </a:rPr>
                        </m:ctrlPr>
                      </m:sSupPr>
                      <m:e>
                        <m:r>
                          <a:rPr lang="en-US" sz="2400" b="0" i="1" smtClean="0">
                            <a:latin typeface="Cambria Math"/>
                          </a:rPr>
                          <m:t>(1−</m:t>
                        </m:r>
                        <m:r>
                          <a:rPr lang="en-US" sz="2400" b="0" i="1" smtClean="0">
                            <a:latin typeface="Cambria Math"/>
                          </a:rPr>
                          <m:t>𝑝</m:t>
                        </m:r>
                        <m:r>
                          <a:rPr lang="en-US" sz="2400" b="0" i="1" smtClean="0">
                            <a:latin typeface="Cambria Math"/>
                          </a:rPr>
                          <m:t>)</m:t>
                        </m:r>
                      </m:e>
                      <m:sup>
                        <m:r>
                          <a:rPr lang="en-US" sz="2400" b="0" i="1" smtClean="0">
                            <a:latin typeface="Cambria Math"/>
                          </a:rPr>
                          <m:t>𝑛</m:t>
                        </m:r>
                        <m:r>
                          <a:rPr lang="en-US" sz="2400" b="0" i="1" smtClean="0">
                            <a:latin typeface="Cambria Math"/>
                          </a:rPr>
                          <m:t>−</m:t>
                        </m:r>
                        <m:r>
                          <a:rPr lang="en-US" sz="2400" b="0" i="1" smtClean="0">
                            <a:latin typeface="Cambria Math"/>
                          </a:rPr>
                          <m:t>𝑟</m:t>
                        </m:r>
                      </m:sup>
                    </m:sSup>
                  </m:oMath>
                </a14:m>
                <a:endParaRPr lang="en-US" sz="2400" dirty="0"/>
              </a:p>
              <a:p>
                <a:pPr lvl="1"/>
                <a:endParaRPr lang="en-US" dirty="0" smtClean="0"/>
              </a:p>
              <a:p>
                <a:pPr lvl="1"/>
                <a:endParaRPr lang="en-US" dirty="0" smtClean="0"/>
              </a:p>
              <a:p>
                <a:pPr marL="742950" lvl="1" indent="-285750">
                  <a:buFont typeface="Arial" pitchFamily="34" charset="0"/>
                  <a:buChar char="•"/>
                </a:pPr>
                <a:r>
                  <a:rPr lang="en-US" dirty="0" smtClean="0"/>
                  <a:t>Mean or Expected Value	= r(1-p)/p</a:t>
                </a:r>
                <a:endParaRPr lang="en-US" dirty="0" smtClean="0">
                  <a:latin typeface="Symbol" pitchFamily="18" charset="2"/>
                </a:endParaRPr>
              </a:p>
              <a:p>
                <a:pPr marL="742950" lvl="1" indent="-285750">
                  <a:buFont typeface="Arial" pitchFamily="34" charset="0"/>
                  <a:buChar char="•"/>
                </a:pPr>
                <a:r>
                  <a:rPr lang="en-US" dirty="0" smtClean="0"/>
                  <a:t>Variance</a:t>
                </a:r>
                <a:r>
                  <a:rPr lang="en-US" dirty="0"/>
                  <a:t>	</a:t>
                </a:r>
                <a:r>
                  <a:rPr lang="en-US" dirty="0" smtClean="0"/>
                  <a:t>		</a:t>
                </a:r>
                <a:r>
                  <a:rPr lang="en-US" dirty="0"/>
                  <a:t>= r(1-p)/</a:t>
                </a:r>
                <a:r>
                  <a:rPr lang="en-US" dirty="0" smtClean="0"/>
                  <a:t>p</a:t>
                </a:r>
                <a:r>
                  <a:rPr lang="en-US" baseline="30000" dirty="0" smtClean="0">
                    <a:latin typeface="Symbol" pitchFamily="18" charset="2"/>
                  </a:rPr>
                  <a:t>2</a:t>
                </a:r>
                <a:endParaRPr lang="en-US" baseline="30000" dirty="0" smtClean="0"/>
              </a:p>
              <a:p>
                <a:pPr marL="742950" lvl="1" indent="-285750">
                  <a:buFont typeface="Arial" pitchFamily="34" charset="0"/>
                  <a:buChar char="•"/>
                </a:pPr>
                <a:endParaRPr lang="en-US" dirty="0" smtClean="0"/>
              </a:p>
              <a:p>
                <a:pPr marL="0" lvl="1"/>
                <a:r>
                  <a:rPr lang="en-US" dirty="0" smtClean="0"/>
                  <a:t>Therefore, since </a:t>
                </a:r>
                <a:r>
                  <a:rPr lang="en-US" dirty="0"/>
                  <a:t>p&lt;1 </a:t>
                </a:r>
                <a:r>
                  <a:rPr lang="en-US" dirty="0" smtClean="0"/>
                  <a:t>then p</a:t>
                </a:r>
                <a:r>
                  <a:rPr lang="en-US" baseline="30000" dirty="0" smtClean="0">
                    <a:latin typeface="Symbol" pitchFamily="18" charset="2"/>
                  </a:rPr>
                  <a:t>2</a:t>
                </a:r>
                <a:r>
                  <a:rPr lang="en-US" dirty="0" smtClean="0">
                    <a:latin typeface="Symbol" pitchFamily="18" charset="2"/>
                  </a:rPr>
                  <a:t> &lt; </a:t>
                </a:r>
                <a:r>
                  <a:rPr lang="en-US" dirty="0" smtClean="0"/>
                  <a:t> p and the </a:t>
                </a:r>
                <a:r>
                  <a:rPr lang="en-US" b="1" dirty="0" smtClean="0">
                    <a:solidFill>
                      <a:srgbClr val="FF0000"/>
                    </a:solidFill>
                  </a:rPr>
                  <a:t>variance</a:t>
                </a:r>
                <a:r>
                  <a:rPr lang="en-US" dirty="0" smtClean="0"/>
                  <a:t> is </a:t>
                </a:r>
                <a:r>
                  <a:rPr lang="en-US" b="1" dirty="0" smtClean="0">
                    <a:solidFill>
                      <a:srgbClr val="FF0000"/>
                    </a:solidFill>
                  </a:rPr>
                  <a:t>greater than</a:t>
                </a:r>
                <a:r>
                  <a:rPr lang="en-US" dirty="0" smtClean="0"/>
                  <a:t> the </a:t>
                </a:r>
                <a:r>
                  <a:rPr lang="en-US" b="1" dirty="0" smtClean="0">
                    <a:solidFill>
                      <a:srgbClr val="FF0000"/>
                    </a:solidFill>
                  </a:rPr>
                  <a:t>mean</a:t>
                </a:r>
                <a:r>
                  <a:rPr lang="en-US" dirty="0" smtClean="0"/>
                  <a:t> for negative binomial distribution.</a:t>
                </a:r>
                <a:endParaRPr lang="en-US" dirty="0"/>
              </a:p>
              <a:p>
                <a:pPr lvl="1"/>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660426"/>
              </a:xfrm>
              <a:prstGeom prst="rect">
                <a:avLst/>
              </a:prstGeom>
              <a:blipFill rotWithShape="1">
                <a:blip r:embed="rId3"/>
                <a:stretch>
                  <a:fillRect l="-1111" t="-1333"/>
                </a:stretch>
              </a:blipFill>
            </p:spPr>
            <p:txBody>
              <a:bodyPr/>
              <a:lstStyle/>
              <a:p>
                <a:r>
                  <a:rPr lang="en-US">
                    <a:noFill/>
                  </a:rPr>
                  <a:t> </a:t>
                </a:r>
              </a:p>
            </p:txBody>
          </p:sp>
        </mc:Fallback>
      </mc:AlternateContent>
    </p:spTree>
    <p:extLst>
      <p:ext uri="{BB962C8B-B14F-4D97-AF65-F5344CB8AC3E}">
        <p14:creationId xmlns:p14="http://schemas.microsoft.com/office/powerpoint/2010/main" val="2357647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4628190"/>
              </a:xfrm>
              <a:prstGeom prst="rect">
                <a:avLst/>
              </a:prstGeom>
              <a:noFill/>
            </p:spPr>
            <p:txBody>
              <a:bodyPr wrap="square" rtlCol="0">
                <a:spAutoFit/>
              </a:bodyPr>
              <a:lstStyle/>
              <a:p>
                <a:r>
                  <a:rPr lang="en-US" sz="2400" b="1" dirty="0" smtClean="0">
                    <a:solidFill>
                      <a:srgbClr val="C00000"/>
                    </a:solidFill>
                  </a:rPr>
                  <a:t>Example:</a:t>
                </a:r>
              </a:p>
              <a:p>
                <a:pPr lvl="1"/>
                <a:r>
                  <a:rPr lang="en-US" dirty="0" smtClean="0"/>
                  <a:t>Assume a random variable follows a Negative Binomial distribution. Assume that there is a probability of success of 0.7. What is the probability that it will take 5 tries (n=5) to get 3 successes (r=3)</a:t>
                </a:r>
              </a:p>
              <a:p>
                <a:pPr lvl="1"/>
                <a:endParaRPr lang="en-US" sz="2400" dirty="0" smtClean="0"/>
              </a:p>
              <a:p>
                <a:pPr lvl="2"/>
                <a:r>
                  <a:rPr lang="en-US" dirty="0" err="1" smtClean="0"/>
                  <a:t>Prob</a:t>
                </a:r>
                <a:r>
                  <a:rPr lang="en-US" dirty="0" smtClean="0"/>
                  <a:t>(n=5) 	= </a:t>
                </a:r>
                <a14:m>
                  <m:oMath xmlns:m="http://schemas.openxmlformats.org/officeDocument/2006/math">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a:rPr>
                              <m:t>𝑛</m:t>
                            </m:r>
                            <m:r>
                              <a:rPr lang="en-US" i="1">
                                <a:latin typeface="Cambria Math"/>
                              </a:rPr>
                              <m:t>−1</m:t>
                            </m:r>
                          </m:e>
                        </m:d>
                        <m:r>
                          <a:rPr lang="en-US" i="1">
                            <a:latin typeface="Cambria Math"/>
                          </a:rPr>
                          <m:t>!</m:t>
                        </m:r>
                      </m:num>
                      <m:den>
                        <m:d>
                          <m:dPr>
                            <m:ctrlPr>
                              <a:rPr lang="en-US" i="1">
                                <a:latin typeface="Cambria Math" panose="02040503050406030204" pitchFamily="18" charset="0"/>
                              </a:rPr>
                            </m:ctrlPr>
                          </m:dPr>
                          <m:e>
                            <m:r>
                              <a:rPr lang="en-US" i="1">
                                <a:latin typeface="Cambria Math"/>
                              </a:rPr>
                              <m:t>𝑟</m:t>
                            </m:r>
                            <m:r>
                              <a:rPr lang="en-US" i="1">
                                <a:latin typeface="Cambria Math"/>
                              </a:rPr>
                              <m:t>−1</m:t>
                            </m:r>
                          </m:e>
                        </m:d>
                        <m:r>
                          <a:rPr lang="en-US" i="1">
                            <a:latin typeface="Cambria Math"/>
                          </a:rPr>
                          <m:t>!</m:t>
                        </m:r>
                        <m:d>
                          <m:dPr>
                            <m:ctrlPr>
                              <a:rPr lang="en-US" i="1">
                                <a:latin typeface="Cambria Math" panose="02040503050406030204" pitchFamily="18" charset="0"/>
                              </a:rPr>
                            </m:ctrlPr>
                          </m:dPr>
                          <m:e>
                            <m:r>
                              <a:rPr lang="en-US" i="1">
                                <a:latin typeface="Cambria Math"/>
                              </a:rPr>
                              <m:t>𝑛</m:t>
                            </m:r>
                            <m:r>
                              <a:rPr lang="en-US" i="1">
                                <a:latin typeface="Cambria Math"/>
                              </a:rPr>
                              <m:t>−</m:t>
                            </m:r>
                            <m:r>
                              <a:rPr lang="en-US" i="1">
                                <a:latin typeface="Cambria Math"/>
                              </a:rPr>
                              <m:t>𝑟</m:t>
                            </m:r>
                          </m:e>
                        </m:d>
                        <m:r>
                          <a:rPr lang="en-US" i="1">
                            <a:latin typeface="Cambria Math"/>
                          </a:rPr>
                          <m:t>!</m:t>
                        </m:r>
                      </m:den>
                    </m:f>
                    <m:sSup>
                      <m:sSupPr>
                        <m:ctrlPr>
                          <a:rPr lang="en-US" i="1">
                            <a:latin typeface="Cambria Math" panose="02040503050406030204" pitchFamily="18" charset="0"/>
                          </a:rPr>
                        </m:ctrlPr>
                      </m:sSupPr>
                      <m:e>
                        <m:r>
                          <a:rPr lang="en-US" i="1">
                            <a:latin typeface="Cambria Math"/>
                          </a:rPr>
                          <m:t>𝑝</m:t>
                        </m:r>
                      </m:e>
                      <m:sup>
                        <m:r>
                          <a:rPr lang="en-US" i="1">
                            <a:latin typeface="Cambria Math"/>
                          </a:rPr>
                          <m:t>𝑟</m:t>
                        </m:r>
                      </m:sup>
                    </m:sSup>
                    <m:sSup>
                      <m:sSupPr>
                        <m:ctrlPr>
                          <a:rPr lang="en-US" i="1">
                            <a:latin typeface="Cambria Math" panose="02040503050406030204" pitchFamily="18" charset="0"/>
                          </a:rPr>
                        </m:ctrlPr>
                      </m:sSupPr>
                      <m:e>
                        <m:r>
                          <a:rPr lang="en-US" i="1">
                            <a:latin typeface="Cambria Math"/>
                          </a:rPr>
                          <m:t>(1−</m:t>
                        </m:r>
                        <m:r>
                          <a:rPr lang="en-US" i="1">
                            <a:latin typeface="Cambria Math"/>
                          </a:rPr>
                          <m:t>𝑝</m:t>
                        </m:r>
                        <m:r>
                          <a:rPr lang="en-US" i="1">
                            <a:latin typeface="Cambria Math"/>
                          </a:rPr>
                          <m:t>)</m:t>
                        </m:r>
                      </m:e>
                      <m:sup>
                        <m:r>
                          <a:rPr lang="en-US" i="1">
                            <a:latin typeface="Cambria Math"/>
                          </a:rPr>
                          <m:t>𝑛</m:t>
                        </m:r>
                        <m:r>
                          <a:rPr lang="en-US" i="1">
                            <a:latin typeface="Cambria Math"/>
                          </a:rPr>
                          <m:t>−</m:t>
                        </m:r>
                        <m:r>
                          <a:rPr lang="en-US" i="1">
                            <a:latin typeface="Cambria Math"/>
                          </a:rPr>
                          <m:t>𝑟</m:t>
                        </m:r>
                      </m:sup>
                    </m:sSup>
                  </m:oMath>
                </a14:m>
                <a:endParaRPr lang="en-US" dirty="0" smtClean="0"/>
              </a:p>
              <a:p>
                <a:pPr lvl="2"/>
                <a:endParaRPr lang="en-US" dirty="0" smtClean="0"/>
              </a:p>
              <a:p>
                <a:pPr lvl="2"/>
                <a:r>
                  <a:rPr lang="en-US" dirty="0" err="1" smtClean="0"/>
                  <a:t>Prob</a:t>
                </a:r>
                <a:r>
                  <a:rPr lang="en-US" dirty="0" smtClean="0"/>
                  <a:t>(n=5</a:t>
                </a:r>
                <a:r>
                  <a:rPr lang="en-US" dirty="0"/>
                  <a:t>) 	= </a:t>
                </a:r>
                <a14:m>
                  <m:oMath xmlns:m="http://schemas.openxmlformats.org/officeDocument/2006/math">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b="0" i="1" smtClean="0">
                                <a:latin typeface="Cambria Math"/>
                              </a:rPr>
                              <m:t>5</m:t>
                            </m:r>
                            <m:r>
                              <a:rPr lang="en-US" i="1">
                                <a:latin typeface="Cambria Math"/>
                              </a:rPr>
                              <m:t>−1</m:t>
                            </m:r>
                          </m:e>
                        </m:d>
                        <m:r>
                          <a:rPr lang="en-US" i="1">
                            <a:latin typeface="Cambria Math"/>
                          </a:rPr>
                          <m:t>!</m:t>
                        </m:r>
                      </m:num>
                      <m:den>
                        <m:d>
                          <m:dPr>
                            <m:ctrlPr>
                              <a:rPr lang="en-US" i="1">
                                <a:latin typeface="Cambria Math" panose="02040503050406030204" pitchFamily="18" charset="0"/>
                              </a:rPr>
                            </m:ctrlPr>
                          </m:dPr>
                          <m:e>
                            <m:r>
                              <a:rPr lang="en-US" b="0" i="1" smtClean="0">
                                <a:latin typeface="Cambria Math"/>
                              </a:rPr>
                              <m:t>3</m:t>
                            </m:r>
                            <m:r>
                              <a:rPr lang="en-US" i="1">
                                <a:latin typeface="Cambria Math"/>
                              </a:rPr>
                              <m:t>−1</m:t>
                            </m:r>
                          </m:e>
                        </m:d>
                        <m:r>
                          <a:rPr lang="en-US" i="1">
                            <a:latin typeface="Cambria Math"/>
                          </a:rPr>
                          <m:t>!</m:t>
                        </m:r>
                        <m:d>
                          <m:dPr>
                            <m:ctrlPr>
                              <a:rPr lang="en-US" i="1">
                                <a:latin typeface="Cambria Math" panose="02040503050406030204" pitchFamily="18" charset="0"/>
                              </a:rPr>
                            </m:ctrlPr>
                          </m:dPr>
                          <m:e>
                            <m:r>
                              <a:rPr lang="en-US" b="0" i="1" smtClean="0">
                                <a:latin typeface="Cambria Math"/>
                              </a:rPr>
                              <m:t>5</m:t>
                            </m:r>
                            <m:r>
                              <a:rPr lang="en-US" i="1">
                                <a:latin typeface="Cambria Math"/>
                              </a:rPr>
                              <m:t>−</m:t>
                            </m:r>
                            <m:r>
                              <a:rPr lang="en-US" b="0" i="1" smtClean="0">
                                <a:latin typeface="Cambria Math"/>
                              </a:rPr>
                              <m:t>3</m:t>
                            </m:r>
                          </m:e>
                        </m:d>
                        <m:r>
                          <a:rPr lang="en-US" i="1">
                            <a:latin typeface="Cambria Math"/>
                          </a:rPr>
                          <m:t>!</m:t>
                        </m:r>
                      </m:den>
                    </m:f>
                    <m:sSup>
                      <m:sSupPr>
                        <m:ctrlPr>
                          <a:rPr lang="en-US" i="1">
                            <a:latin typeface="Cambria Math" panose="02040503050406030204" pitchFamily="18" charset="0"/>
                          </a:rPr>
                        </m:ctrlPr>
                      </m:sSupPr>
                      <m:e>
                        <m:r>
                          <a:rPr lang="en-US" b="0" i="1" smtClean="0">
                            <a:latin typeface="Cambria Math"/>
                          </a:rPr>
                          <m:t>(0.7)</m:t>
                        </m:r>
                      </m:e>
                      <m:sup>
                        <m:r>
                          <a:rPr lang="en-US" b="0" i="1" smtClean="0">
                            <a:latin typeface="Cambria Math"/>
                          </a:rPr>
                          <m:t>3</m:t>
                        </m:r>
                      </m:sup>
                    </m:sSup>
                    <m:sSup>
                      <m:sSupPr>
                        <m:ctrlPr>
                          <a:rPr lang="en-US" i="1">
                            <a:latin typeface="Cambria Math" panose="02040503050406030204" pitchFamily="18" charset="0"/>
                          </a:rPr>
                        </m:ctrlPr>
                      </m:sSupPr>
                      <m:e>
                        <m:r>
                          <a:rPr lang="en-US" i="1">
                            <a:latin typeface="Cambria Math"/>
                          </a:rPr>
                          <m:t>(1−</m:t>
                        </m:r>
                        <m:r>
                          <a:rPr lang="en-US" b="0" i="1" smtClean="0">
                            <a:latin typeface="Cambria Math"/>
                          </a:rPr>
                          <m:t>0.7</m:t>
                        </m:r>
                        <m:r>
                          <a:rPr lang="en-US" i="1">
                            <a:latin typeface="Cambria Math"/>
                          </a:rPr>
                          <m:t>)</m:t>
                        </m:r>
                      </m:e>
                      <m:sup>
                        <m:r>
                          <a:rPr lang="en-US" b="0" i="1" smtClean="0">
                            <a:latin typeface="Cambria Math"/>
                          </a:rPr>
                          <m:t>5</m:t>
                        </m:r>
                        <m:r>
                          <a:rPr lang="en-US" i="1">
                            <a:latin typeface="Cambria Math"/>
                          </a:rPr>
                          <m:t>−</m:t>
                        </m:r>
                        <m:r>
                          <a:rPr lang="en-US" b="0" i="1" smtClean="0">
                            <a:latin typeface="Cambria Math"/>
                          </a:rPr>
                          <m:t>3</m:t>
                        </m:r>
                      </m:sup>
                    </m:sSup>
                  </m:oMath>
                </a14:m>
                <a:endParaRPr lang="en-US" dirty="0" smtClean="0"/>
              </a:p>
              <a:p>
                <a:pPr lvl="2"/>
                <a:endParaRPr lang="en-US" dirty="0"/>
              </a:p>
              <a:p>
                <a:pPr lvl="2"/>
                <a:r>
                  <a:rPr lang="en-US" dirty="0"/>
                  <a:t>Prob(n=5) 	= </a:t>
                </a:r>
                <a14:m>
                  <m:oMath xmlns:m="http://schemas.openxmlformats.org/officeDocument/2006/math">
                    <m:f>
                      <m:fPr>
                        <m:ctrlPr>
                          <a:rPr lang="en-US" i="1">
                            <a:latin typeface="Cambria Math" panose="02040503050406030204" pitchFamily="18" charset="0"/>
                          </a:rPr>
                        </m:ctrlPr>
                      </m:fPr>
                      <m:num>
                        <m:r>
                          <a:rPr lang="en-US" b="0" i="1" smtClean="0">
                            <a:latin typeface="Cambria Math"/>
                          </a:rPr>
                          <m:t>24</m:t>
                        </m:r>
                      </m:num>
                      <m:den>
                        <m:d>
                          <m:dPr>
                            <m:ctrlPr>
                              <a:rPr lang="en-US" i="1">
                                <a:latin typeface="Cambria Math" panose="02040503050406030204" pitchFamily="18" charset="0"/>
                              </a:rPr>
                            </m:ctrlPr>
                          </m:dPr>
                          <m:e>
                            <m:r>
                              <a:rPr lang="en-US" b="0" i="1" smtClean="0">
                                <a:latin typeface="Cambria Math"/>
                              </a:rPr>
                              <m:t>2</m:t>
                            </m:r>
                          </m:e>
                        </m:d>
                        <m:d>
                          <m:dPr>
                            <m:ctrlPr>
                              <a:rPr lang="en-US" i="1">
                                <a:latin typeface="Cambria Math" panose="02040503050406030204" pitchFamily="18" charset="0"/>
                              </a:rPr>
                            </m:ctrlPr>
                          </m:dPr>
                          <m:e>
                            <m:r>
                              <a:rPr lang="en-US" b="0" i="1" smtClean="0">
                                <a:latin typeface="Cambria Math"/>
                              </a:rPr>
                              <m:t>2</m:t>
                            </m:r>
                          </m:e>
                        </m:d>
                      </m:den>
                    </m:f>
                    <m:r>
                      <a:rPr lang="en-US" b="0" i="1" smtClean="0">
                        <a:latin typeface="Cambria Math"/>
                      </a:rPr>
                      <m:t>(0.343)</m:t>
                    </m:r>
                    <m:sSup>
                      <m:sSupPr>
                        <m:ctrlPr>
                          <a:rPr lang="en-US" i="1">
                            <a:latin typeface="Cambria Math" panose="02040503050406030204" pitchFamily="18" charset="0"/>
                          </a:rPr>
                        </m:ctrlPr>
                      </m:sSupPr>
                      <m:e>
                        <m:r>
                          <a:rPr lang="en-US" i="1">
                            <a:latin typeface="Cambria Math"/>
                          </a:rPr>
                          <m:t>(0.</m:t>
                        </m:r>
                        <m:r>
                          <a:rPr lang="en-US" b="0" i="1" smtClean="0">
                            <a:latin typeface="Cambria Math"/>
                          </a:rPr>
                          <m:t>3</m:t>
                        </m:r>
                        <m:r>
                          <a:rPr lang="en-US" i="1">
                            <a:latin typeface="Cambria Math"/>
                          </a:rPr>
                          <m:t>)</m:t>
                        </m:r>
                      </m:e>
                      <m:sup>
                        <m:r>
                          <a:rPr lang="en-US" b="0" i="1" smtClean="0">
                            <a:latin typeface="Cambria Math"/>
                          </a:rPr>
                          <m:t>2</m:t>
                        </m:r>
                      </m:sup>
                    </m:sSup>
                  </m:oMath>
                </a14:m>
                <a:endParaRPr lang="en-US" dirty="0"/>
              </a:p>
              <a:p>
                <a:pPr lvl="2"/>
                <a:endParaRPr lang="en-US" dirty="0" smtClean="0"/>
              </a:p>
              <a:p>
                <a:pPr lvl="2"/>
                <a:r>
                  <a:rPr lang="en-US" dirty="0"/>
                  <a:t>Prob(n=5) 	= </a:t>
                </a:r>
                <a14:m>
                  <m:oMath xmlns:m="http://schemas.openxmlformats.org/officeDocument/2006/math">
                    <m:r>
                      <a:rPr lang="en-US" b="0" i="0" smtClean="0">
                        <a:latin typeface="Cambria Math"/>
                      </a:rPr>
                      <m:t>(</m:t>
                    </m:r>
                    <m:r>
                      <a:rPr lang="en-US" b="0" i="1" smtClean="0">
                        <a:latin typeface="Cambria Math"/>
                      </a:rPr>
                      <m:t>6)</m:t>
                    </m:r>
                    <m:r>
                      <a:rPr lang="en-US" i="1">
                        <a:latin typeface="Cambria Math"/>
                      </a:rPr>
                      <m:t>(0.343)</m:t>
                    </m:r>
                    <m:r>
                      <a:rPr lang="en-US" b="0" i="1" smtClean="0">
                        <a:latin typeface="Cambria Math"/>
                      </a:rPr>
                      <m:t>(0.09)</m:t>
                    </m:r>
                  </m:oMath>
                </a14:m>
                <a:endParaRPr lang="en-US" dirty="0"/>
              </a:p>
              <a:p>
                <a:pPr lvl="2"/>
                <a:endParaRPr lang="en-US" dirty="0" smtClean="0"/>
              </a:p>
              <a:p>
                <a:pPr lvl="2"/>
                <a:r>
                  <a:rPr lang="en-US" b="1" dirty="0">
                    <a:solidFill>
                      <a:srgbClr val="FF0000"/>
                    </a:solidFill>
                  </a:rPr>
                  <a:t>Prob(n=5) 	</a:t>
                </a:r>
                <a:r>
                  <a:rPr lang="en-US" b="1" dirty="0" smtClean="0">
                    <a:solidFill>
                      <a:srgbClr val="FF0000"/>
                    </a:solidFill>
                  </a:rPr>
                  <a:t>= 0.18522</a:t>
                </a:r>
                <a:endParaRPr lang="en-US" b="1" dirty="0">
                  <a:solidFill>
                    <a:srgbClr val="FF0000"/>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4628190"/>
              </a:xfrm>
              <a:prstGeom prst="rect">
                <a:avLst/>
              </a:prstGeom>
              <a:blipFill rotWithShape="1">
                <a:blip r:embed="rId3"/>
                <a:stretch>
                  <a:fillRect l="-1111" t="-1054" b="-1186"/>
                </a:stretch>
              </a:blipFill>
            </p:spPr>
            <p:txBody>
              <a:bodyPr/>
              <a:lstStyle/>
              <a:p>
                <a:r>
                  <a:rPr lang="en-US">
                    <a:noFill/>
                  </a:rPr>
                  <a:t> </a:t>
                </a:r>
              </a:p>
            </p:txBody>
          </p:sp>
        </mc:Fallback>
      </mc:AlternateContent>
    </p:spTree>
    <p:extLst>
      <p:ext uri="{BB962C8B-B14F-4D97-AF65-F5344CB8AC3E}">
        <p14:creationId xmlns:p14="http://schemas.microsoft.com/office/powerpoint/2010/main" val="836493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DISTRIBUTION</a:t>
            </a:r>
            <a:endParaRPr lang="en-US" sz="3600" b="1" dirty="0">
              <a:solidFill>
                <a:srgbClr val="C00000"/>
              </a:solidFill>
            </a:endParaRPr>
          </a:p>
        </p:txBody>
      </p:sp>
      <p:sp>
        <p:nvSpPr>
          <p:cNvPr id="3" name="TextBox 2"/>
          <p:cNvSpPr txBox="1"/>
          <p:nvPr/>
        </p:nvSpPr>
        <p:spPr>
          <a:xfrm>
            <a:off x="457200" y="1676400"/>
            <a:ext cx="8229600" cy="1292662"/>
          </a:xfrm>
          <a:prstGeom prst="rect">
            <a:avLst/>
          </a:prstGeom>
          <a:noFill/>
        </p:spPr>
        <p:txBody>
          <a:bodyPr wrap="square" rtlCol="0">
            <a:spAutoFit/>
          </a:bodyPr>
          <a:lstStyle/>
          <a:p>
            <a:r>
              <a:rPr lang="en-US" sz="2400" b="1" dirty="0" smtClean="0">
                <a:solidFill>
                  <a:srgbClr val="C00000"/>
                </a:solidFill>
              </a:rPr>
              <a:t>Example:</a:t>
            </a:r>
          </a:p>
          <a:p>
            <a:pPr lvl="1"/>
            <a:r>
              <a:rPr lang="en-US" dirty="0" smtClean="0"/>
              <a:t>Assume a random variable follows a Negative Binomial distribution with a probability of success of 0.7. What is the probability of that there will be “N” trials to achieve r=3 successes.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26907448"/>
              </p:ext>
            </p:extLst>
          </p:nvPr>
        </p:nvGraphicFramePr>
        <p:xfrm>
          <a:off x="2590800" y="3124200"/>
          <a:ext cx="3124200" cy="29616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94640">
                <a:tc>
                  <a:txBody>
                    <a:bodyPr/>
                    <a:lstStyle/>
                    <a:p>
                      <a:pPr algn="ctr"/>
                      <a:r>
                        <a:rPr lang="en-US" dirty="0" smtClean="0"/>
                        <a:t>N</a:t>
                      </a:r>
                      <a:endParaRPr lang="en-US" dirty="0"/>
                    </a:p>
                  </a:txBody>
                  <a:tcPr/>
                </a:tc>
                <a:tc>
                  <a:txBody>
                    <a:bodyPr/>
                    <a:lstStyle/>
                    <a:p>
                      <a:pPr algn="ctr"/>
                      <a:r>
                        <a:rPr lang="en-US" dirty="0" err="1" smtClean="0"/>
                        <a:t>Prob</a:t>
                      </a:r>
                      <a:r>
                        <a:rPr lang="en-US" dirty="0" smtClean="0"/>
                        <a:t>(x=N)</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3</a:t>
                      </a:r>
                      <a:endParaRPr lang="en-US" dirty="0"/>
                    </a:p>
                  </a:txBody>
                  <a:tcPr/>
                </a:tc>
                <a:tc>
                  <a:txBody>
                    <a:bodyPr/>
                    <a:lstStyle/>
                    <a:p>
                      <a:pPr algn="ctr"/>
                      <a:r>
                        <a:rPr lang="en-US" dirty="0" smtClean="0"/>
                        <a:t>0.343</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4</a:t>
                      </a:r>
                      <a:endParaRPr lang="en-US" dirty="0"/>
                    </a:p>
                  </a:txBody>
                  <a:tcPr/>
                </a:tc>
                <a:tc>
                  <a:txBody>
                    <a:bodyPr/>
                    <a:lstStyle/>
                    <a:p>
                      <a:pPr algn="ctr"/>
                      <a:r>
                        <a:rPr lang="en-US" dirty="0" smtClean="0"/>
                        <a:t>0.309</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5</a:t>
                      </a:r>
                      <a:endParaRPr lang="en-US" dirty="0"/>
                    </a:p>
                  </a:txBody>
                  <a:tcPr/>
                </a:tc>
                <a:tc>
                  <a:txBody>
                    <a:bodyPr/>
                    <a:lstStyle/>
                    <a:p>
                      <a:pPr algn="ctr"/>
                      <a:r>
                        <a:rPr lang="en-US" dirty="0" smtClean="0"/>
                        <a:t>0.185</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6</a:t>
                      </a:r>
                      <a:endParaRPr lang="en-US" dirty="0"/>
                    </a:p>
                  </a:txBody>
                  <a:tcPr/>
                </a:tc>
                <a:tc>
                  <a:txBody>
                    <a:bodyPr/>
                    <a:lstStyle/>
                    <a:p>
                      <a:pPr algn="ctr"/>
                      <a:r>
                        <a:rPr lang="en-US" dirty="0" smtClean="0"/>
                        <a:t>0.093</a:t>
                      </a: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7</a:t>
                      </a:r>
                      <a:endParaRPr lang="en-US" dirty="0"/>
                    </a:p>
                  </a:txBody>
                  <a:tcPr/>
                </a:tc>
                <a:tc>
                  <a:txBody>
                    <a:bodyPr/>
                    <a:lstStyle/>
                    <a:p>
                      <a:pPr algn="ctr"/>
                      <a:r>
                        <a:rPr lang="en-US" dirty="0" smtClean="0"/>
                        <a:t>0.042</a:t>
                      </a:r>
                      <a:endParaRPr lang="en-US" dirty="0"/>
                    </a:p>
                  </a:txBody>
                  <a:tcPr/>
                </a:tc>
                <a:extLst>
                  <a:ext uri="{0D108BD9-81ED-4DB2-BD59-A6C34878D82A}">
                    <a16:rowId xmlns:a16="http://schemas.microsoft.com/office/drawing/2014/main" val="10005"/>
                  </a:ext>
                </a:extLst>
              </a:tr>
              <a:tr h="370840">
                <a:tc>
                  <a:txBody>
                    <a:bodyPr/>
                    <a:lstStyle/>
                    <a:p>
                      <a:pPr algn="ctr"/>
                      <a:r>
                        <a:rPr lang="en-US" dirty="0" smtClean="0"/>
                        <a:t>8</a:t>
                      </a:r>
                      <a:endParaRPr lang="en-US" dirty="0"/>
                    </a:p>
                  </a:txBody>
                  <a:tcPr/>
                </a:tc>
                <a:tc>
                  <a:txBody>
                    <a:bodyPr/>
                    <a:lstStyle/>
                    <a:p>
                      <a:pPr algn="ctr"/>
                      <a:r>
                        <a:rPr lang="en-US" dirty="0" smtClean="0"/>
                        <a:t>0.018</a:t>
                      </a:r>
                      <a:endParaRPr lang="en-US" dirty="0"/>
                    </a:p>
                  </a:txBody>
                  <a:tcPr/>
                </a:tc>
                <a:extLst>
                  <a:ext uri="{0D108BD9-81ED-4DB2-BD59-A6C34878D82A}">
                    <a16:rowId xmlns:a16="http://schemas.microsoft.com/office/drawing/2014/main" val="10006"/>
                  </a:ext>
                </a:extLst>
              </a:tr>
              <a:tr h="370840">
                <a:tc>
                  <a:txBody>
                    <a:bodyPr/>
                    <a:lstStyle/>
                    <a:p>
                      <a:pPr algn="ctr"/>
                      <a:r>
                        <a:rPr lang="en-US" dirty="0" smtClean="0"/>
                        <a:t>9</a:t>
                      </a:r>
                      <a:endParaRPr lang="en-US" dirty="0"/>
                    </a:p>
                  </a:txBody>
                  <a:tcPr/>
                </a:tc>
                <a:tc>
                  <a:txBody>
                    <a:bodyPr/>
                    <a:lstStyle/>
                    <a:p>
                      <a:pPr algn="ctr"/>
                      <a:r>
                        <a:rPr lang="en-US" dirty="0" smtClean="0"/>
                        <a:t>0.007</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33321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solidFill>
                  <a:srgbClr val="C00000"/>
                </a:solidFill>
              </a:rPr>
              <a:t>NEGATIVE BINOMIAL DISTRIBUTION</a:t>
            </a:r>
          </a:p>
        </p:txBody>
      </p:sp>
      <p:sp>
        <p:nvSpPr>
          <p:cNvPr id="3" name="TextBox 2"/>
          <p:cNvSpPr txBox="1"/>
          <p:nvPr/>
        </p:nvSpPr>
        <p:spPr>
          <a:xfrm>
            <a:off x="457200" y="1676400"/>
            <a:ext cx="8229600" cy="738664"/>
          </a:xfrm>
          <a:prstGeom prst="rect">
            <a:avLst/>
          </a:prstGeom>
          <a:noFill/>
        </p:spPr>
        <p:txBody>
          <a:bodyPr wrap="square" rtlCol="0">
            <a:spAutoFit/>
          </a:bodyPr>
          <a:lstStyle/>
          <a:p>
            <a:r>
              <a:rPr lang="en-US" sz="2400" b="1" dirty="0" smtClean="0">
                <a:solidFill>
                  <a:srgbClr val="C00000"/>
                </a:solidFill>
              </a:rPr>
              <a:t>Graph:</a:t>
            </a:r>
          </a:p>
          <a:p>
            <a:pPr marL="342900" indent="-342900">
              <a:buFont typeface="Arial" pitchFamily="34" charset="0"/>
              <a:buChar char="•"/>
            </a:pPr>
            <a:r>
              <a:rPr lang="en-US" dirty="0" smtClean="0"/>
              <a:t>This is a graph of the Negative Binomial distribution of various values of  p and r. </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461" y="2819400"/>
            <a:ext cx="5553075"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675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NEGATIVE BINOMIAL REGRESSION</a:t>
            </a:r>
            <a:endParaRPr lang="en-US" sz="3600" b="1" dirty="0">
              <a:solidFill>
                <a:srgbClr val="C00000"/>
              </a:solidFill>
            </a:endParaRPr>
          </a:p>
        </p:txBody>
      </p:sp>
      <p:sp>
        <p:nvSpPr>
          <p:cNvPr id="3" name="TextBox 2"/>
          <p:cNvSpPr txBox="1"/>
          <p:nvPr/>
        </p:nvSpPr>
        <p:spPr>
          <a:xfrm>
            <a:off x="457200" y="1676400"/>
            <a:ext cx="8229600" cy="4862870"/>
          </a:xfrm>
          <a:prstGeom prst="rect">
            <a:avLst/>
          </a:prstGeom>
          <a:noFill/>
        </p:spPr>
        <p:txBody>
          <a:bodyPr wrap="square" rtlCol="0">
            <a:spAutoFit/>
          </a:bodyPr>
          <a:lstStyle/>
          <a:p>
            <a:r>
              <a:rPr lang="en-US" sz="2400" b="1" dirty="0" smtClean="0">
                <a:solidFill>
                  <a:srgbClr val="C00000"/>
                </a:solidFill>
              </a:rPr>
              <a:t>Negative Binomial Transform:</a:t>
            </a:r>
          </a:p>
          <a:p>
            <a:endParaRPr lang="en-US" sz="2400" dirty="0" smtClean="0"/>
          </a:p>
          <a:p>
            <a:r>
              <a:rPr lang="en-US" sz="2000" dirty="0" smtClean="0"/>
              <a:t>The Negative Binomial Transform is similar to Poisson Regression in that it uses the natural log transformation.</a:t>
            </a:r>
          </a:p>
          <a:p>
            <a:endParaRPr lang="en-US" sz="2000" dirty="0"/>
          </a:p>
          <a:p>
            <a:pPr marL="342900" indent="-342900">
              <a:buFont typeface="Arial" pitchFamily="34" charset="0"/>
              <a:buChar char="•"/>
            </a:pPr>
            <a:r>
              <a:rPr lang="en-US" sz="1600" dirty="0" smtClean="0"/>
              <a:t>LINEAR REGRESSION: 		</a:t>
            </a:r>
            <a:r>
              <a:rPr lang="en-US" sz="1600" i="1" dirty="0" smtClean="0"/>
              <a:t>G</a:t>
            </a:r>
            <a:r>
              <a:rPr lang="en-US" sz="1600" dirty="0" smtClean="0"/>
              <a:t>(</a:t>
            </a:r>
            <a:r>
              <a:rPr lang="en-US" sz="1600" i="1" dirty="0" smtClean="0"/>
              <a:t>y</a:t>
            </a:r>
            <a:r>
              <a:rPr lang="en-US" sz="1600" dirty="0"/>
              <a:t>) </a:t>
            </a:r>
            <a:r>
              <a:rPr lang="en-US" sz="1600" dirty="0" smtClean="0"/>
              <a:t>= </a:t>
            </a:r>
            <a:r>
              <a:rPr lang="en-US" sz="1600" i="1" dirty="0" smtClean="0"/>
              <a:t>y		(Identity or “Do Nothing”)</a:t>
            </a:r>
          </a:p>
          <a:p>
            <a:pPr marL="342900" indent="-342900">
              <a:buFont typeface="Arial" pitchFamily="34" charset="0"/>
              <a:buChar char="•"/>
            </a:pPr>
            <a:endParaRPr lang="en-US" sz="1600" i="1" dirty="0"/>
          </a:p>
          <a:p>
            <a:pPr marL="342900" indent="-342900">
              <a:buFont typeface="Arial" pitchFamily="34" charset="0"/>
              <a:buChar char="•"/>
            </a:pPr>
            <a:r>
              <a:rPr lang="en-US" sz="1600" dirty="0" smtClean="0"/>
              <a:t>LOGISTIC REGRESSION:		</a:t>
            </a:r>
            <a:r>
              <a:rPr lang="en-US" sz="1600" i="1" dirty="0" smtClean="0"/>
              <a:t>G(y) = </a:t>
            </a:r>
            <a:r>
              <a:rPr lang="en-US" sz="1600" i="1" dirty="0" err="1" smtClean="0"/>
              <a:t>ln</a:t>
            </a:r>
            <a:r>
              <a:rPr lang="en-US" sz="1600" i="1" dirty="0" smtClean="0"/>
              <a:t>( y/(1-y) )	(LOGIT Transform)</a:t>
            </a:r>
          </a:p>
          <a:p>
            <a:pPr marL="342900" indent="-342900">
              <a:buFont typeface="Arial" pitchFamily="34" charset="0"/>
              <a:buChar char="•"/>
            </a:pPr>
            <a:endParaRPr lang="en-US" sz="1600" dirty="0"/>
          </a:p>
          <a:p>
            <a:pPr marL="342900" indent="-342900">
              <a:buFont typeface="Arial" pitchFamily="34" charset="0"/>
              <a:buChar char="•"/>
            </a:pPr>
            <a:r>
              <a:rPr lang="en-US" sz="1600" dirty="0" smtClean="0"/>
              <a:t>POISSON REGRESSION:		G(Y) = </a:t>
            </a:r>
            <a:r>
              <a:rPr lang="en-US" sz="1600" dirty="0" err="1" smtClean="0"/>
              <a:t>ln</a:t>
            </a:r>
            <a:r>
              <a:rPr lang="en-US" sz="1600" dirty="0" smtClean="0"/>
              <a:t>( Y )	(Log Transform)</a:t>
            </a:r>
          </a:p>
          <a:p>
            <a:pPr marL="342900" indent="-342900">
              <a:buFont typeface="Arial" pitchFamily="34" charset="0"/>
              <a:buChar char="•"/>
            </a:pPr>
            <a:endParaRPr lang="en-US" sz="1600" dirty="0" smtClean="0"/>
          </a:p>
          <a:p>
            <a:pPr marL="342900" indent="-342900">
              <a:buFont typeface="Arial" pitchFamily="34" charset="0"/>
              <a:buChar char="•"/>
            </a:pPr>
            <a:r>
              <a:rPr lang="en-US" sz="1600" b="1" dirty="0" smtClean="0">
                <a:solidFill>
                  <a:srgbClr val="FF0000"/>
                </a:solidFill>
              </a:rPr>
              <a:t>NEGATIVE BINOMIAL REGRESSION:</a:t>
            </a:r>
            <a:r>
              <a:rPr lang="en-US" sz="1600" dirty="0" smtClean="0"/>
              <a:t>	G(Y</a:t>
            </a:r>
            <a:r>
              <a:rPr lang="en-US" sz="1600" dirty="0"/>
              <a:t>) = </a:t>
            </a:r>
            <a:r>
              <a:rPr lang="en-US" sz="1600" dirty="0" err="1"/>
              <a:t>ln</a:t>
            </a:r>
            <a:r>
              <a:rPr lang="en-US" sz="1600" dirty="0"/>
              <a:t>( Y )	(Log Transform)</a:t>
            </a:r>
          </a:p>
          <a:p>
            <a:pPr marL="342900" indent="-342900">
              <a:buFont typeface="Arial" pitchFamily="34" charset="0"/>
              <a:buChar char="•"/>
            </a:pPr>
            <a:endParaRPr lang="en-US" dirty="0"/>
          </a:p>
          <a:p>
            <a:r>
              <a:rPr lang="en-US" b="1" dirty="0" smtClean="0">
                <a:solidFill>
                  <a:srgbClr val="00B050"/>
                </a:solidFill>
              </a:rPr>
              <a:t>Note: </a:t>
            </a:r>
            <a:r>
              <a:rPr lang="en-US" i="1" dirty="0" smtClean="0">
                <a:solidFill>
                  <a:srgbClr val="00B050"/>
                </a:solidFill>
              </a:rPr>
              <a:t>Poisson Regression is actually a special case of Negative Binomial Regression where the mean and the variance are equal. Many times, if the variance and the mean are similar, both Poisson and Negative Binomial Regressions will converge to the </a:t>
            </a:r>
            <a:r>
              <a:rPr lang="en-US" i="1" smtClean="0">
                <a:solidFill>
                  <a:srgbClr val="00B050"/>
                </a:solidFill>
              </a:rPr>
              <a:t>same result.</a:t>
            </a:r>
            <a:endParaRPr lang="en-US" i="1" dirty="0" smtClean="0">
              <a:solidFill>
                <a:srgbClr val="00B050"/>
              </a:solidFill>
            </a:endParaRPr>
          </a:p>
        </p:txBody>
      </p:sp>
    </p:spTree>
    <p:extLst>
      <p:ext uri="{BB962C8B-B14F-4D97-AF65-F5344CB8AC3E}">
        <p14:creationId xmlns:p14="http://schemas.microsoft.com/office/powerpoint/2010/main" val="12852418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Poisson Regression</a:t>
            </a:r>
            <a:endParaRPr lang="en-US" b="1" dirty="0">
              <a:solidFill>
                <a:srgbClr val="C00000"/>
              </a:solidFill>
            </a:endParaRPr>
          </a:p>
        </p:txBody>
      </p:sp>
      <p:sp>
        <p:nvSpPr>
          <p:cNvPr id="3" name="Subtitle 2"/>
          <p:cNvSpPr>
            <a:spLocks noGrp="1"/>
          </p:cNvSpPr>
          <p:nvPr>
            <p:ph type="subTitle" idx="1"/>
          </p:nvPr>
        </p:nvSpPr>
        <p:spPr/>
        <p:txBody>
          <a:bodyPr>
            <a:normAutofit/>
          </a:bodyPr>
          <a:lstStyle/>
          <a:p>
            <a:r>
              <a:rPr lang="en-US" sz="4000" b="1" dirty="0" smtClean="0">
                <a:solidFill>
                  <a:srgbClr val="C00000"/>
                </a:solidFill>
              </a:rPr>
              <a:t>Example</a:t>
            </a:r>
            <a:endParaRPr lang="en-US" sz="4000" dirty="0"/>
          </a:p>
        </p:txBody>
      </p:sp>
    </p:spTree>
    <p:extLst>
      <p:ext uri="{BB962C8B-B14F-4D97-AF65-F5344CB8AC3E}">
        <p14:creationId xmlns:p14="http://schemas.microsoft.com/office/powerpoint/2010/main" val="3566216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Regression: Example</a:t>
            </a:r>
            <a:endParaRPr lang="en-US" sz="2800" b="1" dirty="0">
              <a:solidFill>
                <a:srgbClr val="C00000"/>
              </a:solidFill>
            </a:endParaRPr>
          </a:p>
        </p:txBody>
      </p:sp>
      <p:sp>
        <p:nvSpPr>
          <p:cNvPr id="3" name="TextBox 2"/>
          <p:cNvSpPr txBox="1"/>
          <p:nvPr/>
        </p:nvSpPr>
        <p:spPr>
          <a:xfrm>
            <a:off x="457200" y="1676400"/>
            <a:ext cx="8229600" cy="4247317"/>
          </a:xfrm>
          <a:prstGeom prst="rect">
            <a:avLst/>
          </a:prstGeom>
          <a:noFill/>
        </p:spPr>
        <p:txBody>
          <a:bodyPr wrap="square" rtlCol="0">
            <a:spAutoFit/>
          </a:bodyPr>
          <a:lstStyle/>
          <a:p>
            <a:pPr marL="285750" indent="-285750">
              <a:buFont typeface="Arial" pitchFamily="34" charset="0"/>
              <a:buChar char="•"/>
            </a:pPr>
            <a:r>
              <a:rPr lang="en-US" dirty="0" smtClean="0"/>
              <a:t>This example is taken from the previously mentioned Draper and Smith reference.</a:t>
            </a:r>
          </a:p>
          <a:p>
            <a:pPr marL="285750" indent="-285750">
              <a:buFont typeface="Arial" pitchFamily="34" charset="0"/>
              <a:buChar char="•"/>
            </a:pPr>
            <a:endParaRPr lang="en-US" dirty="0"/>
          </a:p>
          <a:p>
            <a:pPr marL="285750" indent="-285750">
              <a:buFont typeface="Arial" pitchFamily="34" charset="0"/>
              <a:buChar char="•"/>
            </a:pPr>
            <a:r>
              <a:rPr lang="en-US" dirty="0" smtClean="0"/>
              <a:t>The data describes monthly steam usage in a manufacturing plant</a:t>
            </a:r>
          </a:p>
          <a:p>
            <a:pPr marL="285750" indent="-285750">
              <a:buFont typeface="Arial" pitchFamily="34" charset="0"/>
              <a:buChar char="•"/>
            </a:pPr>
            <a:endParaRPr lang="en-US" dirty="0" smtClean="0"/>
          </a:p>
          <a:p>
            <a:pPr marL="742950" lvl="1" indent="-285750">
              <a:buFont typeface="Arial" pitchFamily="34" charset="0"/>
              <a:buChar char="•"/>
            </a:pPr>
            <a:r>
              <a:rPr lang="en-US" dirty="0" smtClean="0"/>
              <a:t>YTEMP 	Monthly use of steam </a:t>
            </a:r>
          </a:p>
          <a:p>
            <a:pPr marL="742950" lvl="1" indent="-285750">
              <a:buFont typeface="Arial" pitchFamily="34" charset="0"/>
              <a:buChar char="•"/>
            </a:pPr>
            <a:r>
              <a:rPr lang="en-US" dirty="0" smtClean="0"/>
              <a:t>Y		round(YTEMP,1) </a:t>
            </a:r>
            <a:r>
              <a:rPr lang="en-US" b="1" i="1" dirty="0" smtClean="0">
                <a:solidFill>
                  <a:srgbClr val="00B050"/>
                </a:solidFill>
              </a:rPr>
              <a:t>Note: rounding YTEMP to the nearest “1” value </a:t>
            </a:r>
          </a:p>
          <a:p>
            <a:pPr marL="742950" lvl="1" indent="-285750">
              <a:buFont typeface="Arial" pitchFamily="34" charset="0"/>
              <a:buChar char="•"/>
            </a:pPr>
            <a:r>
              <a:rPr lang="en-US" dirty="0" smtClean="0"/>
              <a:t>X6	Operating days per month</a:t>
            </a:r>
          </a:p>
          <a:p>
            <a:pPr marL="742950" lvl="1" indent="-285750">
              <a:buFont typeface="Arial" pitchFamily="34" charset="0"/>
              <a:buChar char="•"/>
            </a:pPr>
            <a:r>
              <a:rPr lang="en-US" dirty="0" smtClean="0"/>
              <a:t>X8	Average temperature in degrees Fahrenheit</a:t>
            </a:r>
          </a:p>
          <a:p>
            <a:pPr marL="742950" lvl="1" indent="-285750">
              <a:buFont typeface="Arial" pitchFamily="34" charset="0"/>
              <a:buChar char="•"/>
            </a:pPr>
            <a:endParaRPr lang="en-US" dirty="0"/>
          </a:p>
          <a:p>
            <a:pPr marL="285750" indent="-285750">
              <a:buFont typeface="Arial" pitchFamily="34" charset="0"/>
              <a:buChar char="•"/>
            </a:pPr>
            <a:r>
              <a:rPr lang="en-US" dirty="0"/>
              <a:t>NOTE: Draper and Smith named their variables X6 and X8, don’t worry about that. The names of the variables are not important and don’t affect the formula.</a:t>
            </a:r>
          </a:p>
          <a:p>
            <a:pPr marL="285750" indent="-285750">
              <a:buFont typeface="Arial" pitchFamily="34" charset="0"/>
              <a:buChar char="•"/>
            </a:pPr>
            <a:endParaRPr lang="en-US" dirty="0" smtClean="0"/>
          </a:p>
          <a:p>
            <a:pPr marL="285750" indent="-285750">
              <a:buFont typeface="Arial" pitchFamily="34" charset="0"/>
              <a:buChar char="•"/>
            </a:pPr>
            <a:r>
              <a:rPr lang="en-US" dirty="0" smtClean="0"/>
              <a:t>Raw Data is given on the following slide. </a:t>
            </a:r>
          </a:p>
          <a:p>
            <a:pPr marL="285750" indent="-285750">
              <a:buFont typeface="Arial" pitchFamily="34" charset="0"/>
              <a:buChar char="•"/>
            </a:pPr>
            <a:endParaRPr lang="en-US" dirty="0"/>
          </a:p>
          <a:p>
            <a:pPr marL="285750" indent="-285750">
              <a:buFont typeface="Arial" pitchFamily="34" charset="0"/>
              <a:buChar char="•"/>
            </a:pPr>
            <a:r>
              <a:rPr lang="en-US" dirty="0" smtClean="0"/>
              <a:t>SAS Code is provided to read data into SAS</a:t>
            </a:r>
          </a:p>
        </p:txBody>
      </p:sp>
    </p:spTree>
    <p:extLst>
      <p:ext uri="{BB962C8B-B14F-4D97-AF65-F5344CB8AC3E}">
        <p14:creationId xmlns:p14="http://schemas.microsoft.com/office/powerpoint/2010/main" val="1094104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“Counting Data”</a:t>
            </a:r>
            <a:endParaRPr lang="en-US" sz="3600" b="1" dirty="0">
              <a:solidFill>
                <a:srgbClr val="C00000"/>
              </a:solidFill>
            </a:endParaRPr>
          </a:p>
        </p:txBody>
      </p:sp>
      <p:sp>
        <p:nvSpPr>
          <p:cNvPr id="3" name="TextBox 2"/>
          <p:cNvSpPr txBox="1"/>
          <p:nvPr/>
        </p:nvSpPr>
        <p:spPr>
          <a:xfrm>
            <a:off x="457200" y="1676400"/>
            <a:ext cx="8229600" cy="2000548"/>
          </a:xfrm>
          <a:prstGeom prst="rect">
            <a:avLst/>
          </a:prstGeom>
          <a:noFill/>
        </p:spPr>
        <p:txBody>
          <a:bodyPr wrap="square" rtlCol="0">
            <a:spAutoFit/>
          </a:bodyPr>
          <a:lstStyle/>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Positive Integer Target Variable: 0, 1, 2, 3, etc. (counting numbers)</a:t>
            </a:r>
          </a:p>
          <a:p>
            <a:pPr marL="285750" indent="-285750">
              <a:buFont typeface="Arial" pitchFamily="34" charset="0"/>
              <a:buChar char="•"/>
            </a:pPr>
            <a:endParaRPr lang="en-US" sz="2400" dirty="0" smtClean="0"/>
          </a:p>
          <a:p>
            <a:pPr marL="285750" indent="-285750">
              <a:buFont typeface="Arial" pitchFamily="34" charset="0"/>
              <a:buChar char="•"/>
            </a:pPr>
            <a:r>
              <a:rPr lang="en-US" sz="2000" dirty="0" smtClean="0"/>
              <a:t>The data follows either</a:t>
            </a:r>
          </a:p>
          <a:p>
            <a:pPr marL="742950" lvl="1" indent="-285750">
              <a:buFont typeface="Arial" pitchFamily="34" charset="0"/>
              <a:buChar char="•"/>
            </a:pPr>
            <a:r>
              <a:rPr lang="en-US" sz="2000" dirty="0" smtClean="0">
                <a:solidFill>
                  <a:srgbClr val="C00000"/>
                </a:solidFill>
              </a:rPr>
              <a:t>“Poisson” </a:t>
            </a:r>
            <a:r>
              <a:rPr lang="en-US" sz="2000" dirty="0" smtClean="0"/>
              <a:t>Distribution</a:t>
            </a:r>
          </a:p>
          <a:p>
            <a:pPr marL="742950" lvl="1" indent="-285750">
              <a:buFont typeface="Arial" pitchFamily="34" charset="0"/>
              <a:buChar char="•"/>
            </a:pPr>
            <a:r>
              <a:rPr lang="en-US" sz="2000" dirty="0" smtClean="0">
                <a:solidFill>
                  <a:srgbClr val="C00000"/>
                </a:solidFill>
              </a:rPr>
              <a:t>“Negative Binomial” </a:t>
            </a:r>
            <a:r>
              <a:rPr lang="en-US" sz="2000" dirty="0" smtClean="0"/>
              <a:t>Distribution</a:t>
            </a:r>
          </a:p>
        </p:txBody>
      </p:sp>
    </p:spTree>
    <p:extLst>
      <p:ext uri="{BB962C8B-B14F-4D97-AF65-F5344CB8AC3E}">
        <p14:creationId xmlns:p14="http://schemas.microsoft.com/office/powerpoint/2010/main" val="3499939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 Example</a:t>
            </a:r>
          </a:p>
        </p:txBody>
      </p:sp>
      <p:sp>
        <p:nvSpPr>
          <p:cNvPr id="3" name="TextBox 2"/>
          <p:cNvSpPr txBox="1"/>
          <p:nvPr/>
        </p:nvSpPr>
        <p:spPr>
          <a:xfrm>
            <a:off x="457200" y="1066800"/>
            <a:ext cx="8229600" cy="369332"/>
          </a:xfrm>
          <a:prstGeom prst="rect">
            <a:avLst/>
          </a:prstGeom>
          <a:noFill/>
        </p:spPr>
        <p:txBody>
          <a:bodyPr wrap="square" rtlCol="0">
            <a:spAutoFit/>
          </a:bodyPr>
          <a:lstStyle/>
          <a:p>
            <a:pPr marL="171450" indent="-171450">
              <a:buFont typeface="Arial" pitchFamily="34" charset="0"/>
              <a:buChar char="•"/>
            </a:pPr>
            <a:r>
              <a:rPr lang="en-US" dirty="0" smtClean="0"/>
              <a:t>Raw Steam Usage Data</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19856991"/>
              </p:ext>
            </p:extLst>
          </p:nvPr>
        </p:nvGraphicFramePr>
        <p:xfrm>
          <a:off x="2743200" y="1600200"/>
          <a:ext cx="2423477" cy="4525950"/>
        </p:xfrm>
        <a:graphic>
          <a:graphicData uri="http://schemas.openxmlformats.org/drawingml/2006/table">
            <a:tbl>
              <a:tblPr>
                <a:tableStyleId>{5C22544A-7EE6-4342-B048-85BDC9FD1C3A}</a:tableStyleId>
              </a:tblPr>
              <a:tblGrid>
                <a:gridCol w="556588">
                  <a:extLst>
                    <a:ext uri="{9D8B030D-6E8A-4147-A177-3AD203B41FA5}">
                      <a16:colId xmlns:a16="http://schemas.microsoft.com/office/drawing/2014/main" val="20000"/>
                    </a:ext>
                  </a:extLst>
                </a:gridCol>
                <a:gridCol w="753713">
                  <a:extLst>
                    <a:ext uri="{9D8B030D-6E8A-4147-A177-3AD203B41FA5}">
                      <a16:colId xmlns:a16="http://schemas.microsoft.com/office/drawing/2014/main" val="20001"/>
                    </a:ext>
                  </a:extLst>
                </a:gridCol>
                <a:gridCol w="556588">
                  <a:extLst>
                    <a:ext uri="{9D8B030D-6E8A-4147-A177-3AD203B41FA5}">
                      <a16:colId xmlns:a16="http://schemas.microsoft.com/office/drawing/2014/main" val="20002"/>
                    </a:ext>
                  </a:extLst>
                </a:gridCol>
                <a:gridCol w="556588">
                  <a:extLst>
                    <a:ext uri="{9D8B030D-6E8A-4147-A177-3AD203B41FA5}">
                      <a16:colId xmlns:a16="http://schemas.microsoft.com/office/drawing/2014/main" val="20003"/>
                    </a:ext>
                  </a:extLst>
                </a:gridCol>
              </a:tblGrid>
              <a:tr h="174075">
                <a:tc>
                  <a:txBody>
                    <a:bodyPr/>
                    <a:lstStyle/>
                    <a:p>
                      <a:pPr algn="ctr" fontAlgn="b"/>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X6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X8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Y</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0"/>
                  </a:ext>
                </a:extLst>
              </a:tr>
              <a:tr h="174075">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35.3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10.98</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1"/>
                  </a:ext>
                </a:extLst>
              </a:tr>
              <a:tr h="174075">
                <a:tc>
                  <a:txBody>
                    <a:bodyPr/>
                    <a:lstStyle/>
                    <a:p>
                      <a:pPr algn="ctr" fontAlgn="b"/>
                      <a:r>
                        <a:rPr lang="en-US" sz="1000" u="none" strike="noStrike" dirty="0">
                          <a:effectLst/>
                        </a:rPr>
                        <a:t>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29.7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11.13</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2"/>
                  </a:ext>
                </a:extLst>
              </a:tr>
              <a:tr h="174075">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30.8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12.51</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3"/>
                  </a:ext>
                </a:extLst>
              </a:tr>
              <a:tr h="174075">
                <a:tc>
                  <a:txBody>
                    <a:bodyPr/>
                    <a:lstStyle/>
                    <a:p>
                      <a:pPr algn="ctr" fontAlgn="b"/>
                      <a:r>
                        <a:rPr lang="en-US" sz="1000" u="none" strike="noStrike" dirty="0">
                          <a:effectLst/>
                        </a:rPr>
                        <a:t>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58.8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8.4</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4"/>
                  </a:ext>
                </a:extLst>
              </a:tr>
              <a:tr h="174075">
                <a:tc>
                  <a:txBody>
                    <a:bodyPr/>
                    <a:lstStyle/>
                    <a:p>
                      <a:pPr algn="ctr" fontAlgn="b"/>
                      <a:r>
                        <a:rPr lang="en-US" sz="1000" u="none" strike="noStrike" dirty="0">
                          <a:effectLst/>
                        </a:rPr>
                        <a:t>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61.4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9.27</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5"/>
                  </a:ext>
                </a:extLst>
              </a:tr>
              <a:tr h="174075">
                <a:tc>
                  <a:txBody>
                    <a:bodyPr/>
                    <a:lstStyle/>
                    <a:p>
                      <a:pPr algn="ctr" fontAlgn="b"/>
                      <a:r>
                        <a:rPr lang="en-US" sz="1000" u="none" strike="noStrike" dirty="0">
                          <a:effectLst/>
                        </a:rPr>
                        <a:t>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71.3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8.73</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6"/>
                  </a:ext>
                </a:extLst>
              </a:tr>
              <a:tr h="174075">
                <a:tc>
                  <a:txBody>
                    <a:bodyPr/>
                    <a:lstStyle/>
                    <a:p>
                      <a:pPr algn="ctr" fontAlgn="b"/>
                      <a:r>
                        <a:rPr lang="en-US" sz="1000" u="none" strike="noStrike" dirty="0">
                          <a:effectLst/>
                        </a:rPr>
                        <a:t>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6.36</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7"/>
                  </a:ext>
                </a:extLst>
              </a:tr>
              <a:tr h="174075">
                <a:tc>
                  <a:txBody>
                    <a:bodyPr/>
                    <a:lstStyle/>
                    <a:p>
                      <a:pPr algn="ctr" fontAlgn="b"/>
                      <a:r>
                        <a:rPr lang="en-US" sz="1000" u="none" strike="noStrike" dirty="0">
                          <a:effectLst/>
                        </a:rPr>
                        <a:t>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76.7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8.5</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8"/>
                  </a:ext>
                </a:extLst>
              </a:tr>
              <a:tr h="174075">
                <a:tc>
                  <a:txBody>
                    <a:bodyPr/>
                    <a:lstStyle/>
                    <a:p>
                      <a:pPr algn="ctr" fontAlgn="b"/>
                      <a:r>
                        <a:rPr lang="en-US" sz="1000" u="none" strike="noStrike" dirty="0">
                          <a:effectLst/>
                        </a:rPr>
                        <a:t>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7.82</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9"/>
                  </a:ext>
                </a:extLst>
              </a:tr>
              <a:tr h="174075">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57.5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9.14</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0"/>
                  </a:ext>
                </a:extLst>
              </a:tr>
              <a:tr h="174075">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8.24</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1"/>
                  </a:ext>
                </a:extLst>
              </a:tr>
              <a:tr h="174075">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12.19</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2"/>
                  </a:ext>
                </a:extLst>
              </a:tr>
              <a:tr h="174075">
                <a:tc>
                  <a:txBody>
                    <a:bodyPr/>
                    <a:lstStyle/>
                    <a:p>
                      <a:pPr algn="ctr" fontAlgn="b"/>
                      <a:r>
                        <a:rPr lang="en-US" sz="1000" u="none" strike="noStrike" dirty="0">
                          <a:effectLst/>
                        </a:rPr>
                        <a:t>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11.88</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3"/>
                  </a:ext>
                </a:extLst>
              </a:tr>
              <a:tr h="174075">
                <a:tc>
                  <a:txBody>
                    <a:bodyPr/>
                    <a:lstStyle/>
                    <a:p>
                      <a:pPr algn="ctr" fontAlgn="b"/>
                      <a:r>
                        <a:rPr lang="en-US" sz="1000" u="none" strike="noStrike" dirty="0">
                          <a:effectLst/>
                        </a:rPr>
                        <a:t>14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39.1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9.57</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4"/>
                  </a:ext>
                </a:extLst>
              </a:tr>
              <a:tr h="174075">
                <a:tc>
                  <a:txBody>
                    <a:bodyPr/>
                    <a:lstStyle/>
                    <a:p>
                      <a:pPr algn="ctr" fontAlgn="b"/>
                      <a:r>
                        <a:rPr lang="en-US" sz="1000" u="none" strike="noStrike" dirty="0">
                          <a:effectLst/>
                        </a:rPr>
                        <a:t>15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10.94</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5"/>
                  </a:ext>
                </a:extLst>
              </a:tr>
              <a:tr h="174075">
                <a:tc>
                  <a:txBody>
                    <a:bodyPr/>
                    <a:lstStyle/>
                    <a:p>
                      <a:pPr algn="ctr" fontAlgn="b"/>
                      <a:r>
                        <a:rPr lang="en-US" sz="1000" u="none" strike="noStrike" dirty="0">
                          <a:effectLst/>
                        </a:rPr>
                        <a:t>16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48.5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9.58</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6"/>
                  </a:ext>
                </a:extLst>
              </a:tr>
              <a:tr h="174075">
                <a:tc>
                  <a:txBody>
                    <a:bodyPr/>
                    <a:lstStyle/>
                    <a:p>
                      <a:pPr algn="ctr" fontAlgn="b"/>
                      <a:r>
                        <a:rPr lang="en-US" sz="1000" u="none" strike="noStrike" dirty="0">
                          <a:effectLst/>
                        </a:rPr>
                        <a:t>17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59.3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10.09</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7"/>
                  </a:ext>
                </a:extLst>
              </a:tr>
              <a:tr h="174075">
                <a:tc>
                  <a:txBody>
                    <a:bodyPr/>
                    <a:lstStyle/>
                    <a:p>
                      <a:pPr algn="ctr" fontAlgn="b"/>
                      <a:r>
                        <a:rPr lang="en-US" sz="1000" u="none" strike="noStrike" dirty="0">
                          <a:effectLst/>
                        </a:rPr>
                        <a:t>18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8.11</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8"/>
                  </a:ext>
                </a:extLst>
              </a:tr>
              <a:tr h="174075">
                <a:tc>
                  <a:txBody>
                    <a:bodyPr/>
                    <a:lstStyle/>
                    <a:p>
                      <a:pPr algn="ctr" fontAlgn="b"/>
                      <a:r>
                        <a:rPr lang="en-US" sz="1000" u="none" strike="noStrike" dirty="0">
                          <a:effectLst/>
                        </a:rPr>
                        <a:t>19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6.83</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19"/>
                  </a:ext>
                </a:extLst>
              </a:tr>
              <a:tr h="174075">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8.88</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20"/>
                  </a:ext>
                </a:extLst>
              </a:tr>
              <a:tr h="174075">
                <a:tc>
                  <a:txBody>
                    <a:bodyPr/>
                    <a:lstStyle/>
                    <a:p>
                      <a:pPr algn="ctr" fontAlgn="b"/>
                      <a:r>
                        <a:rPr lang="en-US" sz="1000" u="none" strike="noStrike" dirty="0">
                          <a:effectLst/>
                        </a:rPr>
                        <a:t>21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7.68</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21"/>
                  </a:ext>
                </a:extLst>
              </a:tr>
              <a:tr h="174075">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8.47</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22"/>
                  </a:ext>
                </a:extLst>
              </a:tr>
              <a:tr h="174075">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44.6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8.86</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23"/>
                  </a:ext>
                </a:extLst>
              </a:tr>
              <a:tr h="174075">
                <a:tc>
                  <a:txBody>
                    <a:bodyPr/>
                    <a:lstStyle/>
                    <a:p>
                      <a:pPr algn="ctr" fontAlgn="b"/>
                      <a:r>
                        <a:rPr lang="en-US" sz="1000" u="none" strike="noStrike" dirty="0">
                          <a:effectLst/>
                        </a:rPr>
                        <a:t>24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33.4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10.36</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24"/>
                  </a:ext>
                </a:extLst>
              </a:tr>
              <a:tr h="174075">
                <a:tc>
                  <a:txBody>
                    <a:bodyPr/>
                    <a:lstStyle/>
                    <a:p>
                      <a:pPr algn="ctr" fontAlgn="b"/>
                      <a:r>
                        <a:rPr lang="en-US" sz="1000" u="none" strike="noStrike" dirty="0">
                          <a:effectLst/>
                        </a:rPr>
                        <a:t>25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28.6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11.08</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1161066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 Example</a:t>
            </a:r>
          </a:p>
        </p:txBody>
      </p:sp>
      <p:sp>
        <p:nvSpPr>
          <p:cNvPr id="3" name="TextBox 2"/>
          <p:cNvSpPr txBox="1"/>
          <p:nvPr/>
        </p:nvSpPr>
        <p:spPr>
          <a:xfrm>
            <a:off x="464127" y="1143000"/>
            <a:ext cx="8229600" cy="5663089"/>
          </a:xfrm>
          <a:prstGeom prst="rect">
            <a:avLst/>
          </a:prstGeom>
          <a:noFill/>
        </p:spPr>
        <p:txBody>
          <a:bodyPr wrap="square" rtlCol="0">
            <a:spAutoFit/>
          </a:bodyPr>
          <a:lstStyle/>
          <a:p>
            <a:pPr marL="285750" indent="-285750">
              <a:buFont typeface="Arial" pitchFamily="34" charset="0"/>
              <a:buChar char="•"/>
            </a:pPr>
            <a:r>
              <a:rPr lang="en-US" dirty="0" smtClean="0"/>
              <a:t>R Code to </a:t>
            </a:r>
            <a:r>
              <a:rPr lang="en-US" dirty="0" smtClean="0"/>
              <a:t>read in raw data</a:t>
            </a:r>
          </a:p>
          <a:p>
            <a:endParaRPr lang="en-US" sz="900" b="1" dirty="0" smtClean="0"/>
          </a:p>
          <a:p>
            <a:r>
              <a:rPr lang="en-US" sz="1400" b="1" dirty="0">
                <a:solidFill>
                  <a:srgbClr val="002060"/>
                </a:solidFill>
              </a:rPr>
              <a:t>############ Setting up individual </a:t>
            </a:r>
            <a:r>
              <a:rPr lang="en-US" sz="1400" b="1" dirty="0" smtClean="0">
                <a:solidFill>
                  <a:srgbClr val="002060"/>
                </a:solidFill>
              </a:rPr>
              <a:t>variables</a:t>
            </a:r>
          </a:p>
          <a:p>
            <a:endParaRPr lang="en-US" sz="1400" b="1" dirty="0">
              <a:solidFill>
                <a:srgbClr val="002060"/>
              </a:solidFill>
            </a:endParaRPr>
          </a:p>
          <a:p>
            <a:r>
              <a:rPr lang="en-US" sz="1400" b="1" dirty="0">
                <a:solidFill>
                  <a:srgbClr val="002060"/>
                </a:solidFill>
              </a:rPr>
              <a:t>############ This code assumes that the STEAM data was read in using a file called:   </a:t>
            </a:r>
            <a:endParaRPr lang="en-US" sz="1400" b="1" dirty="0" smtClean="0">
              <a:solidFill>
                <a:srgbClr val="002060"/>
              </a:solidFill>
            </a:endParaRPr>
          </a:p>
          <a:p>
            <a:r>
              <a:rPr lang="en-US" sz="1400" b="1" dirty="0">
                <a:solidFill>
                  <a:srgbClr val="002060"/>
                </a:solidFill>
              </a:rPr>
              <a:t> </a:t>
            </a:r>
            <a:r>
              <a:rPr lang="en-US" sz="1400" b="1" dirty="0" smtClean="0">
                <a:solidFill>
                  <a:srgbClr val="002060"/>
                </a:solidFill>
              </a:rPr>
              <a:t>          steam.csv  summary(steam</a:t>
            </a:r>
            <a:r>
              <a:rPr lang="en-US" sz="1400" b="1" dirty="0">
                <a:solidFill>
                  <a:srgbClr val="002060"/>
                </a:solidFill>
              </a:rPr>
              <a:t>)</a:t>
            </a:r>
          </a:p>
          <a:p>
            <a:pPr lvl="1"/>
            <a:r>
              <a:rPr lang="en-US" sz="1400" b="1" dirty="0">
                <a:solidFill>
                  <a:srgbClr val="002060"/>
                </a:solidFill>
              </a:rPr>
              <a:t>x6 &lt;- steam$X6</a:t>
            </a:r>
          </a:p>
          <a:p>
            <a:pPr lvl="1"/>
            <a:r>
              <a:rPr lang="en-US" sz="1400" b="1" dirty="0">
                <a:solidFill>
                  <a:srgbClr val="002060"/>
                </a:solidFill>
              </a:rPr>
              <a:t>x8 &lt;- steam$X8</a:t>
            </a:r>
          </a:p>
          <a:p>
            <a:pPr lvl="1"/>
            <a:r>
              <a:rPr lang="en-US" sz="1400" b="1" dirty="0" err="1" smtClean="0">
                <a:solidFill>
                  <a:srgbClr val="002060"/>
                </a:solidFill>
              </a:rPr>
              <a:t>ytemp</a:t>
            </a:r>
            <a:r>
              <a:rPr lang="en-US" sz="1400" b="1" dirty="0" smtClean="0">
                <a:solidFill>
                  <a:srgbClr val="002060"/>
                </a:solidFill>
              </a:rPr>
              <a:t> </a:t>
            </a:r>
            <a:r>
              <a:rPr lang="en-US" sz="1400" b="1" dirty="0">
                <a:solidFill>
                  <a:srgbClr val="002060"/>
                </a:solidFill>
              </a:rPr>
              <a:t>&lt;- </a:t>
            </a:r>
            <a:r>
              <a:rPr lang="en-US" sz="1400" b="1" dirty="0" err="1" smtClean="0">
                <a:solidFill>
                  <a:srgbClr val="002060"/>
                </a:solidFill>
              </a:rPr>
              <a:t>steam$Y</a:t>
            </a:r>
            <a:endParaRPr lang="en-US" sz="1400" b="1" dirty="0" smtClean="0">
              <a:solidFill>
                <a:srgbClr val="002060"/>
              </a:solidFill>
            </a:endParaRPr>
          </a:p>
          <a:p>
            <a:pPr lvl="1"/>
            <a:endParaRPr lang="en-US" sz="1400" b="1" dirty="0">
              <a:solidFill>
                <a:srgbClr val="002060"/>
              </a:solidFill>
            </a:endParaRPr>
          </a:p>
          <a:p>
            <a:r>
              <a:rPr lang="en-US" sz="1400" b="1" dirty="0" smtClean="0">
                <a:solidFill>
                  <a:srgbClr val="002060"/>
                </a:solidFill>
              </a:rPr>
              <a:t>#################### Or data is read in directly as a column</a:t>
            </a:r>
            <a:endParaRPr lang="en-US" sz="1400" b="1" dirty="0">
              <a:solidFill>
                <a:srgbClr val="002060"/>
              </a:solidFill>
            </a:endParaRPr>
          </a:p>
          <a:p>
            <a:pPr lvl="1"/>
            <a:r>
              <a:rPr lang="en-US" sz="1400" b="1" dirty="0" smtClean="0">
                <a:solidFill>
                  <a:srgbClr val="002060"/>
                </a:solidFill>
              </a:rPr>
              <a:t>x6</a:t>
            </a:r>
            <a:r>
              <a:rPr lang="en-US" sz="1400" b="1" dirty="0">
                <a:solidFill>
                  <a:srgbClr val="002060"/>
                </a:solidFill>
              </a:rPr>
              <a:t>&lt;-c(20,20,23,20,21,22,11,23,21,20,20,21,21,19,23,20,22,22,11,23,20,21,20,20,22)</a:t>
            </a:r>
          </a:p>
          <a:p>
            <a:pPr lvl="1"/>
            <a:r>
              <a:rPr lang="en-US" sz="1400" b="1" dirty="0" smtClean="0">
                <a:solidFill>
                  <a:srgbClr val="002060"/>
                </a:solidFill>
              </a:rPr>
              <a:t>x8&lt;c(35.3,29.7,30.8,58.8,61.4,71.3,74.4,76.7,70.7,57.5,46.4,28.9,28.1,39.1,46.8,48.5,59.3,70,70,74.5,72.1,58.1,44.6,33.4,28.6</a:t>
            </a:r>
            <a:r>
              <a:rPr lang="en-US" sz="1400" b="1" dirty="0">
                <a:solidFill>
                  <a:srgbClr val="002060"/>
                </a:solidFill>
              </a:rPr>
              <a:t>)</a:t>
            </a:r>
          </a:p>
          <a:p>
            <a:pPr lvl="1"/>
            <a:r>
              <a:rPr lang="en-US" sz="1400" b="1" dirty="0" err="1" smtClean="0">
                <a:solidFill>
                  <a:srgbClr val="002060"/>
                </a:solidFill>
              </a:rPr>
              <a:t>ytemp</a:t>
            </a:r>
            <a:r>
              <a:rPr lang="en-US" sz="1400" b="1" dirty="0" smtClean="0">
                <a:solidFill>
                  <a:srgbClr val="002060"/>
                </a:solidFill>
              </a:rPr>
              <a:t>&lt;c(10.98,11.13,12.51,8.4,9.27,8.73,6.36,8.5,7.82,9.14,8.24,12.19,11.88,9.57,10.94,9.58,10.09,8.11,6.83,8.88,7.68,8.47,8.86,10.36,11.08</a:t>
            </a:r>
            <a:r>
              <a:rPr lang="en-US" sz="1400" b="1" dirty="0">
                <a:solidFill>
                  <a:srgbClr val="002060"/>
                </a:solidFill>
              </a:rPr>
              <a:t>)</a:t>
            </a:r>
          </a:p>
          <a:p>
            <a:pPr lvl="1"/>
            <a:endParaRPr lang="en-US" sz="1400" b="1" dirty="0" smtClean="0">
              <a:solidFill>
                <a:srgbClr val="002060"/>
              </a:solidFill>
            </a:endParaRPr>
          </a:p>
          <a:p>
            <a:pPr lvl="1"/>
            <a:r>
              <a:rPr lang="en-US" sz="1400" b="1" dirty="0">
                <a:solidFill>
                  <a:srgbClr val="002060"/>
                </a:solidFill>
              </a:rPr>
              <a:t>y&lt;-</a:t>
            </a:r>
            <a:r>
              <a:rPr lang="en-US" sz="1400" b="1" dirty="0" smtClean="0">
                <a:solidFill>
                  <a:srgbClr val="002060"/>
                </a:solidFill>
              </a:rPr>
              <a:t>round(</a:t>
            </a:r>
            <a:r>
              <a:rPr lang="en-US" sz="1400" b="1" dirty="0" err="1" smtClean="0">
                <a:solidFill>
                  <a:srgbClr val="002060"/>
                </a:solidFill>
              </a:rPr>
              <a:t>ytemp,digits</a:t>
            </a:r>
            <a:r>
              <a:rPr lang="en-US" sz="1400" b="1" dirty="0" smtClean="0">
                <a:solidFill>
                  <a:srgbClr val="002060"/>
                </a:solidFill>
              </a:rPr>
              <a:t>=0)</a:t>
            </a:r>
          </a:p>
          <a:p>
            <a:pPr lvl="1"/>
            <a:endParaRPr lang="en-US" sz="1400" b="1" dirty="0" smtClean="0">
              <a:solidFill>
                <a:srgbClr val="002060"/>
              </a:solidFill>
            </a:endParaRPr>
          </a:p>
          <a:p>
            <a:pPr lvl="1"/>
            <a:r>
              <a:rPr lang="en-US" sz="1400" b="1" dirty="0" smtClean="0">
                <a:solidFill>
                  <a:srgbClr val="002060"/>
                </a:solidFill>
              </a:rPr>
              <a:t>steam2 </a:t>
            </a:r>
            <a:r>
              <a:rPr lang="en-US" sz="1400" b="1" dirty="0">
                <a:solidFill>
                  <a:srgbClr val="002060"/>
                </a:solidFill>
              </a:rPr>
              <a:t>&lt;- </a:t>
            </a:r>
            <a:r>
              <a:rPr lang="en-US" sz="1400" b="1" dirty="0" err="1">
                <a:solidFill>
                  <a:srgbClr val="002060"/>
                </a:solidFill>
              </a:rPr>
              <a:t>data.frame</a:t>
            </a:r>
            <a:r>
              <a:rPr lang="en-US" sz="1400" b="1" dirty="0">
                <a:solidFill>
                  <a:srgbClr val="002060"/>
                </a:solidFill>
              </a:rPr>
              <a:t>(x6,x8,y)</a:t>
            </a:r>
          </a:p>
          <a:p>
            <a:pPr lvl="1"/>
            <a:r>
              <a:rPr lang="en-US" sz="1400" b="1" dirty="0">
                <a:solidFill>
                  <a:srgbClr val="002060"/>
                </a:solidFill>
              </a:rPr>
              <a:t>summary(steam2</a:t>
            </a:r>
            <a:r>
              <a:rPr lang="en-US" sz="1400" b="1" dirty="0" smtClean="0">
                <a:solidFill>
                  <a:srgbClr val="002060"/>
                </a:solidFill>
              </a:rPr>
              <a:t>)</a:t>
            </a:r>
          </a:p>
          <a:p>
            <a:pPr lvl="1"/>
            <a:r>
              <a:rPr lang="en-US" sz="1400" b="1" dirty="0" smtClean="0">
                <a:solidFill>
                  <a:srgbClr val="002060"/>
                </a:solidFill>
              </a:rPr>
              <a:t>steam2</a:t>
            </a:r>
            <a:endParaRPr lang="en-US" sz="1400" b="1" dirty="0">
              <a:solidFill>
                <a:srgbClr val="002060"/>
              </a:solidFill>
            </a:endParaRPr>
          </a:p>
          <a:p>
            <a:endParaRPr lang="en-US" sz="900" b="1" dirty="0" smtClean="0"/>
          </a:p>
          <a:p>
            <a:endParaRPr lang="en-US" sz="900" b="1" dirty="0"/>
          </a:p>
          <a:p>
            <a:r>
              <a:rPr lang="en-US" sz="1400" dirty="0"/>
              <a:t>NOTE: </a:t>
            </a:r>
            <a:r>
              <a:rPr lang="en-US" sz="1400" dirty="0" smtClean="0"/>
              <a:t>   </a:t>
            </a:r>
            <a:r>
              <a:rPr lang="en-US" sz="1400" b="1" dirty="0">
                <a:solidFill>
                  <a:srgbClr val="FF0000"/>
                </a:solidFill>
              </a:rPr>
              <a:t>y = round(</a:t>
            </a:r>
            <a:r>
              <a:rPr lang="en-US" sz="1400" b="1" dirty="0" err="1">
                <a:solidFill>
                  <a:srgbClr val="FF0000"/>
                </a:solidFill>
              </a:rPr>
              <a:t>YTEMP,digits</a:t>
            </a:r>
            <a:r>
              <a:rPr lang="en-US" sz="1400" b="1" dirty="0">
                <a:solidFill>
                  <a:srgbClr val="FF0000"/>
                </a:solidFill>
              </a:rPr>
              <a:t>=0</a:t>
            </a:r>
            <a:r>
              <a:rPr lang="en-US" sz="1400" b="1" dirty="0" smtClean="0">
                <a:solidFill>
                  <a:srgbClr val="FF0000"/>
                </a:solidFill>
              </a:rPr>
              <a:t>)    </a:t>
            </a:r>
            <a:r>
              <a:rPr lang="en-US" sz="1400" dirty="0"/>
              <a:t>command will return an integer value of YTEMP rounded to the nearest “1” value.</a:t>
            </a:r>
          </a:p>
          <a:p>
            <a:endParaRPr lang="en-US" sz="900" b="1" dirty="0" smtClean="0"/>
          </a:p>
        </p:txBody>
      </p:sp>
    </p:spTree>
    <p:extLst>
      <p:ext uri="{BB962C8B-B14F-4D97-AF65-F5344CB8AC3E}">
        <p14:creationId xmlns:p14="http://schemas.microsoft.com/office/powerpoint/2010/main" val="37131567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 Example</a:t>
            </a:r>
          </a:p>
        </p:txBody>
      </p:sp>
      <p:sp>
        <p:nvSpPr>
          <p:cNvPr id="3" name="TextBox 2"/>
          <p:cNvSpPr txBox="1"/>
          <p:nvPr/>
        </p:nvSpPr>
        <p:spPr>
          <a:xfrm>
            <a:off x="457200" y="1143000"/>
            <a:ext cx="8229600" cy="369332"/>
          </a:xfrm>
          <a:prstGeom prst="rect">
            <a:avLst/>
          </a:prstGeom>
          <a:noFill/>
        </p:spPr>
        <p:txBody>
          <a:bodyPr wrap="square" rtlCol="0">
            <a:spAutoFit/>
          </a:bodyPr>
          <a:lstStyle/>
          <a:p>
            <a:pPr marL="285750" indent="-285750">
              <a:buFont typeface="Arial" pitchFamily="34" charset="0"/>
              <a:buChar char="•"/>
            </a:pPr>
            <a:r>
              <a:rPr lang="en-US" dirty="0" smtClean="0"/>
              <a:t>After the data has been read in and transformed, the data set looks like this:</a:t>
            </a:r>
          </a:p>
        </p:txBody>
      </p:sp>
      <p:graphicFrame>
        <p:nvGraphicFramePr>
          <p:cNvPr id="8" name="Table 7"/>
          <p:cNvGraphicFramePr>
            <a:graphicFrameLocks noGrp="1"/>
          </p:cNvGraphicFramePr>
          <p:nvPr>
            <p:extLst>
              <p:ext uri="{D42A27DB-BD31-4B8C-83A1-F6EECF244321}">
                <p14:modId xmlns:p14="http://schemas.microsoft.com/office/powerpoint/2010/main" val="4041900456"/>
              </p:ext>
            </p:extLst>
          </p:nvPr>
        </p:nvGraphicFramePr>
        <p:xfrm>
          <a:off x="3048000" y="1600200"/>
          <a:ext cx="2423477" cy="4525950"/>
        </p:xfrm>
        <a:graphic>
          <a:graphicData uri="http://schemas.openxmlformats.org/drawingml/2006/table">
            <a:tbl>
              <a:tblPr>
                <a:tableStyleId>{5C22544A-7EE6-4342-B048-85BDC9FD1C3A}</a:tableStyleId>
              </a:tblPr>
              <a:tblGrid>
                <a:gridCol w="556588">
                  <a:extLst>
                    <a:ext uri="{9D8B030D-6E8A-4147-A177-3AD203B41FA5}">
                      <a16:colId xmlns:a16="http://schemas.microsoft.com/office/drawing/2014/main" val="20000"/>
                    </a:ext>
                  </a:extLst>
                </a:gridCol>
                <a:gridCol w="753713">
                  <a:extLst>
                    <a:ext uri="{9D8B030D-6E8A-4147-A177-3AD203B41FA5}">
                      <a16:colId xmlns:a16="http://schemas.microsoft.com/office/drawing/2014/main" val="20001"/>
                    </a:ext>
                  </a:extLst>
                </a:gridCol>
                <a:gridCol w="556588">
                  <a:extLst>
                    <a:ext uri="{9D8B030D-6E8A-4147-A177-3AD203B41FA5}">
                      <a16:colId xmlns:a16="http://schemas.microsoft.com/office/drawing/2014/main" val="20002"/>
                    </a:ext>
                  </a:extLst>
                </a:gridCol>
                <a:gridCol w="556588">
                  <a:extLst>
                    <a:ext uri="{9D8B030D-6E8A-4147-A177-3AD203B41FA5}">
                      <a16:colId xmlns:a16="http://schemas.microsoft.com/office/drawing/2014/main" val="20003"/>
                    </a:ext>
                  </a:extLst>
                </a:gridCol>
              </a:tblGrid>
              <a:tr h="174075">
                <a:tc>
                  <a:txBody>
                    <a:bodyPr/>
                    <a:lstStyle/>
                    <a:p>
                      <a:pPr algn="ctr" fontAlgn="b"/>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X6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X8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Y</a:t>
                      </a:r>
                      <a:endParaRPr lang="en-US" sz="1000" b="0" i="0" u="none" strike="noStrike">
                        <a:solidFill>
                          <a:srgbClr val="000000"/>
                        </a:solidFill>
                        <a:effectLst/>
                        <a:latin typeface="Calibri"/>
                      </a:endParaRPr>
                    </a:p>
                  </a:txBody>
                  <a:tcPr marL="8704" marR="8704" marT="8704" marB="0" anchor="b"/>
                </a:tc>
                <a:extLst>
                  <a:ext uri="{0D108BD9-81ED-4DB2-BD59-A6C34878D82A}">
                    <a16:rowId xmlns:a16="http://schemas.microsoft.com/office/drawing/2014/main" val="10000"/>
                  </a:ext>
                </a:extLst>
              </a:tr>
              <a:tr h="174075">
                <a:tc>
                  <a:txBody>
                    <a:bodyPr/>
                    <a:lstStyle/>
                    <a:p>
                      <a:pPr algn="ctr" fontAlgn="b"/>
                      <a:r>
                        <a:rPr lang="en-US" sz="1000" u="none" strike="noStrike" dirty="0">
                          <a:effectLst/>
                        </a:rPr>
                        <a:t>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35.3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11</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01"/>
                  </a:ext>
                </a:extLst>
              </a:tr>
              <a:tr h="174075">
                <a:tc>
                  <a:txBody>
                    <a:bodyPr/>
                    <a:lstStyle/>
                    <a:p>
                      <a:pPr algn="ctr" fontAlgn="b"/>
                      <a:r>
                        <a:rPr lang="en-US" sz="1000" u="none" strike="noStrike" dirty="0">
                          <a:effectLst/>
                        </a:rPr>
                        <a:t>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29.7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11</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02"/>
                  </a:ext>
                </a:extLst>
              </a:tr>
              <a:tr h="174075">
                <a:tc>
                  <a:txBody>
                    <a:bodyPr/>
                    <a:lstStyle/>
                    <a:p>
                      <a:pPr algn="ctr" fontAlgn="b"/>
                      <a:r>
                        <a:rPr lang="en-US" sz="1000" u="none" strike="noStrike" dirty="0">
                          <a:effectLst/>
                        </a:rPr>
                        <a:t>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30.8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13</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03"/>
                  </a:ext>
                </a:extLst>
              </a:tr>
              <a:tr h="174075">
                <a:tc>
                  <a:txBody>
                    <a:bodyPr/>
                    <a:lstStyle/>
                    <a:p>
                      <a:pPr algn="ctr" fontAlgn="b"/>
                      <a:r>
                        <a:rPr lang="en-US" sz="1000" u="none" strike="noStrike" dirty="0">
                          <a:effectLst/>
                        </a:rPr>
                        <a:t>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58.8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04"/>
                  </a:ext>
                </a:extLst>
              </a:tr>
              <a:tr h="174075">
                <a:tc>
                  <a:txBody>
                    <a:bodyPr/>
                    <a:lstStyle/>
                    <a:p>
                      <a:pPr algn="ctr" fontAlgn="b"/>
                      <a:r>
                        <a:rPr lang="en-US" sz="1000" u="none" strike="noStrike" dirty="0">
                          <a:effectLst/>
                        </a:rPr>
                        <a:t>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61.4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05"/>
                  </a:ext>
                </a:extLst>
              </a:tr>
              <a:tr h="174075">
                <a:tc>
                  <a:txBody>
                    <a:bodyPr/>
                    <a:lstStyle/>
                    <a:p>
                      <a:pPr algn="ctr" fontAlgn="b"/>
                      <a:r>
                        <a:rPr lang="en-US" sz="1000" u="none" strike="noStrike" dirty="0">
                          <a:effectLst/>
                        </a:rPr>
                        <a:t>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dirty="0">
                          <a:effectLst/>
                        </a:rPr>
                        <a:t>71.3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06"/>
                  </a:ext>
                </a:extLst>
              </a:tr>
              <a:tr h="174075">
                <a:tc>
                  <a:txBody>
                    <a:bodyPr/>
                    <a:lstStyle/>
                    <a:p>
                      <a:pPr algn="ctr" fontAlgn="b"/>
                      <a:r>
                        <a:rPr lang="en-US" sz="1000" u="none" strike="noStrike" dirty="0">
                          <a:effectLst/>
                        </a:rPr>
                        <a:t>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6</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07"/>
                  </a:ext>
                </a:extLst>
              </a:tr>
              <a:tr h="174075">
                <a:tc>
                  <a:txBody>
                    <a:bodyPr/>
                    <a:lstStyle/>
                    <a:p>
                      <a:pPr algn="ctr" fontAlgn="b"/>
                      <a:r>
                        <a:rPr lang="en-US" sz="1000" u="none" strike="noStrike" dirty="0">
                          <a:effectLst/>
                        </a:rPr>
                        <a:t>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76.7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08"/>
                  </a:ext>
                </a:extLst>
              </a:tr>
              <a:tr h="174075">
                <a:tc>
                  <a:txBody>
                    <a:bodyPr/>
                    <a:lstStyle/>
                    <a:p>
                      <a:pPr algn="ctr" fontAlgn="b"/>
                      <a:r>
                        <a:rPr lang="en-US" sz="1000" u="none" strike="noStrike" dirty="0">
                          <a:effectLst/>
                        </a:rPr>
                        <a:t>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70.7</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09"/>
                  </a:ext>
                </a:extLst>
              </a:tr>
              <a:tr h="174075">
                <a:tc>
                  <a:txBody>
                    <a:bodyPr/>
                    <a:lstStyle/>
                    <a:p>
                      <a:pPr algn="ctr" fontAlgn="b"/>
                      <a:r>
                        <a:rPr lang="en-US" sz="1000" u="none" strike="noStrike" dirty="0">
                          <a:effectLst/>
                        </a:rPr>
                        <a:t>10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57.5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0"/>
                  </a:ext>
                </a:extLst>
              </a:tr>
              <a:tr h="174075">
                <a:tc>
                  <a:txBody>
                    <a:bodyPr/>
                    <a:lstStyle/>
                    <a:p>
                      <a:pPr algn="ctr" fontAlgn="b"/>
                      <a:r>
                        <a:rPr lang="en-US" sz="1000" u="none" strike="noStrike" dirty="0">
                          <a:effectLst/>
                        </a:rPr>
                        <a:t>11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1"/>
                  </a:ext>
                </a:extLst>
              </a:tr>
              <a:tr h="174075">
                <a:tc>
                  <a:txBody>
                    <a:bodyPr/>
                    <a:lstStyle/>
                    <a:p>
                      <a:pPr algn="ctr" fontAlgn="b"/>
                      <a:r>
                        <a:rPr lang="en-US" sz="1000" u="none" strike="noStrike" dirty="0">
                          <a:effectLst/>
                        </a:rPr>
                        <a:t>12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12</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2"/>
                  </a:ext>
                </a:extLst>
              </a:tr>
              <a:tr h="174075">
                <a:tc>
                  <a:txBody>
                    <a:bodyPr/>
                    <a:lstStyle/>
                    <a:p>
                      <a:pPr algn="ctr" fontAlgn="b"/>
                      <a:r>
                        <a:rPr lang="en-US" sz="1000" u="none" strike="noStrike" dirty="0">
                          <a:effectLst/>
                        </a:rPr>
                        <a:t>13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28.1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12</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3"/>
                  </a:ext>
                </a:extLst>
              </a:tr>
              <a:tr h="174075">
                <a:tc>
                  <a:txBody>
                    <a:bodyPr/>
                    <a:lstStyle/>
                    <a:p>
                      <a:pPr algn="ctr" fontAlgn="b"/>
                      <a:r>
                        <a:rPr lang="en-US" sz="1000" u="none" strike="noStrike" dirty="0">
                          <a:effectLst/>
                        </a:rPr>
                        <a:t>14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19</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39.1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4"/>
                  </a:ext>
                </a:extLst>
              </a:tr>
              <a:tr h="174075">
                <a:tc>
                  <a:txBody>
                    <a:bodyPr/>
                    <a:lstStyle/>
                    <a:p>
                      <a:pPr algn="ctr" fontAlgn="b"/>
                      <a:r>
                        <a:rPr lang="en-US" sz="1000" u="none" strike="noStrike" dirty="0">
                          <a:effectLst/>
                        </a:rPr>
                        <a:t>15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46.8</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11</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5"/>
                  </a:ext>
                </a:extLst>
              </a:tr>
              <a:tr h="174075">
                <a:tc>
                  <a:txBody>
                    <a:bodyPr/>
                    <a:lstStyle/>
                    <a:p>
                      <a:pPr algn="ctr" fontAlgn="b"/>
                      <a:r>
                        <a:rPr lang="en-US" sz="1000" u="none" strike="noStrike" dirty="0">
                          <a:effectLst/>
                        </a:rPr>
                        <a:t>16</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48.5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6"/>
                  </a:ext>
                </a:extLst>
              </a:tr>
              <a:tr h="174075">
                <a:tc>
                  <a:txBody>
                    <a:bodyPr/>
                    <a:lstStyle/>
                    <a:p>
                      <a:pPr algn="ctr" fontAlgn="b"/>
                      <a:r>
                        <a:rPr lang="en-US" sz="1000" u="none" strike="noStrike" dirty="0">
                          <a:effectLst/>
                        </a:rPr>
                        <a:t>17</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59.3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7"/>
                  </a:ext>
                </a:extLst>
              </a:tr>
              <a:tr h="174075">
                <a:tc>
                  <a:txBody>
                    <a:bodyPr/>
                    <a:lstStyle/>
                    <a:p>
                      <a:pPr algn="ctr" fontAlgn="b"/>
                      <a:r>
                        <a:rPr lang="en-US" sz="1000" u="none" strike="noStrike" dirty="0">
                          <a:effectLst/>
                        </a:rPr>
                        <a:t>18</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22</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8"/>
                  </a:ext>
                </a:extLst>
              </a:tr>
              <a:tr h="174075">
                <a:tc>
                  <a:txBody>
                    <a:bodyPr/>
                    <a:lstStyle/>
                    <a:p>
                      <a:pPr algn="ctr" fontAlgn="b"/>
                      <a:r>
                        <a:rPr lang="en-US" sz="1000" u="none" strike="noStrike" dirty="0">
                          <a:effectLst/>
                        </a:rPr>
                        <a:t>19</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11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7</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19"/>
                  </a:ext>
                </a:extLst>
              </a:tr>
              <a:tr h="174075">
                <a:tc>
                  <a:txBody>
                    <a:bodyPr/>
                    <a:lstStyle/>
                    <a:p>
                      <a:pPr algn="ctr" fontAlgn="b"/>
                      <a:r>
                        <a:rPr lang="en-US" sz="1000" u="none" strike="noStrike" dirty="0">
                          <a:effectLst/>
                        </a:rPr>
                        <a:t>20</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23</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74.5</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20"/>
                  </a:ext>
                </a:extLst>
              </a:tr>
              <a:tr h="174075">
                <a:tc>
                  <a:txBody>
                    <a:bodyPr/>
                    <a:lstStyle/>
                    <a:p>
                      <a:pPr algn="ctr" fontAlgn="b"/>
                      <a:r>
                        <a:rPr lang="en-US" sz="1000" u="none" strike="noStrike" dirty="0">
                          <a:effectLst/>
                        </a:rPr>
                        <a:t>21</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72.1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21"/>
                  </a:ext>
                </a:extLst>
              </a:tr>
              <a:tr h="174075">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58.1</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8</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22"/>
                  </a:ext>
                </a:extLst>
              </a:tr>
              <a:tr h="174075">
                <a:tc>
                  <a:txBody>
                    <a:bodyPr/>
                    <a:lstStyle/>
                    <a:p>
                      <a:pPr algn="ctr" fontAlgn="b"/>
                      <a:r>
                        <a:rPr lang="en-US" sz="1000" u="none" strike="noStrike" dirty="0">
                          <a:effectLst/>
                        </a:rPr>
                        <a:t>23</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44.6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9</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23"/>
                  </a:ext>
                </a:extLst>
              </a:tr>
              <a:tr h="174075">
                <a:tc>
                  <a:txBody>
                    <a:bodyPr/>
                    <a:lstStyle/>
                    <a:p>
                      <a:pPr algn="ctr" fontAlgn="b"/>
                      <a:r>
                        <a:rPr lang="en-US" sz="1000" u="none" strike="noStrike" dirty="0">
                          <a:effectLst/>
                        </a:rPr>
                        <a:t>24</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20</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u="none" strike="noStrike">
                          <a:effectLst/>
                        </a:rPr>
                        <a:t>33.4</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10</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24"/>
                  </a:ext>
                </a:extLst>
              </a:tr>
              <a:tr h="174075">
                <a:tc>
                  <a:txBody>
                    <a:bodyPr/>
                    <a:lstStyle/>
                    <a:p>
                      <a:pPr algn="ctr" fontAlgn="b"/>
                      <a:r>
                        <a:rPr lang="en-US" sz="1000" u="none" strike="noStrike" dirty="0">
                          <a:effectLst/>
                        </a:rPr>
                        <a:t>25</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dirty="0">
                          <a:effectLst/>
                        </a:rPr>
                        <a:t>22</a:t>
                      </a:r>
                      <a:endParaRPr lang="en-US" sz="1000" b="0" i="0" u="none" strike="noStrike" dirty="0">
                        <a:solidFill>
                          <a:srgbClr val="000000"/>
                        </a:solidFill>
                        <a:effectLst/>
                        <a:latin typeface="Calibri"/>
                      </a:endParaRPr>
                    </a:p>
                  </a:txBody>
                  <a:tcPr marL="8704" marR="8704" marT="8704" marB="0" anchor="b"/>
                </a:tc>
                <a:tc>
                  <a:txBody>
                    <a:bodyPr/>
                    <a:lstStyle/>
                    <a:p>
                      <a:pPr algn="ctr" fontAlgn="b"/>
                      <a:r>
                        <a:rPr lang="en-US" sz="1000" u="none" strike="noStrike">
                          <a:effectLst/>
                        </a:rPr>
                        <a:t>28.6</a:t>
                      </a:r>
                      <a:endParaRPr lang="en-US" sz="1000" b="0" i="0" u="none" strike="noStrike">
                        <a:solidFill>
                          <a:srgbClr val="000000"/>
                        </a:solidFill>
                        <a:effectLst/>
                        <a:latin typeface="Calibri"/>
                      </a:endParaRPr>
                    </a:p>
                  </a:txBody>
                  <a:tcPr marL="8704" marR="8704" marT="8704" marB="0" anchor="b"/>
                </a:tc>
                <a:tc>
                  <a:txBody>
                    <a:bodyPr/>
                    <a:lstStyle/>
                    <a:p>
                      <a:pPr algn="ctr" fontAlgn="b"/>
                      <a:r>
                        <a:rPr lang="en-US" sz="1000" b="0" i="0" u="none" strike="noStrike" dirty="0" smtClean="0">
                          <a:solidFill>
                            <a:srgbClr val="000000"/>
                          </a:solidFill>
                          <a:effectLst/>
                          <a:latin typeface="Calibri"/>
                        </a:rPr>
                        <a:t>11</a:t>
                      </a:r>
                      <a:endParaRPr lang="en-US" sz="1000" b="0" i="0" u="none" strike="noStrike" dirty="0">
                        <a:solidFill>
                          <a:srgbClr val="000000"/>
                        </a:solidFill>
                        <a:effectLst/>
                        <a:latin typeface="Calibri"/>
                      </a:endParaRPr>
                    </a:p>
                  </a:txBody>
                  <a:tcPr marL="8704" marR="8704" marT="8704" marB="0" anchor="b"/>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9520403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3016210"/>
          </a:xfrm>
          <a:prstGeom prst="rect">
            <a:avLst/>
          </a:prstGeom>
          <a:noFill/>
        </p:spPr>
        <p:txBody>
          <a:bodyPr wrap="square" rtlCol="0">
            <a:spAutoFit/>
          </a:bodyPr>
          <a:lstStyle/>
          <a:p>
            <a:pPr marL="285750" indent="-285750">
              <a:buFont typeface="Arial" pitchFamily="34" charset="0"/>
              <a:buChar char="•"/>
            </a:pPr>
            <a:r>
              <a:rPr lang="en-US" dirty="0" smtClean="0"/>
              <a:t>Before doing a regression, it is usually a good idea to do some analysis on the data to determine the distribution of the data, the mean, and the variance. </a:t>
            </a:r>
            <a:r>
              <a:rPr lang="en-US" dirty="0" smtClean="0"/>
              <a:t>  I used the </a:t>
            </a:r>
            <a:r>
              <a:rPr lang="en-US" dirty="0" err="1" smtClean="0"/>
              <a:t>CountAll</a:t>
            </a:r>
            <a:r>
              <a:rPr lang="en-US" dirty="0" smtClean="0"/>
              <a:t> and </a:t>
            </a:r>
            <a:r>
              <a:rPr lang="en-US" dirty="0" err="1" smtClean="0"/>
              <a:t>hs</a:t>
            </a:r>
            <a:r>
              <a:rPr lang="en-US" dirty="0" smtClean="0"/>
              <a:t> histogram function from the </a:t>
            </a:r>
            <a:r>
              <a:rPr lang="en-US" dirty="0" err="1" smtClean="0"/>
              <a:t>lessR</a:t>
            </a:r>
            <a:r>
              <a:rPr lang="en-US" dirty="0" smtClean="0"/>
              <a:t> library :</a:t>
            </a:r>
          </a:p>
          <a:p>
            <a:endParaRPr lang="en-US" dirty="0" smtClean="0"/>
          </a:p>
          <a:p>
            <a:pPr lvl="2"/>
            <a:r>
              <a:rPr lang="en-US" sz="1600" dirty="0">
                <a:solidFill>
                  <a:srgbClr val="002060"/>
                </a:solidFill>
              </a:rPr>
              <a:t>library(</a:t>
            </a:r>
            <a:r>
              <a:rPr lang="en-US" sz="1600" dirty="0" err="1">
                <a:solidFill>
                  <a:srgbClr val="002060"/>
                </a:solidFill>
              </a:rPr>
              <a:t>lessR</a:t>
            </a:r>
            <a:r>
              <a:rPr lang="en-US" sz="1600" dirty="0">
                <a:solidFill>
                  <a:srgbClr val="002060"/>
                </a:solidFill>
              </a:rPr>
              <a:t>)</a:t>
            </a:r>
          </a:p>
          <a:p>
            <a:pPr lvl="2"/>
            <a:r>
              <a:rPr lang="en-US" sz="1600" dirty="0" err="1">
                <a:solidFill>
                  <a:srgbClr val="002060"/>
                </a:solidFill>
              </a:rPr>
              <a:t>CountAll</a:t>
            </a:r>
            <a:r>
              <a:rPr lang="en-US" sz="1600" dirty="0">
                <a:solidFill>
                  <a:srgbClr val="002060"/>
                </a:solidFill>
              </a:rPr>
              <a:t>(steam2</a:t>
            </a:r>
            <a:r>
              <a:rPr lang="en-US" sz="1600" dirty="0" smtClean="0">
                <a:solidFill>
                  <a:srgbClr val="002060"/>
                </a:solidFill>
              </a:rPr>
              <a:t>)</a:t>
            </a:r>
          </a:p>
          <a:p>
            <a:pPr lvl="2"/>
            <a:r>
              <a:rPr lang="en-US" sz="1600" dirty="0" err="1">
                <a:solidFill>
                  <a:srgbClr val="002060"/>
                </a:solidFill>
              </a:rPr>
              <a:t>hs</a:t>
            </a:r>
            <a:r>
              <a:rPr lang="en-US" sz="1600" dirty="0">
                <a:solidFill>
                  <a:srgbClr val="002060"/>
                </a:solidFill>
              </a:rPr>
              <a:t>(</a:t>
            </a:r>
            <a:r>
              <a:rPr lang="en-US" sz="1600" dirty="0" err="1">
                <a:solidFill>
                  <a:srgbClr val="002060"/>
                </a:solidFill>
              </a:rPr>
              <a:t>y,data</a:t>
            </a:r>
            <a:r>
              <a:rPr lang="en-US" sz="1600" dirty="0">
                <a:solidFill>
                  <a:srgbClr val="002060"/>
                </a:solidFill>
              </a:rPr>
              <a:t>=steam2)</a:t>
            </a:r>
            <a:endParaRPr lang="en-US" sz="1600" dirty="0" smtClean="0">
              <a:solidFill>
                <a:srgbClr val="002060"/>
              </a:solidFill>
            </a:endParaRPr>
          </a:p>
          <a:p>
            <a:pPr marL="285750" indent="-285750">
              <a:buFont typeface="Arial" pitchFamily="34" charset="0"/>
              <a:buChar char="•"/>
            </a:pPr>
            <a:endParaRPr lang="en-US" dirty="0" smtClean="0"/>
          </a:p>
          <a:p>
            <a:pPr marL="285750" indent="-285750">
              <a:buFont typeface="Arial" pitchFamily="34" charset="0"/>
              <a:buChar char="•"/>
            </a:pPr>
            <a:endParaRPr lang="en-US" dirty="0"/>
          </a:p>
          <a:p>
            <a:endParaRPr lang="en-US" dirty="0"/>
          </a:p>
          <a:p>
            <a:pPr lvl="2"/>
            <a:endParaRPr lang="en-US" sz="1600" b="1" dirty="0">
              <a:solidFill>
                <a:schemeClr val="accent1">
                  <a:lumMod val="75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379469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1477328"/>
          </a:xfrm>
          <a:prstGeom prst="rect">
            <a:avLst/>
          </a:prstGeom>
          <a:noFill/>
        </p:spPr>
        <p:txBody>
          <a:bodyPr wrap="square" rtlCol="0">
            <a:spAutoFit/>
          </a:bodyPr>
          <a:lstStyle/>
          <a:p>
            <a:pPr marL="285750" indent="-285750">
              <a:buFont typeface="Arial" pitchFamily="34" charset="0"/>
              <a:buChar char="•"/>
            </a:pPr>
            <a:r>
              <a:rPr lang="en-US" dirty="0" smtClean="0"/>
              <a:t>The output from </a:t>
            </a:r>
            <a:r>
              <a:rPr lang="en-US" dirty="0" smtClean="0"/>
              <a:t>this basic analysis is </a:t>
            </a:r>
            <a:r>
              <a:rPr lang="en-US" dirty="0" smtClean="0"/>
              <a:t>given below. </a:t>
            </a:r>
            <a:r>
              <a:rPr lang="en-US" dirty="0"/>
              <a:t>The </a:t>
            </a:r>
            <a:r>
              <a:rPr lang="en-US" dirty="0" smtClean="0"/>
              <a:t>histogram shows </a:t>
            </a:r>
            <a:r>
              <a:rPr lang="en-US" dirty="0"/>
              <a:t>that the distribution could be Poisson or Negative Binomial</a:t>
            </a:r>
            <a:r>
              <a:rPr lang="en-US" dirty="0" smtClean="0"/>
              <a:t>. The data seems to follow a normal distribution which is a special case of Poisson or NB. There are no spikes at any value, such as 0 which might suggest using a Zero Inflated Model (more on that later).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048000"/>
            <a:ext cx="6934200" cy="3510090"/>
          </a:xfrm>
          <a:prstGeom prst="rect">
            <a:avLst/>
          </a:prstGeom>
        </p:spPr>
      </p:pic>
    </p:spTree>
    <p:extLst>
      <p:ext uri="{BB962C8B-B14F-4D97-AF65-F5344CB8AC3E}">
        <p14:creationId xmlns:p14="http://schemas.microsoft.com/office/powerpoint/2010/main" val="22279184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914400"/>
            <a:ext cx="8229600" cy="2585323"/>
          </a:xfrm>
          <a:prstGeom prst="rect">
            <a:avLst/>
          </a:prstGeom>
          <a:noFill/>
        </p:spPr>
        <p:txBody>
          <a:bodyPr wrap="square" rtlCol="0">
            <a:spAutoFit/>
          </a:bodyPr>
          <a:lstStyle/>
          <a:p>
            <a:pPr marL="285750" indent="-285750">
              <a:buFont typeface="Arial" pitchFamily="34" charset="0"/>
              <a:buChar char="•"/>
            </a:pPr>
            <a:r>
              <a:rPr lang="en-US" dirty="0" smtClean="0"/>
              <a:t>Continuing with the analysis, it is seen from the </a:t>
            </a:r>
            <a:r>
              <a:rPr lang="en-US" dirty="0" smtClean="0"/>
              <a:t>summary statistics that </a:t>
            </a:r>
            <a:r>
              <a:rPr lang="en-US" dirty="0" smtClean="0"/>
              <a:t>the variance is smaller than the mean. From this, we can conclude that this data does not actually fit a Poisson distribution or a Negative Binomial distribution. These distributions require that the variance be equal to the mean for Poisson and greater than the mean for Negative Binomial</a:t>
            </a:r>
            <a:r>
              <a:rPr lang="en-US" dirty="0" smtClean="0"/>
              <a:t>.</a:t>
            </a:r>
          </a:p>
          <a:p>
            <a:endParaRPr lang="en-US" dirty="0"/>
          </a:p>
          <a:p>
            <a:pPr marL="285750" indent="-285750">
              <a:buFont typeface="Arial" pitchFamily="34" charset="0"/>
              <a:buChar char="•"/>
            </a:pPr>
            <a:r>
              <a:rPr lang="en-US" dirty="0" smtClean="0"/>
              <a:t>Even though this is not technically Poisson or NB, the analysis will continue for demonstration purposes. Also, distinguished statistician John </a:t>
            </a:r>
            <a:r>
              <a:rPr lang="en-US" dirty="0" err="1" smtClean="0"/>
              <a:t>Tukey</a:t>
            </a:r>
            <a:r>
              <a:rPr lang="en-US" dirty="0" smtClean="0"/>
              <a:t> taught that statistics are robust and can give good results even when assumptions are violated.  </a:t>
            </a:r>
            <a:endParaRPr lang="en-US" dirty="0"/>
          </a:p>
        </p:txBody>
      </p:sp>
      <p:pic>
        <p:nvPicPr>
          <p:cNvPr id="5" name="Picture 4"/>
          <p:cNvPicPr>
            <a:picLocks noChangeAspect="1"/>
          </p:cNvPicPr>
          <p:nvPr/>
        </p:nvPicPr>
        <p:blipFill>
          <a:blip r:embed="rId3"/>
          <a:stretch>
            <a:fillRect/>
          </a:stretch>
        </p:blipFill>
        <p:spPr>
          <a:xfrm>
            <a:off x="1066800" y="3733800"/>
            <a:ext cx="7528090" cy="2895866"/>
          </a:xfrm>
          <a:prstGeom prst="rect">
            <a:avLst/>
          </a:prstGeom>
        </p:spPr>
      </p:pic>
    </p:spTree>
    <p:extLst>
      <p:ext uri="{BB962C8B-B14F-4D97-AF65-F5344CB8AC3E}">
        <p14:creationId xmlns:p14="http://schemas.microsoft.com/office/powerpoint/2010/main" val="40583460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64127" y="1295400"/>
            <a:ext cx="8229600" cy="5539978"/>
          </a:xfrm>
          <a:prstGeom prst="rect">
            <a:avLst/>
          </a:prstGeom>
          <a:noFill/>
        </p:spPr>
        <p:txBody>
          <a:bodyPr wrap="square" rtlCol="0">
            <a:spAutoFit/>
          </a:bodyPr>
          <a:lstStyle/>
          <a:p>
            <a:r>
              <a:rPr lang="en-US" sz="1600" dirty="0" smtClean="0"/>
              <a:t>R has many </a:t>
            </a:r>
            <a:r>
              <a:rPr lang="en-US" sz="1600" dirty="0" smtClean="0"/>
              <a:t>ways to model </a:t>
            </a:r>
            <a:r>
              <a:rPr lang="en-US" sz="1600" dirty="0" smtClean="0"/>
              <a:t>counting numbers.   Here, we will look at:</a:t>
            </a:r>
          </a:p>
          <a:p>
            <a:endParaRPr lang="en-US" sz="1600" dirty="0" smtClean="0"/>
          </a:p>
          <a:p>
            <a:pPr marL="285750" indent="-285750">
              <a:buFont typeface="Arial" pitchFamily="34" charset="0"/>
              <a:buChar char="•"/>
            </a:pPr>
            <a:r>
              <a:rPr lang="en-US" sz="1600" dirty="0" err="1" smtClean="0"/>
              <a:t>reg</a:t>
            </a:r>
            <a:r>
              <a:rPr lang="en-US" sz="1600" dirty="0" smtClean="0"/>
              <a:t> </a:t>
            </a:r>
            <a:r>
              <a:rPr lang="en-US" sz="1600" dirty="0" smtClean="0"/>
              <a:t>(standard regression should always be tried, it’s easy and can work well)</a:t>
            </a:r>
          </a:p>
          <a:p>
            <a:pPr marL="285750" indent="-285750">
              <a:buFont typeface="Arial" pitchFamily="34" charset="0"/>
              <a:buChar char="•"/>
            </a:pPr>
            <a:r>
              <a:rPr lang="en-US" sz="1600" dirty="0" err="1" smtClean="0"/>
              <a:t>reg</a:t>
            </a:r>
            <a:r>
              <a:rPr lang="en-US" sz="1600" dirty="0" smtClean="0"/>
              <a:t> using LN(Y)  (transform Y by hand – run OLS on LN(Y) as response variable)</a:t>
            </a:r>
          </a:p>
          <a:p>
            <a:pPr marL="285750" indent="-285750">
              <a:buFont typeface="Arial" pitchFamily="34" charset="0"/>
              <a:buChar char="•"/>
            </a:pPr>
            <a:r>
              <a:rPr lang="en-US" sz="1600" dirty="0" err="1" smtClean="0"/>
              <a:t>glm</a:t>
            </a:r>
            <a:r>
              <a:rPr lang="en-US" sz="1600" dirty="0" smtClean="0"/>
              <a:t> </a:t>
            </a:r>
            <a:r>
              <a:rPr lang="en-US" sz="1600" dirty="0" smtClean="0"/>
              <a:t>with POISSON distribution</a:t>
            </a:r>
          </a:p>
          <a:p>
            <a:pPr marL="285750" indent="-285750">
              <a:buFont typeface="Arial" pitchFamily="34" charset="0"/>
              <a:buChar char="•"/>
            </a:pPr>
            <a:r>
              <a:rPr lang="en-US" sz="1600" dirty="0" err="1" smtClean="0"/>
              <a:t>glm</a:t>
            </a:r>
            <a:r>
              <a:rPr lang="en-US" sz="1600" dirty="0" smtClean="0"/>
              <a:t> </a:t>
            </a:r>
            <a:r>
              <a:rPr lang="en-US" sz="1600" dirty="0" smtClean="0"/>
              <a:t>with NEGATIVE BINOMIAL) distribution</a:t>
            </a:r>
          </a:p>
          <a:p>
            <a:endParaRPr lang="en-US" dirty="0" smtClean="0"/>
          </a:p>
          <a:p>
            <a:pPr lvl="1"/>
            <a:r>
              <a:rPr lang="en-US" sz="1600" dirty="0" smtClean="0">
                <a:solidFill>
                  <a:srgbClr val="002060"/>
                </a:solidFill>
              </a:rPr>
              <a:t>########## OLS Regression</a:t>
            </a:r>
            <a:endParaRPr lang="en-US" sz="1600" dirty="0" smtClean="0">
              <a:solidFill>
                <a:srgbClr val="002060"/>
              </a:solidFill>
            </a:endParaRPr>
          </a:p>
          <a:p>
            <a:pPr lvl="1"/>
            <a:r>
              <a:rPr lang="en-US" sz="1600" dirty="0" smtClean="0">
                <a:solidFill>
                  <a:srgbClr val="002060"/>
                </a:solidFill>
              </a:rPr>
              <a:t>m0 &lt;- </a:t>
            </a:r>
            <a:r>
              <a:rPr lang="en-US" sz="1600" dirty="0" err="1" smtClean="0">
                <a:solidFill>
                  <a:srgbClr val="002060"/>
                </a:solidFill>
              </a:rPr>
              <a:t>reg</a:t>
            </a:r>
            <a:r>
              <a:rPr lang="en-US" sz="1600" dirty="0" smtClean="0">
                <a:solidFill>
                  <a:srgbClr val="002060"/>
                </a:solidFill>
              </a:rPr>
              <a:t>(y~x6+x8, data=steam)</a:t>
            </a:r>
          </a:p>
          <a:p>
            <a:pPr lvl="1"/>
            <a:r>
              <a:rPr lang="en-US" sz="1600" dirty="0" smtClean="0">
                <a:solidFill>
                  <a:srgbClr val="002060"/>
                </a:solidFill>
              </a:rPr>
              <a:t>m0</a:t>
            </a:r>
          </a:p>
          <a:p>
            <a:pPr lvl="1"/>
            <a:endParaRPr lang="en-US" sz="1600" dirty="0" smtClean="0">
              <a:solidFill>
                <a:srgbClr val="002060"/>
              </a:solidFill>
            </a:endParaRPr>
          </a:p>
          <a:p>
            <a:pPr lvl="1"/>
            <a:endParaRPr lang="en-US" sz="1600" dirty="0" smtClean="0">
              <a:solidFill>
                <a:srgbClr val="002060"/>
              </a:solidFill>
            </a:endParaRPr>
          </a:p>
          <a:p>
            <a:pPr lvl="1"/>
            <a:r>
              <a:rPr lang="en-US" sz="1600" dirty="0" smtClean="0">
                <a:solidFill>
                  <a:srgbClr val="002060"/>
                </a:solidFill>
              </a:rPr>
              <a:t>###########  GLM with Poisson Distribution</a:t>
            </a:r>
          </a:p>
          <a:p>
            <a:pPr lvl="1"/>
            <a:r>
              <a:rPr lang="en-US" sz="1600" dirty="0" smtClean="0">
                <a:solidFill>
                  <a:srgbClr val="002060"/>
                </a:solidFill>
              </a:rPr>
              <a:t>summary(m1 &lt;- </a:t>
            </a:r>
            <a:r>
              <a:rPr lang="en-US" sz="1600" dirty="0" err="1" smtClean="0">
                <a:solidFill>
                  <a:srgbClr val="002060"/>
                </a:solidFill>
              </a:rPr>
              <a:t>glm</a:t>
            </a:r>
            <a:r>
              <a:rPr lang="en-US" sz="1600" dirty="0" smtClean="0">
                <a:solidFill>
                  <a:srgbClr val="002060"/>
                </a:solidFill>
              </a:rPr>
              <a:t>(y ~ x6 + x8, family="</a:t>
            </a:r>
            <a:r>
              <a:rPr lang="en-US" sz="1600" dirty="0" err="1" smtClean="0">
                <a:solidFill>
                  <a:srgbClr val="002060"/>
                </a:solidFill>
              </a:rPr>
              <a:t>poisson</a:t>
            </a:r>
            <a:r>
              <a:rPr lang="en-US" sz="1600" dirty="0" smtClean="0">
                <a:solidFill>
                  <a:srgbClr val="002060"/>
                </a:solidFill>
              </a:rPr>
              <a:t>", data=steam2))</a:t>
            </a:r>
          </a:p>
          <a:p>
            <a:pPr lvl="1"/>
            <a:endParaRPr lang="en-US" sz="1600" dirty="0" smtClean="0">
              <a:solidFill>
                <a:srgbClr val="002060"/>
              </a:solidFill>
            </a:endParaRPr>
          </a:p>
          <a:p>
            <a:pPr lvl="1"/>
            <a:endParaRPr lang="en-US" sz="1600" dirty="0">
              <a:solidFill>
                <a:srgbClr val="002060"/>
              </a:solidFill>
            </a:endParaRPr>
          </a:p>
          <a:p>
            <a:pPr lvl="1"/>
            <a:r>
              <a:rPr lang="en-US" sz="1600" dirty="0" smtClean="0">
                <a:solidFill>
                  <a:srgbClr val="002060"/>
                </a:solidFill>
              </a:rPr>
              <a:t>###########  GLM with Negative Binomial Distribution</a:t>
            </a:r>
          </a:p>
          <a:p>
            <a:pPr lvl="1"/>
            <a:r>
              <a:rPr lang="en-US" sz="1600" dirty="0" err="1">
                <a:solidFill>
                  <a:srgbClr val="002060"/>
                </a:solidFill>
              </a:rPr>
              <a:t>i</a:t>
            </a:r>
            <a:r>
              <a:rPr lang="en-US" sz="1600" dirty="0" err="1" smtClean="0">
                <a:solidFill>
                  <a:srgbClr val="002060"/>
                </a:solidFill>
              </a:rPr>
              <a:t>nstall.package</a:t>
            </a:r>
            <a:r>
              <a:rPr lang="en-US" sz="1600" dirty="0" smtClean="0">
                <a:solidFill>
                  <a:srgbClr val="002060"/>
                </a:solidFill>
              </a:rPr>
              <a:t>(MASS)</a:t>
            </a:r>
          </a:p>
          <a:p>
            <a:pPr lvl="1"/>
            <a:r>
              <a:rPr lang="en-US" sz="1600" dirty="0">
                <a:solidFill>
                  <a:srgbClr val="002060"/>
                </a:solidFill>
              </a:rPr>
              <a:t>l</a:t>
            </a:r>
            <a:r>
              <a:rPr lang="en-US" sz="1600" dirty="0" smtClean="0">
                <a:solidFill>
                  <a:srgbClr val="002060"/>
                </a:solidFill>
              </a:rPr>
              <a:t>ibrary(MASS)</a:t>
            </a:r>
          </a:p>
          <a:p>
            <a:pPr lvl="1"/>
            <a:r>
              <a:rPr lang="en-US" sz="1600" dirty="0">
                <a:solidFill>
                  <a:srgbClr val="002060"/>
                </a:solidFill>
              </a:rPr>
              <a:t>summary(m2 &lt;- </a:t>
            </a:r>
            <a:r>
              <a:rPr lang="en-US" sz="1600" dirty="0" err="1">
                <a:solidFill>
                  <a:srgbClr val="002060"/>
                </a:solidFill>
              </a:rPr>
              <a:t>glm.nb</a:t>
            </a:r>
            <a:r>
              <a:rPr lang="en-US" sz="1600" dirty="0">
                <a:solidFill>
                  <a:srgbClr val="002060"/>
                </a:solidFill>
              </a:rPr>
              <a:t>(y ~ x6 + x8, data = steam2))</a:t>
            </a:r>
            <a:endParaRPr lang="en-US" sz="1600" dirty="0" smtClean="0">
              <a:solidFill>
                <a:srgbClr val="002060"/>
              </a:solidFill>
            </a:endParaRPr>
          </a:p>
          <a:p>
            <a:pPr lvl="1"/>
            <a:endParaRPr lang="en-US" sz="1600" dirty="0" smtClean="0">
              <a:solidFill>
                <a:srgbClr val="002060"/>
              </a:solidFill>
            </a:endParaRPr>
          </a:p>
          <a:p>
            <a:pPr lvl="1"/>
            <a:endParaRPr lang="en-US" sz="1600" dirty="0">
              <a:solidFill>
                <a:srgbClr val="002060"/>
              </a:solidFill>
            </a:endParaRPr>
          </a:p>
        </p:txBody>
      </p:sp>
    </p:spTree>
    <p:extLst>
      <p:ext uri="{BB962C8B-B14F-4D97-AF65-F5344CB8AC3E}">
        <p14:creationId xmlns:p14="http://schemas.microsoft.com/office/powerpoint/2010/main" val="42104937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9409"/>
            <a:ext cx="8229600" cy="1143000"/>
          </a:xfrm>
        </p:spPr>
        <p:txBody>
          <a:bodyPr>
            <a:noAutofit/>
          </a:bodyPr>
          <a:lstStyle/>
          <a:p>
            <a:r>
              <a:rPr lang="en-US" sz="2800" b="1" dirty="0" smtClean="0">
                <a:solidFill>
                  <a:srgbClr val="C00000"/>
                </a:solidFill>
              </a:rPr>
              <a:t>Poisson </a:t>
            </a:r>
            <a:r>
              <a:rPr lang="en-US" sz="2800" b="1" dirty="0">
                <a:solidFill>
                  <a:srgbClr val="C00000"/>
                </a:solidFill>
              </a:rPr>
              <a:t>Regression: </a:t>
            </a:r>
            <a:r>
              <a:rPr lang="en-US" sz="2800" b="1" dirty="0" smtClean="0">
                <a:solidFill>
                  <a:srgbClr val="C00000"/>
                </a:solidFill>
              </a:rPr>
              <a:t> Example</a:t>
            </a:r>
            <a:endParaRPr lang="en-US" sz="2800" b="1" dirty="0">
              <a:solidFill>
                <a:srgbClr val="C00000"/>
              </a:solidFill>
            </a:endParaRPr>
          </a:p>
        </p:txBody>
      </p:sp>
      <p:sp>
        <p:nvSpPr>
          <p:cNvPr id="3" name="TextBox 2"/>
          <p:cNvSpPr txBox="1"/>
          <p:nvPr/>
        </p:nvSpPr>
        <p:spPr>
          <a:xfrm>
            <a:off x="381116" y="992596"/>
            <a:ext cx="8229600" cy="1138773"/>
          </a:xfrm>
          <a:prstGeom prst="rect">
            <a:avLst/>
          </a:prstGeom>
          <a:noFill/>
        </p:spPr>
        <p:txBody>
          <a:bodyPr wrap="square" rtlCol="0">
            <a:spAutoFit/>
          </a:bodyPr>
          <a:lstStyle/>
          <a:p>
            <a:pPr marL="285750" indent="-285750">
              <a:buFont typeface="Arial" pitchFamily="34" charset="0"/>
              <a:buChar char="•"/>
            </a:pPr>
            <a:r>
              <a:rPr lang="en-US" dirty="0" smtClean="0"/>
              <a:t>Using OLS regression</a:t>
            </a:r>
            <a:endParaRPr lang="en-US" dirty="0" smtClean="0"/>
          </a:p>
          <a:p>
            <a:endParaRPr lang="en-US" dirty="0"/>
          </a:p>
          <a:p>
            <a:pPr lvl="2"/>
            <a:r>
              <a:rPr lang="en-US" sz="1600" b="1" dirty="0">
                <a:solidFill>
                  <a:schemeClr val="accent1">
                    <a:lumMod val="75000"/>
                  </a:schemeClr>
                </a:solidFill>
                <a:latin typeface="Courier New" pitchFamily="49" charset="0"/>
                <a:cs typeface="Courier New" pitchFamily="49" charset="0"/>
              </a:rPr>
              <a:t>summary(m0 &lt;- </a:t>
            </a:r>
            <a:r>
              <a:rPr lang="en-US" sz="1600" b="1" dirty="0" err="1">
                <a:solidFill>
                  <a:schemeClr val="accent1">
                    <a:lumMod val="75000"/>
                  </a:schemeClr>
                </a:solidFill>
                <a:latin typeface="Courier New" pitchFamily="49" charset="0"/>
                <a:cs typeface="Courier New" pitchFamily="49" charset="0"/>
              </a:rPr>
              <a:t>reg</a:t>
            </a:r>
            <a:r>
              <a:rPr lang="en-US" sz="1600" b="1" dirty="0">
                <a:solidFill>
                  <a:schemeClr val="accent1">
                    <a:lumMod val="75000"/>
                  </a:schemeClr>
                </a:solidFill>
                <a:latin typeface="Courier New" pitchFamily="49" charset="0"/>
                <a:cs typeface="Courier New" pitchFamily="49" charset="0"/>
              </a:rPr>
              <a:t>(y~x6+x8, data=steam2))</a:t>
            </a:r>
          </a:p>
          <a:p>
            <a:pPr lvl="2"/>
            <a:r>
              <a:rPr lang="en-US" sz="1600" b="1" dirty="0">
                <a:solidFill>
                  <a:schemeClr val="accent1">
                    <a:lumMod val="75000"/>
                  </a:schemeClr>
                </a:solidFill>
                <a:latin typeface="Courier New" pitchFamily="49" charset="0"/>
                <a:cs typeface="Courier New" pitchFamily="49" charset="0"/>
              </a:rPr>
              <a:t>m0</a:t>
            </a:r>
            <a:endParaRPr lang="en-US" sz="1600" b="1" dirty="0">
              <a:solidFill>
                <a:schemeClr val="accent1">
                  <a:lumMod val="75000"/>
                </a:schemeClr>
              </a:solidFill>
              <a:latin typeface="Courier New" pitchFamily="49" charset="0"/>
              <a:cs typeface="Courier New" pitchFamily="49" charset="0"/>
            </a:endParaRPr>
          </a:p>
        </p:txBody>
      </p:sp>
      <p:pic>
        <p:nvPicPr>
          <p:cNvPr id="4" name="Picture 3"/>
          <p:cNvPicPr>
            <a:picLocks noChangeAspect="1"/>
          </p:cNvPicPr>
          <p:nvPr/>
        </p:nvPicPr>
        <p:blipFill>
          <a:blip r:embed="rId3"/>
          <a:stretch>
            <a:fillRect/>
          </a:stretch>
        </p:blipFill>
        <p:spPr>
          <a:xfrm>
            <a:off x="1143000" y="2438400"/>
            <a:ext cx="7315433" cy="3982163"/>
          </a:xfrm>
          <a:prstGeom prst="rect">
            <a:avLst/>
          </a:prstGeom>
        </p:spPr>
      </p:pic>
      <p:sp>
        <p:nvSpPr>
          <p:cNvPr id="17" name="TextBox 16"/>
          <p:cNvSpPr txBox="1"/>
          <p:nvPr/>
        </p:nvSpPr>
        <p:spPr>
          <a:xfrm>
            <a:off x="-152400" y="3200400"/>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20" name="Oval 19"/>
          <p:cNvSpPr/>
          <p:nvPr/>
        </p:nvSpPr>
        <p:spPr>
          <a:xfrm>
            <a:off x="2362200" y="2606000"/>
            <a:ext cx="838200" cy="13032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9472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8"/>
            <a:ext cx="8229600" cy="1143000"/>
          </a:xfrm>
        </p:spPr>
        <p:txBody>
          <a:bodyPr>
            <a:noAutofit/>
          </a:bodyPr>
          <a:lstStyle/>
          <a:p>
            <a:r>
              <a:rPr lang="en-US" sz="2800" b="1" dirty="0" smtClean="0">
                <a:solidFill>
                  <a:srgbClr val="C00000"/>
                </a:solidFill>
              </a:rPr>
              <a:t>Poisson </a:t>
            </a:r>
            <a:r>
              <a:rPr lang="en-US" sz="2800" b="1" dirty="0">
                <a:solidFill>
                  <a:srgbClr val="C00000"/>
                </a:solidFill>
              </a:rPr>
              <a:t>Regression: </a:t>
            </a:r>
            <a:r>
              <a:rPr lang="en-US" sz="2800" b="1" dirty="0" smtClean="0">
                <a:solidFill>
                  <a:srgbClr val="C00000"/>
                </a:solidFill>
              </a:rPr>
              <a:t> Example</a:t>
            </a:r>
            <a:endParaRPr lang="en-US" sz="2800" b="1" dirty="0">
              <a:solidFill>
                <a:srgbClr val="C00000"/>
              </a:solidFill>
            </a:endParaRPr>
          </a:p>
        </p:txBody>
      </p:sp>
      <p:sp>
        <p:nvSpPr>
          <p:cNvPr id="3" name="TextBox 2"/>
          <p:cNvSpPr txBox="1"/>
          <p:nvPr/>
        </p:nvSpPr>
        <p:spPr>
          <a:xfrm>
            <a:off x="457200" y="860423"/>
            <a:ext cx="8229600" cy="1600438"/>
          </a:xfrm>
          <a:prstGeom prst="rect">
            <a:avLst/>
          </a:prstGeom>
          <a:noFill/>
        </p:spPr>
        <p:txBody>
          <a:bodyPr wrap="square" rtlCol="0">
            <a:spAutoFit/>
          </a:bodyPr>
          <a:lstStyle/>
          <a:p>
            <a:pPr marL="285750" indent="-285750">
              <a:buFont typeface="Arial" pitchFamily="34" charset="0"/>
              <a:buChar char="•"/>
            </a:pPr>
            <a:r>
              <a:rPr lang="en-US" dirty="0" smtClean="0"/>
              <a:t>Using OLS regression on LN(Y)</a:t>
            </a:r>
            <a:endParaRPr lang="en-US" dirty="0" smtClean="0"/>
          </a:p>
          <a:p>
            <a:pPr lvl="2"/>
            <a:r>
              <a:rPr lang="en-US" sz="1600" b="1" dirty="0" err="1" smtClean="0">
                <a:solidFill>
                  <a:schemeClr val="accent1">
                    <a:lumMod val="75000"/>
                  </a:schemeClr>
                </a:solidFill>
                <a:latin typeface="Courier New" pitchFamily="49" charset="0"/>
                <a:cs typeface="Courier New" pitchFamily="49" charset="0"/>
              </a:rPr>
              <a:t>ln_y</a:t>
            </a:r>
            <a:r>
              <a:rPr lang="en-US" sz="1600" b="1" dirty="0" smtClean="0">
                <a:solidFill>
                  <a:schemeClr val="accent1">
                    <a:lumMod val="75000"/>
                  </a:schemeClr>
                </a:solidFill>
                <a:latin typeface="Courier New" pitchFamily="49" charset="0"/>
                <a:cs typeface="Courier New" pitchFamily="49" charset="0"/>
              </a:rPr>
              <a:t> </a:t>
            </a:r>
            <a:r>
              <a:rPr lang="en-US" sz="1600" b="1" dirty="0">
                <a:solidFill>
                  <a:schemeClr val="accent1">
                    <a:lumMod val="75000"/>
                  </a:schemeClr>
                </a:solidFill>
                <a:latin typeface="Courier New" pitchFamily="49" charset="0"/>
                <a:cs typeface="Courier New" pitchFamily="49" charset="0"/>
              </a:rPr>
              <a:t>&lt;- log(y)</a:t>
            </a:r>
          </a:p>
          <a:p>
            <a:pPr lvl="2"/>
            <a:r>
              <a:rPr lang="en-US" sz="1600" b="1" dirty="0" err="1">
                <a:solidFill>
                  <a:schemeClr val="accent1">
                    <a:lumMod val="75000"/>
                  </a:schemeClr>
                </a:solidFill>
                <a:latin typeface="Courier New" pitchFamily="49" charset="0"/>
                <a:cs typeface="Courier New" pitchFamily="49" charset="0"/>
              </a:rPr>
              <a:t>ln_y</a:t>
            </a:r>
            <a:endParaRPr lang="en-US" sz="1600" b="1" dirty="0">
              <a:solidFill>
                <a:schemeClr val="accent1">
                  <a:lumMod val="75000"/>
                </a:schemeClr>
              </a:solidFill>
              <a:latin typeface="Courier New" pitchFamily="49" charset="0"/>
              <a:cs typeface="Courier New" pitchFamily="49" charset="0"/>
            </a:endParaRPr>
          </a:p>
          <a:p>
            <a:pPr lvl="2"/>
            <a:r>
              <a:rPr lang="en-US" sz="1600" b="1" dirty="0">
                <a:solidFill>
                  <a:schemeClr val="accent1">
                    <a:lumMod val="75000"/>
                  </a:schemeClr>
                </a:solidFill>
                <a:latin typeface="Courier New" pitchFamily="49" charset="0"/>
                <a:cs typeface="Courier New" pitchFamily="49" charset="0"/>
              </a:rPr>
              <a:t>steam4&lt;-</a:t>
            </a:r>
            <a:r>
              <a:rPr lang="en-US" sz="1600" b="1" dirty="0" err="1">
                <a:solidFill>
                  <a:schemeClr val="accent1">
                    <a:lumMod val="75000"/>
                  </a:schemeClr>
                </a:solidFill>
                <a:latin typeface="Courier New" pitchFamily="49" charset="0"/>
                <a:cs typeface="Courier New" pitchFamily="49" charset="0"/>
              </a:rPr>
              <a:t>cbind.data.frame</a:t>
            </a:r>
            <a:r>
              <a:rPr lang="en-US" sz="1600" b="1" dirty="0">
                <a:solidFill>
                  <a:schemeClr val="accent1">
                    <a:lumMod val="75000"/>
                  </a:schemeClr>
                </a:solidFill>
                <a:latin typeface="Courier New" pitchFamily="49" charset="0"/>
                <a:cs typeface="Courier New" pitchFamily="49" charset="0"/>
              </a:rPr>
              <a:t>(steam2,ln_y</a:t>
            </a:r>
            <a:r>
              <a:rPr lang="en-US" sz="1600" b="1" dirty="0" smtClean="0">
                <a:solidFill>
                  <a:schemeClr val="accent1">
                    <a:lumMod val="75000"/>
                  </a:schemeClr>
                </a:solidFill>
                <a:latin typeface="Courier New" pitchFamily="49" charset="0"/>
                <a:cs typeface="Courier New" pitchFamily="49" charset="0"/>
              </a:rPr>
              <a:t>)</a:t>
            </a:r>
            <a:endParaRPr lang="en-US" sz="1600" b="1" dirty="0">
              <a:solidFill>
                <a:schemeClr val="accent1">
                  <a:lumMod val="75000"/>
                </a:schemeClr>
              </a:solidFill>
              <a:latin typeface="Courier New" pitchFamily="49" charset="0"/>
              <a:cs typeface="Courier New" pitchFamily="49" charset="0"/>
            </a:endParaRPr>
          </a:p>
          <a:p>
            <a:pPr lvl="2"/>
            <a:r>
              <a:rPr lang="en-US" sz="1600" b="1" dirty="0">
                <a:solidFill>
                  <a:schemeClr val="accent1">
                    <a:lumMod val="75000"/>
                  </a:schemeClr>
                </a:solidFill>
                <a:latin typeface="Courier New" pitchFamily="49" charset="0"/>
                <a:cs typeface="Courier New" pitchFamily="49" charset="0"/>
              </a:rPr>
              <a:t>m3&lt;-</a:t>
            </a:r>
            <a:r>
              <a:rPr lang="en-US" sz="1600" b="1" dirty="0" err="1">
                <a:solidFill>
                  <a:schemeClr val="accent1">
                    <a:lumMod val="75000"/>
                  </a:schemeClr>
                </a:solidFill>
                <a:latin typeface="Courier New" pitchFamily="49" charset="0"/>
                <a:cs typeface="Courier New" pitchFamily="49" charset="0"/>
              </a:rPr>
              <a:t>reg</a:t>
            </a:r>
            <a:r>
              <a:rPr lang="en-US" sz="1600" b="1" dirty="0">
                <a:solidFill>
                  <a:schemeClr val="accent1">
                    <a:lumMod val="75000"/>
                  </a:schemeClr>
                </a:solidFill>
                <a:latin typeface="Courier New" pitchFamily="49" charset="0"/>
                <a:cs typeface="Courier New" pitchFamily="49" charset="0"/>
              </a:rPr>
              <a:t>(</a:t>
            </a:r>
            <a:r>
              <a:rPr lang="en-US" sz="1600" b="1" dirty="0" err="1">
                <a:solidFill>
                  <a:schemeClr val="accent1">
                    <a:lumMod val="75000"/>
                  </a:schemeClr>
                </a:solidFill>
                <a:latin typeface="Courier New" pitchFamily="49" charset="0"/>
                <a:cs typeface="Courier New" pitchFamily="49" charset="0"/>
              </a:rPr>
              <a:t>ln_y</a:t>
            </a:r>
            <a:r>
              <a:rPr lang="en-US" sz="1600" b="1" dirty="0">
                <a:solidFill>
                  <a:schemeClr val="accent1">
                    <a:lumMod val="75000"/>
                  </a:schemeClr>
                </a:solidFill>
                <a:latin typeface="Courier New" pitchFamily="49" charset="0"/>
                <a:cs typeface="Courier New" pitchFamily="49" charset="0"/>
              </a:rPr>
              <a:t> ~x6 + x8, data=steam4)</a:t>
            </a:r>
          </a:p>
          <a:p>
            <a:pPr lvl="2"/>
            <a:r>
              <a:rPr lang="en-US" sz="1600" b="1" dirty="0">
                <a:solidFill>
                  <a:schemeClr val="accent1">
                    <a:lumMod val="75000"/>
                  </a:schemeClr>
                </a:solidFill>
                <a:latin typeface="Courier New" pitchFamily="49" charset="0"/>
                <a:cs typeface="Courier New" pitchFamily="49" charset="0"/>
              </a:rPr>
              <a:t>m3</a:t>
            </a:r>
            <a:endParaRPr lang="en-US" sz="1600" b="1" dirty="0">
              <a:solidFill>
                <a:schemeClr val="accent1">
                  <a:lumMod val="75000"/>
                </a:schemeClr>
              </a:solidFill>
              <a:latin typeface="Courier New" pitchFamily="49" charset="0"/>
              <a:cs typeface="Courier New" pitchFamily="49" charset="0"/>
            </a:endParaRPr>
          </a:p>
        </p:txBody>
      </p:sp>
      <p:pic>
        <p:nvPicPr>
          <p:cNvPr id="6" name="Picture 5"/>
          <p:cNvPicPr>
            <a:picLocks noChangeAspect="1"/>
          </p:cNvPicPr>
          <p:nvPr/>
        </p:nvPicPr>
        <p:blipFill>
          <a:blip r:embed="rId3"/>
          <a:stretch>
            <a:fillRect/>
          </a:stretch>
        </p:blipFill>
        <p:spPr>
          <a:xfrm>
            <a:off x="800100" y="2667000"/>
            <a:ext cx="7886700" cy="3962400"/>
          </a:xfrm>
          <a:prstGeom prst="rect">
            <a:avLst/>
          </a:prstGeom>
        </p:spPr>
      </p:pic>
      <p:sp>
        <p:nvSpPr>
          <p:cNvPr id="17" name="TextBox 16"/>
          <p:cNvSpPr txBox="1"/>
          <p:nvPr/>
        </p:nvSpPr>
        <p:spPr>
          <a:xfrm>
            <a:off x="152400" y="3418267"/>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20" name="Oval 19"/>
          <p:cNvSpPr/>
          <p:nvPr/>
        </p:nvSpPr>
        <p:spPr>
          <a:xfrm>
            <a:off x="1905000" y="2826970"/>
            <a:ext cx="1295400" cy="130327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4492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62"/>
            <a:ext cx="8229600" cy="1143000"/>
          </a:xfrm>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304800" y="1187131"/>
            <a:ext cx="8229600" cy="861774"/>
          </a:xfrm>
          <a:prstGeom prst="rect">
            <a:avLst/>
          </a:prstGeom>
          <a:noFill/>
        </p:spPr>
        <p:txBody>
          <a:bodyPr wrap="square" rtlCol="0">
            <a:spAutoFit/>
          </a:bodyPr>
          <a:lstStyle/>
          <a:p>
            <a:pPr marL="285750" indent="-285750">
              <a:buFont typeface="Arial" pitchFamily="34" charset="0"/>
              <a:buChar char="•"/>
            </a:pPr>
            <a:r>
              <a:rPr lang="en-US" dirty="0" smtClean="0"/>
              <a:t>Using GLM and the POISSON distribution.</a:t>
            </a:r>
          </a:p>
          <a:p>
            <a:endParaRPr lang="en-US" sz="1600" b="1" dirty="0">
              <a:solidFill>
                <a:schemeClr val="accent1">
                  <a:lumMod val="75000"/>
                </a:schemeClr>
              </a:solidFill>
              <a:latin typeface="Courier New" pitchFamily="49" charset="0"/>
              <a:cs typeface="Courier New" pitchFamily="49" charset="0"/>
            </a:endParaRPr>
          </a:p>
          <a:p>
            <a:r>
              <a:rPr lang="en-US" sz="1600" b="1" dirty="0" smtClean="0">
                <a:solidFill>
                  <a:schemeClr val="accent1">
                    <a:lumMod val="75000"/>
                  </a:schemeClr>
                </a:solidFill>
                <a:latin typeface="Courier New" pitchFamily="49" charset="0"/>
                <a:cs typeface="Courier New" pitchFamily="49" charset="0"/>
              </a:rPr>
              <a:t>   summary(m1 </a:t>
            </a:r>
            <a:r>
              <a:rPr lang="en-US" sz="1600" b="1" dirty="0">
                <a:solidFill>
                  <a:schemeClr val="accent1">
                    <a:lumMod val="75000"/>
                  </a:schemeClr>
                </a:solidFill>
                <a:latin typeface="Courier New" pitchFamily="49" charset="0"/>
                <a:cs typeface="Courier New" pitchFamily="49" charset="0"/>
              </a:rPr>
              <a:t>&lt;- </a:t>
            </a:r>
            <a:r>
              <a:rPr lang="en-US" sz="1600" b="1" dirty="0" err="1">
                <a:solidFill>
                  <a:schemeClr val="accent1">
                    <a:lumMod val="75000"/>
                  </a:schemeClr>
                </a:solidFill>
                <a:latin typeface="Courier New" pitchFamily="49" charset="0"/>
                <a:cs typeface="Courier New" pitchFamily="49" charset="0"/>
              </a:rPr>
              <a:t>glm</a:t>
            </a:r>
            <a:r>
              <a:rPr lang="en-US" sz="1600" b="1" dirty="0">
                <a:solidFill>
                  <a:schemeClr val="accent1">
                    <a:lumMod val="75000"/>
                  </a:schemeClr>
                </a:solidFill>
                <a:latin typeface="Courier New" pitchFamily="49" charset="0"/>
                <a:cs typeface="Courier New" pitchFamily="49" charset="0"/>
              </a:rPr>
              <a:t>(y ~ x6 + x8, family="</a:t>
            </a:r>
            <a:r>
              <a:rPr lang="en-US" sz="1600" b="1" dirty="0" err="1">
                <a:solidFill>
                  <a:schemeClr val="accent1">
                    <a:lumMod val="75000"/>
                  </a:schemeClr>
                </a:solidFill>
                <a:latin typeface="Courier New" pitchFamily="49" charset="0"/>
                <a:cs typeface="Courier New" pitchFamily="49" charset="0"/>
              </a:rPr>
              <a:t>poisson</a:t>
            </a:r>
            <a:r>
              <a:rPr lang="en-US" sz="1600" b="1" dirty="0">
                <a:solidFill>
                  <a:schemeClr val="accent1">
                    <a:lumMod val="75000"/>
                  </a:schemeClr>
                </a:solidFill>
                <a:latin typeface="Courier New" pitchFamily="49" charset="0"/>
                <a:cs typeface="Courier New" pitchFamily="49" charset="0"/>
              </a:rPr>
              <a:t>", data=steam2))</a:t>
            </a:r>
            <a:endParaRPr lang="en-US" dirty="0"/>
          </a:p>
        </p:txBody>
      </p:sp>
      <p:pic>
        <p:nvPicPr>
          <p:cNvPr id="4" name="Picture 3"/>
          <p:cNvPicPr>
            <a:picLocks noChangeAspect="1"/>
          </p:cNvPicPr>
          <p:nvPr/>
        </p:nvPicPr>
        <p:blipFill>
          <a:blip r:embed="rId3"/>
          <a:stretch>
            <a:fillRect/>
          </a:stretch>
        </p:blipFill>
        <p:spPr>
          <a:xfrm>
            <a:off x="762000" y="2708562"/>
            <a:ext cx="7848600" cy="3539838"/>
          </a:xfrm>
          <a:prstGeom prst="rect">
            <a:avLst/>
          </a:prstGeom>
        </p:spPr>
      </p:pic>
      <p:sp>
        <p:nvSpPr>
          <p:cNvPr id="17" name="TextBox 16"/>
          <p:cNvSpPr txBox="1"/>
          <p:nvPr/>
        </p:nvSpPr>
        <p:spPr>
          <a:xfrm>
            <a:off x="-114300" y="4191000"/>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20" name="Oval 19"/>
          <p:cNvSpPr/>
          <p:nvPr/>
        </p:nvSpPr>
        <p:spPr>
          <a:xfrm>
            <a:off x="1738746" y="3886200"/>
            <a:ext cx="1461654" cy="15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95293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“Counting Numbers”</a:t>
            </a:r>
            <a:endParaRPr lang="en-US" sz="3600" b="1" dirty="0">
              <a:solidFill>
                <a:srgbClr val="C00000"/>
              </a:solidFill>
            </a:endParaRPr>
          </a:p>
        </p:txBody>
      </p:sp>
      <p:sp>
        <p:nvSpPr>
          <p:cNvPr id="3" name="TextBox 2"/>
          <p:cNvSpPr txBox="1"/>
          <p:nvPr/>
        </p:nvSpPr>
        <p:spPr>
          <a:xfrm>
            <a:off x="457200" y="1676400"/>
            <a:ext cx="8229600" cy="4216539"/>
          </a:xfrm>
          <a:prstGeom prst="rect">
            <a:avLst/>
          </a:prstGeom>
          <a:noFill/>
        </p:spPr>
        <p:txBody>
          <a:bodyPr wrap="square" rtlCol="0">
            <a:spAutoFit/>
          </a:bodyPr>
          <a:lstStyle/>
          <a:p>
            <a:r>
              <a:rPr lang="en-US" sz="2800" b="1" u="sng" dirty="0" smtClean="0">
                <a:solidFill>
                  <a:srgbClr val="C00000"/>
                </a:solidFill>
              </a:rPr>
              <a:t>LINEAR REGRESSION</a:t>
            </a:r>
            <a:r>
              <a:rPr lang="en-US" sz="2000" dirty="0" smtClean="0"/>
              <a:t> Not usually a good choice because:</a:t>
            </a:r>
          </a:p>
          <a:p>
            <a:endParaRPr lang="en-US" sz="2000" dirty="0" smtClean="0"/>
          </a:p>
          <a:p>
            <a:pPr marL="342900" indent="-342900">
              <a:buFont typeface="Arial" pitchFamily="34" charset="0"/>
              <a:buChar char="•"/>
            </a:pPr>
            <a:r>
              <a:rPr lang="en-US" sz="2000" dirty="0" smtClean="0"/>
              <a:t>The relationship between INPUTS and TARGET are not linear</a:t>
            </a:r>
          </a:p>
          <a:p>
            <a:pPr marL="342900" indent="-342900">
              <a:buFont typeface="Arial" pitchFamily="34" charset="0"/>
              <a:buChar char="•"/>
            </a:pPr>
            <a:endParaRPr lang="en-US" sz="2000" dirty="0" smtClean="0"/>
          </a:p>
          <a:p>
            <a:pPr marL="342900" indent="-342900">
              <a:buFont typeface="Arial" pitchFamily="34" charset="0"/>
              <a:buChar char="•"/>
            </a:pPr>
            <a:r>
              <a:rPr lang="en-US" sz="2000" dirty="0" smtClean="0"/>
              <a:t>Linear Regression can yield a NEGATIVE prediction (Counts must be &gt;0)</a:t>
            </a:r>
          </a:p>
          <a:p>
            <a:r>
              <a:rPr lang="en-US" sz="2000" dirty="0"/>
              <a:t> </a:t>
            </a:r>
            <a:endParaRPr lang="en-US" sz="2000" dirty="0" smtClean="0"/>
          </a:p>
          <a:p>
            <a:pPr marL="342900" indent="-342900">
              <a:buFont typeface="Arial" pitchFamily="34" charset="0"/>
              <a:buChar char="•"/>
            </a:pPr>
            <a:r>
              <a:rPr lang="en-US" sz="2000" dirty="0" smtClean="0"/>
              <a:t>Errors distribution won’t be random (“</a:t>
            </a:r>
            <a:r>
              <a:rPr lang="en-US" sz="2000" dirty="0" err="1" smtClean="0"/>
              <a:t>heteroskedastic</a:t>
            </a:r>
            <a:r>
              <a:rPr lang="en-US" sz="2000" dirty="0" smtClean="0"/>
              <a:t>”)</a:t>
            </a:r>
          </a:p>
          <a:p>
            <a:pPr marL="342900" indent="-342900">
              <a:buFont typeface="Arial" pitchFamily="34" charset="0"/>
              <a:buChar char="•"/>
            </a:pPr>
            <a:endParaRPr lang="en-US" sz="2000" dirty="0"/>
          </a:p>
          <a:p>
            <a:pPr marL="342900" indent="-342900">
              <a:buFont typeface="Arial" pitchFamily="34" charset="0"/>
              <a:buChar char="•"/>
            </a:pPr>
            <a:endParaRPr lang="en-US" sz="2000" dirty="0" smtClean="0"/>
          </a:p>
          <a:p>
            <a:r>
              <a:rPr lang="en-US" sz="2000" b="1" u="sng" dirty="0" smtClean="0">
                <a:solidFill>
                  <a:srgbClr val="00B050"/>
                </a:solidFill>
              </a:rPr>
              <a:t>INSTRUCTOR OPINION</a:t>
            </a:r>
            <a:endParaRPr lang="en-US" sz="2000" b="1" dirty="0" smtClean="0">
              <a:solidFill>
                <a:srgbClr val="00B050"/>
              </a:solidFill>
            </a:endParaRPr>
          </a:p>
          <a:p>
            <a:endParaRPr lang="en-US" sz="2000" b="1" dirty="0">
              <a:solidFill>
                <a:srgbClr val="00B050"/>
              </a:solidFill>
            </a:endParaRPr>
          </a:p>
          <a:p>
            <a:pPr lvl="1"/>
            <a:r>
              <a:rPr lang="en-US" sz="2000" b="1" dirty="0" smtClean="0">
                <a:solidFill>
                  <a:srgbClr val="00B050"/>
                </a:solidFill>
              </a:rPr>
              <a:t>Linear Regression is pretty simple to do and interpret. It can’t hurt to try a linear regression model and see how it performs.</a:t>
            </a:r>
            <a:endParaRPr lang="en-US" sz="2000" b="1" dirty="0">
              <a:solidFill>
                <a:srgbClr val="00B050"/>
              </a:solidFill>
            </a:endParaRPr>
          </a:p>
        </p:txBody>
      </p:sp>
    </p:spTree>
    <p:extLst>
      <p:ext uri="{BB962C8B-B14F-4D97-AF65-F5344CB8AC3E}">
        <p14:creationId xmlns:p14="http://schemas.microsoft.com/office/powerpoint/2010/main" val="30388103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09" y="24676"/>
            <a:ext cx="8229600" cy="1143000"/>
          </a:xfrm>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34109" y="959678"/>
            <a:ext cx="8229600" cy="1138773"/>
          </a:xfrm>
          <a:prstGeom prst="rect">
            <a:avLst/>
          </a:prstGeom>
          <a:noFill/>
        </p:spPr>
        <p:txBody>
          <a:bodyPr wrap="square" rtlCol="0">
            <a:spAutoFit/>
          </a:bodyPr>
          <a:lstStyle/>
          <a:p>
            <a:pPr marL="285750" indent="-285750">
              <a:buFont typeface="Arial" pitchFamily="34" charset="0"/>
              <a:buChar char="•"/>
            </a:pPr>
            <a:r>
              <a:rPr lang="en-US" dirty="0" smtClean="0"/>
              <a:t>Using Negative Binomial Distribution:</a:t>
            </a:r>
            <a:endParaRPr lang="en-US" dirty="0" smtClean="0"/>
          </a:p>
          <a:p>
            <a:pPr marL="285750" indent="-285750">
              <a:buFont typeface="Arial" pitchFamily="34" charset="0"/>
              <a:buChar char="•"/>
            </a:pPr>
            <a:endParaRPr lang="en-US" dirty="0" smtClean="0"/>
          </a:p>
          <a:p>
            <a:pPr lvl="2"/>
            <a:r>
              <a:rPr lang="en-US" sz="1600" b="1" dirty="0">
                <a:solidFill>
                  <a:schemeClr val="accent1">
                    <a:lumMod val="75000"/>
                  </a:schemeClr>
                </a:solidFill>
                <a:latin typeface="Courier New" pitchFamily="49" charset="0"/>
                <a:cs typeface="Courier New" pitchFamily="49" charset="0"/>
              </a:rPr>
              <a:t>library(MASS)</a:t>
            </a:r>
          </a:p>
          <a:p>
            <a:pPr lvl="2"/>
            <a:r>
              <a:rPr lang="en-US" sz="1600" b="1" dirty="0" smtClean="0">
                <a:solidFill>
                  <a:schemeClr val="accent1">
                    <a:lumMod val="75000"/>
                  </a:schemeClr>
                </a:solidFill>
                <a:latin typeface="Courier New" pitchFamily="49" charset="0"/>
                <a:cs typeface="Courier New" pitchFamily="49" charset="0"/>
              </a:rPr>
              <a:t>summary(m2 </a:t>
            </a:r>
            <a:r>
              <a:rPr lang="en-US" sz="1600" b="1" dirty="0">
                <a:solidFill>
                  <a:schemeClr val="accent1">
                    <a:lumMod val="75000"/>
                  </a:schemeClr>
                </a:solidFill>
                <a:latin typeface="Courier New" pitchFamily="49" charset="0"/>
                <a:cs typeface="Courier New" pitchFamily="49" charset="0"/>
              </a:rPr>
              <a:t>&lt;- </a:t>
            </a:r>
            <a:r>
              <a:rPr lang="en-US" sz="1600" b="1" dirty="0" err="1">
                <a:solidFill>
                  <a:schemeClr val="accent1">
                    <a:lumMod val="75000"/>
                  </a:schemeClr>
                </a:solidFill>
                <a:latin typeface="Courier New" pitchFamily="49" charset="0"/>
                <a:cs typeface="Courier New" pitchFamily="49" charset="0"/>
              </a:rPr>
              <a:t>glm.nb</a:t>
            </a:r>
            <a:r>
              <a:rPr lang="en-US" sz="1600" b="1" dirty="0">
                <a:solidFill>
                  <a:schemeClr val="accent1">
                    <a:lumMod val="75000"/>
                  </a:schemeClr>
                </a:solidFill>
                <a:latin typeface="Courier New" pitchFamily="49" charset="0"/>
                <a:cs typeface="Courier New" pitchFamily="49" charset="0"/>
              </a:rPr>
              <a:t>(y ~ x6 + x8, data = steam2</a:t>
            </a:r>
            <a:r>
              <a:rPr lang="en-US" sz="1600" b="1" dirty="0" smtClean="0">
                <a:solidFill>
                  <a:schemeClr val="accent1">
                    <a:lumMod val="75000"/>
                  </a:schemeClr>
                </a:solidFill>
                <a:latin typeface="Courier New" pitchFamily="49" charset="0"/>
                <a:cs typeface="Courier New" pitchFamily="49" charset="0"/>
              </a:rPr>
              <a:t>))</a:t>
            </a:r>
            <a:endParaRPr lang="en-US" dirty="0"/>
          </a:p>
        </p:txBody>
      </p:sp>
      <p:pic>
        <p:nvPicPr>
          <p:cNvPr id="4" name="Picture 3"/>
          <p:cNvPicPr>
            <a:picLocks noChangeAspect="1"/>
          </p:cNvPicPr>
          <p:nvPr/>
        </p:nvPicPr>
        <p:blipFill>
          <a:blip r:embed="rId3"/>
          <a:stretch>
            <a:fillRect/>
          </a:stretch>
        </p:blipFill>
        <p:spPr>
          <a:xfrm>
            <a:off x="838200" y="2895600"/>
            <a:ext cx="7543800" cy="3352800"/>
          </a:xfrm>
          <a:prstGeom prst="rect">
            <a:avLst/>
          </a:prstGeom>
        </p:spPr>
      </p:pic>
      <p:sp>
        <p:nvSpPr>
          <p:cNvPr id="17" name="TextBox 16"/>
          <p:cNvSpPr txBox="1"/>
          <p:nvPr/>
        </p:nvSpPr>
        <p:spPr>
          <a:xfrm>
            <a:off x="-38100" y="4278868"/>
            <a:ext cx="1752600" cy="369332"/>
          </a:xfrm>
          <a:prstGeom prst="rect">
            <a:avLst/>
          </a:prstGeom>
          <a:noFill/>
        </p:spPr>
        <p:txBody>
          <a:bodyPr wrap="square" rtlCol="0">
            <a:spAutoFit/>
          </a:bodyPr>
          <a:lstStyle/>
          <a:p>
            <a:pPr algn="ctr"/>
            <a:r>
              <a:rPr lang="en-US" b="1" dirty="0" smtClean="0">
                <a:solidFill>
                  <a:srgbClr val="FF0000"/>
                </a:solidFill>
              </a:rPr>
              <a:t>Beta Values</a:t>
            </a:r>
          </a:p>
        </p:txBody>
      </p:sp>
      <p:sp>
        <p:nvSpPr>
          <p:cNvPr id="20" name="Oval 19"/>
          <p:cNvSpPr/>
          <p:nvPr/>
        </p:nvSpPr>
        <p:spPr>
          <a:xfrm>
            <a:off x="1828800" y="3886200"/>
            <a:ext cx="1371600" cy="152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36286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800" b="1" dirty="0" smtClean="0">
                <a:solidFill>
                  <a:srgbClr val="C00000"/>
                </a:solidFill>
              </a:rPr>
              <a:t>Poisson </a:t>
            </a:r>
            <a:r>
              <a:rPr lang="en-US" sz="2800" b="1" dirty="0">
                <a:solidFill>
                  <a:srgbClr val="C00000"/>
                </a:solidFill>
              </a:rPr>
              <a:t>Regression: </a:t>
            </a:r>
            <a:r>
              <a:rPr lang="en-US" sz="2800" b="1" dirty="0" smtClean="0">
                <a:solidFill>
                  <a:srgbClr val="C00000"/>
                </a:solidFill>
              </a:rPr>
              <a:t>Example</a:t>
            </a:r>
            <a:endParaRPr lang="en-US" sz="2800" b="1" dirty="0">
              <a:solidFill>
                <a:srgbClr val="C00000"/>
              </a:solidFill>
            </a:endParaRPr>
          </a:p>
        </p:txBody>
      </p:sp>
      <p:sp>
        <p:nvSpPr>
          <p:cNvPr id="3" name="TextBox 2"/>
          <p:cNvSpPr txBox="1"/>
          <p:nvPr/>
        </p:nvSpPr>
        <p:spPr>
          <a:xfrm>
            <a:off x="450273" y="973723"/>
            <a:ext cx="8229600" cy="338554"/>
          </a:xfrm>
          <a:prstGeom prst="rect">
            <a:avLst/>
          </a:prstGeom>
          <a:noFill/>
        </p:spPr>
        <p:txBody>
          <a:bodyPr wrap="square" rtlCol="0">
            <a:spAutoFit/>
          </a:bodyPr>
          <a:lstStyle/>
          <a:p>
            <a:r>
              <a:rPr lang="en-US" sz="1600" b="1" dirty="0" smtClean="0">
                <a:solidFill>
                  <a:srgbClr val="C00000"/>
                </a:solidFill>
              </a:rPr>
              <a:t>Output: </a:t>
            </a:r>
          </a:p>
        </p:txBody>
      </p:sp>
      <p:graphicFrame>
        <p:nvGraphicFramePr>
          <p:cNvPr id="5" name="Object 4"/>
          <p:cNvGraphicFramePr>
            <a:graphicFrameLocks noChangeAspect="1"/>
          </p:cNvGraphicFramePr>
          <p:nvPr>
            <p:extLst>
              <p:ext uri="{D42A27DB-BD31-4B8C-83A1-F6EECF244321}">
                <p14:modId xmlns:p14="http://schemas.microsoft.com/office/powerpoint/2010/main" val="3166490946"/>
              </p:ext>
            </p:extLst>
          </p:nvPr>
        </p:nvGraphicFramePr>
        <p:xfrm>
          <a:off x="2057400" y="1312277"/>
          <a:ext cx="4419600" cy="5127625"/>
        </p:xfrm>
        <a:graphic>
          <a:graphicData uri="http://schemas.openxmlformats.org/presentationml/2006/ole">
            <mc:AlternateContent xmlns:mc="http://schemas.openxmlformats.org/markup-compatibility/2006">
              <mc:Choice xmlns:v="urn:schemas-microsoft-com:vml" Requires="v">
                <p:oleObj spid="_x0000_s4100" name="Worksheet" r:id="rId4" imgW="3581471" imgH="5128363" progId="Excel.Sheet.12">
                  <p:embed/>
                </p:oleObj>
              </mc:Choice>
              <mc:Fallback>
                <p:oleObj name="Worksheet" r:id="rId4" imgW="3581471" imgH="5128363" progId="Excel.Sheet.12">
                  <p:embed/>
                  <p:pic>
                    <p:nvPicPr>
                      <p:cNvPr id="0" name=""/>
                      <p:cNvPicPr/>
                      <p:nvPr/>
                    </p:nvPicPr>
                    <p:blipFill>
                      <a:blip r:embed="rId5"/>
                      <a:stretch>
                        <a:fillRect/>
                      </a:stretch>
                    </p:blipFill>
                    <p:spPr>
                      <a:xfrm>
                        <a:off x="2057400" y="1312277"/>
                        <a:ext cx="4419600" cy="5127625"/>
                      </a:xfrm>
                      <a:prstGeom prst="rect">
                        <a:avLst/>
                      </a:prstGeom>
                    </p:spPr>
                  </p:pic>
                </p:oleObj>
              </mc:Fallback>
            </mc:AlternateContent>
          </a:graphicData>
        </a:graphic>
      </p:graphicFrame>
    </p:spTree>
    <p:extLst>
      <p:ext uri="{BB962C8B-B14F-4D97-AF65-F5344CB8AC3E}">
        <p14:creationId xmlns:p14="http://schemas.microsoft.com/office/powerpoint/2010/main" val="3926383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5786199"/>
          </a:xfrm>
          <a:prstGeom prst="rect">
            <a:avLst/>
          </a:prstGeom>
          <a:noFill/>
        </p:spPr>
        <p:txBody>
          <a:bodyPr wrap="square" rtlCol="0">
            <a:spAutoFit/>
          </a:bodyPr>
          <a:lstStyle/>
          <a:p>
            <a:r>
              <a:rPr lang="en-US" sz="2400" b="1" dirty="0" smtClean="0">
                <a:solidFill>
                  <a:srgbClr val="C00000"/>
                </a:solidFill>
              </a:rPr>
              <a:t>Comments:</a:t>
            </a:r>
          </a:p>
          <a:p>
            <a:pPr marL="342900" indent="-342900">
              <a:buFont typeface="Arial" pitchFamily="34" charset="0"/>
              <a:buChar char="•"/>
            </a:pPr>
            <a:r>
              <a:rPr lang="en-US" sz="2400" dirty="0" smtClean="0"/>
              <a:t>The </a:t>
            </a:r>
            <a:r>
              <a:rPr lang="en-US" sz="2400" dirty="0" smtClean="0"/>
              <a:t>results from </a:t>
            </a:r>
            <a:r>
              <a:rPr lang="en-US" sz="2400" dirty="0" smtClean="0"/>
              <a:t>the OLS </a:t>
            </a:r>
            <a:r>
              <a:rPr lang="en-US" sz="2400" dirty="0" smtClean="0"/>
              <a:t>Linear </a:t>
            </a:r>
            <a:r>
              <a:rPr lang="en-US" sz="2400" dirty="0" smtClean="0"/>
              <a:t>Regression and OLS Linear Regression using the LN(Y) transformation </a:t>
            </a:r>
            <a:r>
              <a:rPr lang="en-US" sz="2400" dirty="0" smtClean="0"/>
              <a:t>are close to those of the Poisson and Negative Binomial regression. </a:t>
            </a:r>
            <a:r>
              <a:rPr lang="en-US" sz="2400" dirty="0" smtClean="0"/>
              <a:t> Linear </a:t>
            </a:r>
            <a:r>
              <a:rPr lang="en-US" sz="2400" dirty="0" smtClean="0"/>
              <a:t>regression can give good results for this type of data, so it should always be attempted. There’s no harm in seeing if it will work.</a:t>
            </a:r>
          </a:p>
          <a:p>
            <a:pPr marL="342900" indent="-342900">
              <a:buFont typeface="Arial" pitchFamily="34" charset="0"/>
              <a:buChar char="•"/>
            </a:pPr>
            <a:r>
              <a:rPr lang="en-US" sz="2400" dirty="0" smtClean="0"/>
              <a:t>The </a:t>
            </a:r>
            <a:r>
              <a:rPr lang="en-US" sz="2400" dirty="0" smtClean="0"/>
              <a:t>Poisson and Negative Binomial models generated almost identical models. Occasionally, the two algorithms will converge to the same solution. This can happen when the variance is not significantly greater than that the mean</a:t>
            </a:r>
            <a:r>
              <a:rPr lang="en-US" sz="2400" dirty="0" smtClean="0"/>
              <a:t>.</a:t>
            </a:r>
          </a:p>
          <a:p>
            <a:pPr marL="342900" indent="-342900">
              <a:buFont typeface="Arial" pitchFamily="34" charset="0"/>
              <a:buChar char="•"/>
            </a:pPr>
            <a:r>
              <a:rPr lang="en-US" sz="2400" dirty="0" smtClean="0"/>
              <a:t>The difference between the OLS LN(Y) and the Poisson Regression models and predicted is the difference between OLS estimation and Maximum Likelihood estimation.</a:t>
            </a:r>
            <a:endParaRPr lang="en-US" sz="2400" dirty="0" smtClean="0"/>
          </a:p>
          <a:p>
            <a:endParaRPr lang="en-US" sz="1600"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22596848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C00000"/>
                </a:solidFill>
              </a:rPr>
              <a:t>Poisson Regression: </a:t>
            </a:r>
            <a:r>
              <a:rPr lang="en-US" sz="2800" b="1" dirty="0" smtClean="0">
                <a:solidFill>
                  <a:srgbClr val="C00000"/>
                </a:solidFill>
              </a:rPr>
              <a:t>Example SCORING or EXPORTING</a:t>
            </a:r>
            <a:endParaRPr lang="en-US" sz="2800" b="1" dirty="0">
              <a:solidFill>
                <a:srgbClr val="C00000"/>
              </a:solidFill>
            </a:endParaRPr>
          </a:p>
        </p:txBody>
      </p:sp>
      <p:sp>
        <p:nvSpPr>
          <p:cNvPr id="3" name="TextBox 2"/>
          <p:cNvSpPr txBox="1"/>
          <p:nvPr/>
        </p:nvSpPr>
        <p:spPr>
          <a:xfrm>
            <a:off x="454891" y="1417638"/>
            <a:ext cx="8229600" cy="3847207"/>
          </a:xfrm>
          <a:prstGeom prst="rect">
            <a:avLst/>
          </a:prstGeom>
          <a:noFill/>
        </p:spPr>
        <p:txBody>
          <a:bodyPr wrap="square" rtlCol="0">
            <a:spAutoFit/>
          </a:bodyPr>
          <a:lstStyle/>
          <a:p>
            <a:pPr marL="285750" indent="-285750">
              <a:buFont typeface="Arial" pitchFamily="34" charset="0"/>
              <a:buChar char="•"/>
            </a:pPr>
            <a:r>
              <a:rPr lang="en-US" dirty="0" smtClean="0"/>
              <a:t>When the </a:t>
            </a:r>
            <a:r>
              <a:rPr lang="en-US" dirty="0" smtClean="0"/>
              <a:t>parameter estimates are known for the POISSON or NEGATIVE BINOMIAL regression models, </a:t>
            </a:r>
            <a:r>
              <a:rPr lang="en-US" dirty="0" smtClean="0"/>
              <a:t>scoring can be easily accomplished by hard coding the model.  The same code can be used for either of these models since the Y-transform is the same.  Both use LN(Y).  </a:t>
            </a:r>
          </a:p>
          <a:p>
            <a:endParaRPr lang="en-US" dirty="0" smtClean="0"/>
          </a:p>
          <a:p>
            <a:pPr lvl="3"/>
            <a:r>
              <a:rPr lang="en-US" sz="1600" b="1" dirty="0" smtClean="0">
                <a:solidFill>
                  <a:schemeClr val="accent1">
                    <a:lumMod val="75000"/>
                  </a:schemeClr>
                </a:solidFill>
                <a:latin typeface="Courier New" pitchFamily="49" charset="0"/>
                <a:cs typeface="Courier New" pitchFamily="49" charset="0"/>
              </a:rPr>
              <a:t>temp = 2.083 + 0.0275*X6 – 0.00787*x8 </a:t>
            </a:r>
          </a:p>
          <a:p>
            <a:pPr lvl="3"/>
            <a:r>
              <a:rPr lang="en-US" sz="1600" b="1" dirty="0" smtClean="0">
                <a:solidFill>
                  <a:schemeClr val="accent1">
                    <a:lumMod val="75000"/>
                  </a:schemeClr>
                </a:solidFill>
                <a:latin typeface="Courier New" pitchFamily="49" charset="0"/>
                <a:cs typeface="Courier New" pitchFamily="49" charset="0"/>
              </a:rPr>
              <a:t>P_SCORE_POISSON </a:t>
            </a:r>
            <a:r>
              <a:rPr lang="en-US" sz="1600" b="1" dirty="0">
                <a:solidFill>
                  <a:schemeClr val="accent1">
                    <a:lumMod val="75000"/>
                  </a:schemeClr>
                </a:solidFill>
                <a:latin typeface="Courier New" pitchFamily="49" charset="0"/>
                <a:cs typeface="Courier New" pitchFamily="49" charset="0"/>
              </a:rPr>
              <a:t>= </a:t>
            </a:r>
            <a:r>
              <a:rPr lang="en-US" sz="1600" b="1" dirty="0" err="1" smtClean="0">
                <a:solidFill>
                  <a:schemeClr val="accent1">
                    <a:lumMod val="75000"/>
                  </a:schemeClr>
                </a:solidFill>
                <a:latin typeface="Courier New" pitchFamily="49" charset="0"/>
                <a:cs typeface="Courier New" pitchFamily="49" charset="0"/>
              </a:rPr>
              <a:t>exp</a:t>
            </a:r>
            <a:r>
              <a:rPr lang="en-US" sz="1600" b="1" dirty="0" smtClean="0">
                <a:solidFill>
                  <a:schemeClr val="accent1">
                    <a:lumMod val="75000"/>
                  </a:schemeClr>
                </a:solidFill>
                <a:latin typeface="Courier New" pitchFamily="49" charset="0"/>
                <a:cs typeface="Courier New" pitchFamily="49" charset="0"/>
              </a:rPr>
              <a:t>(temp)</a:t>
            </a:r>
          </a:p>
          <a:p>
            <a:pPr lvl="3"/>
            <a:endParaRPr lang="en-US" sz="1600" b="1" dirty="0">
              <a:solidFill>
                <a:schemeClr val="accent1">
                  <a:lumMod val="75000"/>
                </a:schemeClr>
              </a:solidFill>
              <a:latin typeface="Courier New" pitchFamily="49" charset="0"/>
              <a:cs typeface="Courier New" pitchFamily="49" charset="0"/>
            </a:endParaRPr>
          </a:p>
          <a:p>
            <a:endParaRPr lang="en-US" sz="1600" b="1" dirty="0" smtClean="0">
              <a:solidFill>
                <a:schemeClr val="accent1">
                  <a:lumMod val="75000"/>
                </a:schemeClr>
              </a:solidFill>
              <a:latin typeface="Courier New" pitchFamily="49" charset="0"/>
              <a:cs typeface="Courier New" pitchFamily="49" charset="0"/>
            </a:endParaRPr>
          </a:p>
          <a:p>
            <a:r>
              <a:rPr lang="en-US" dirty="0" smtClean="0">
                <a:latin typeface="Calibri" panose="020F0502020204030204" pitchFamily="34" charset="0"/>
                <a:cs typeface="Calibri" panose="020F0502020204030204" pitchFamily="34" charset="0"/>
              </a:rPr>
              <a:t>The exact same thing can be done for negative binomial.   </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Include P_SCORE_POISSON in the data frame</a:t>
            </a:r>
          </a:p>
          <a:p>
            <a:r>
              <a:rPr lang="en-US" dirty="0" smtClean="0">
                <a:latin typeface="Calibri" panose="020F0502020204030204" pitchFamily="34" charset="0"/>
                <a:cs typeface="Calibri" panose="020F0502020204030204" pitchFamily="34" charset="0"/>
              </a:rPr>
              <a:t>List the data frame</a:t>
            </a:r>
          </a:p>
          <a:p>
            <a:r>
              <a:rPr lang="en-US" dirty="0" smtClean="0">
                <a:latin typeface="Calibri" panose="020F0502020204030204" pitchFamily="34" charset="0"/>
                <a:cs typeface="Calibri" panose="020F0502020204030204" pitchFamily="34" charset="0"/>
              </a:rPr>
              <a:t>Export the results</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4354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rgbClr val="C00000"/>
                </a:solidFill>
              </a:rPr>
              <a:t>Poisson </a:t>
            </a:r>
            <a:r>
              <a:rPr lang="en-US" sz="2800" b="1" dirty="0">
                <a:solidFill>
                  <a:srgbClr val="C00000"/>
                </a:solidFill>
              </a:rPr>
              <a:t>Regression: Example</a:t>
            </a:r>
          </a:p>
        </p:txBody>
      </p:sp>
      <p:sp>
        <p:nvSpPr>
          <p:cNvPr id="3" name="TextBox 2"/>
          <p:cNvSpPr txBox="1"/>
          <p:nvPr/>
        </p:nvSpPr>
        <p:spPr>
          <a:xfrm>
            <a:off x="457200" y="1295400"/>
            <a:ext cx="8229600" cy="3046988"/>
          </a:xfrm>
          <a:prstGeom prst="rect">
            <a:avLst/>
          </a:prstGeom>
          <a:noFill/>
        </p:spPr>
        <p:txBody>
          <a:bodyPr wrap="square" rtlCol="0">
            <a:spAutoFit/>
          </a:bodyPr>
          <a:lstStyle/>
          <a:p>
            <a:r>
              <a:rPr lang="en-US" sz="2400" b="1" dirty="0" smtClean="0">
                <a:solidFill>
                  <a:srgbClr val="C00000"/>
                </a:solidFill>
              </a:rPr>
              <a:t>Comments:</a:t>
            </a:r>
          </a:p>
          <a:p>
            <a:endParaRPr lang="en-US" sz="2400" b="1" dirty="0"/>
          </a:p>
          <a:p>
            <a:pPr marL="342900" indent="-342900">
              <a:buFont typeface="Arial" pitchFamily="34" charset="0"/>
              <a:buChar char="•"/>
            </a:pPr>
            <a:r>
              <a:rPr lang="en-US" sz="2400" dirty="0" smtClean="0"/>
              <a:t>The </a:t>
            </a:r>
            <a:r>
              <a:rPr lang="en-US" sz="2400" dirty="0" smtClean="0"/>
              <a:t>Poisson Score code was similar but clearly different from the output of the </a:t>
            </a:r>
            <a:r>
              <a:rPr lang="en-US" sz="2400" dirty="0" smtClean="0"/>
              <a:t>R function fitted values. </a:t>
            </a:r>
            <a:r>
              <a:rPr lang="en-US" sz="2400" dirty="0" smtClean="0"/>
              <a:t>The reason for the difference is that Poisson and Negative Binomial models must have their output </a:t>
            </a:r>
            <a:r>
              <a:rPr lang="en-US" sz="2400" dirty="0" err="1" smtClean="0"/>
              <a:t>exponentiated</a:t>
            </a:r>
            <a:r>
              <a:rPr lang="en-US" sz="2400" dirty="0" smtClean="0"/>
              <a:t> to convert from LN(Y) back into Y. </a:t>
            </a:r>
            <a:r>
              <a:rPr lang="en-US" sz="2400" dirty="0" smtClean="0"/>
              <a:t> Therefore</a:t>
            </a:r>
            <a:r>
              <a:rPr lang="en-US" sz="2400" dirty="0" smtClean="0"/>
              <a:t>, any rounding errors result in more significant variance.</a:t>
            </a:r>
            <a:endParaRPr lang="en-US" dirty="0"/>
          </a:p>
        </p:txBody>
      </p:sp>
    </p:spTree>
    <p:extLst>
      <p:ext uri="{BB962C8B-B14F-4D97-AF65-F5344CB8AC3E}">
        <p14:creationId xmlns:p14="http://schemas.microsoft.com/office/powerpoint/2010/main" val="425404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rPr>
              <a:t>Poisson Distribution</a:t>
            </a:r>
            <a:endParaRPr lang="en-US" b="1" dirty="0">
              <a:solidFill>
                <a:srgbClr val="C00000"/>
              </a:solidFill>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0566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767313"/>
              </a:xfrm>
              <a:prstGeom prst="rect">
                <a:avLst/>
              </a:prstGeom>
              <a:noFill/>
            </p:spPr>
            <p:txBody>
              <a:bodyPr wrap="square" rtlCol="0">
                <a:spAutoFit/>
              </a:bodyPr>
              <a:lstStyle/>
              <a:p>
                <a:r>
                  <a:rPr lang="en-US" sz="2400" b="1" dirty="0" smtClean="0">
                    <a:solidFill>
                      <a:srgbClr val="C00000"/>
                    </a:solidFill>
                  </a:rPr>
                  <a:t>POISSON PROBABILITY DENSITY FUNCTION:</a:t>
                </a:r>
              </a:p>
              <a:p>
                <a:pPr lvl="3"/>
                <a:endParaRPr lang="en-US" sz="2400" dirty="0"/>
              </a:p>
              <a:p>
                <a:pPr lvl="3"/>
                <a:r>
                  <a:rPr lang="en-US" sz="2400" dirty="0" err="1" smtClean="0"/>
                  <a:t>Prob</a:t>
                </a:r>
                <a:r>
                  <a:rPr lang="en-US" sz="2400" dirty="0" smtClean="0"/>
                  <a:t>(X=k) = </a:t>
                </a:r>
                <a14:m>
                  <m:oMath xmlns:m="http://schemas.openxmlformats.org/officeDocument/2006/math">
                    <m:f>
                      <m:fPr>
                        <m:ctrlPr>
                          <a:rPr lang="en-US" sz="4000" i="1" smtClean="0">
                            <a:latin typeface="Cambria Math" panose="02040503050406030204" pitchFamily="18" charset="0"/>
                          </a:rPr>
                        </m:ctrlPr>
                      </m:fPr>
                      <m:num>
                        <m:sSup>
                          <m:sSupPr>
                            <m:ctrlPr>
                              <a:rPr lang="en-US" sz="4000" i="1" smtClean="0">
                                <a:latin typeface="Cambria Math" panose="02040503050406030204" pitchFamily="18" charset="0"/>
                              </a:rPr>
                            </m:ctrlPr>
                          </m:sSupPr>
                          <m:e>
                            <m:r>
                              <m:rPr>
                                <m:sty m:val="p"/>
                              </m:rPr>
                              <a:rPr lang="el-GR" sz="4000" i="1" smtClean="0">
                                <a:latin typeface="Cambria Math"/>
                              </a:rPr>
                              <m:t>λ</m:t>
                            </m:r>
                          </m:e>
                          <m:sup>
                            <m:r>
                              <a:rPr lang="en-US" sz="4000" b="0" i="1" smtClean="0">
                                <a:latin typeface="Cambria Math"/>
                              </a:rPr>
                              <m:t>𝑘</m:t>
                            </m:r>
                          </m:sup>
                        </m:sSup>
                        <m:sSup>
                          <m:sSupPr>
                            <m:ctrlPr>
                              <a:rPr lang="en-US" sz="4000" i="1" smtClean="0">
                                <a:latin typeface="Cambria Math" panose="02040503050406030204" pitchFamily="18" charset="0"/>
                              </a:rPr>
                            </m:ctrlPr>
                          </m:sSupPr>
                          <m:e>
                            <m:r>
                              <a:rPr lang="en-US" sz="4000" b="0" i="1" smtClean="0">
                                <a:latin typeface="Cambria Math"/>
                              </a:rPr>
                              <m:t>𝑒</m:t>
                            </m:r>
                          </m:e>
                          <m:sup>
                            <m:r>
                              <a:rPr lang="en-US" sz="4000" b="0" i="1" smtClean="0">
                                <a:latin typeface="Cambria Math"/>
                              </a:rPr>
                              <m:t>−</m:t>
                            </m:r>
                            <m:r>
                              <m:rPr>
                                <m:sty m:val="p"/>
                              </m:rPr>
                              <a:rPr lang="el-GR" sz="4000" i="1" smtClean="0">
                                <a:latin typeface="Cambria Math"/>
                              </a:rPr>
                              <m:t>λ</m:t>
                            </m:r>
                          </m:sup>
                        </m:sSup>
                      </m:num>
                      <m:den>
                        <m:r>
                          <a:rPr lang="en-US" sz="4000" b="0" i="1" smtClean="0">
                            <a:latin typeface="Cambria Math"/>
                          </a:rPr>
                          <m:t>𝑘</m:t>
                        </m:r>
                        <m:r>
                          <a:rPr lang="en-US" sz="4000" b="0" i="1" smtClean="0">
                            <a:latin typeface="Cambria Math"/>
                          </a:rPr>
                          <m:t>!</m:t>
                        </m:r>
                      </m:den>
                    </m:f>
                  </m:oMath>
                </a14:m>
                <a:endParaRPr lang="en-US" sz="4000" dirty="0"/>
              </a:p>
              <a:p>
                <a:pPr marL="285750" indent="-285750">
                  <a:buFont typeface="Arial" pitchFamily="34" charset="0"/>
                  <a:buChar char="•"/>
                </a:pPr>
                <a:endParaRPr lang="en-US" dirty="0" smtClean="0"/>
              </a:p>
              <a:p>
                <a:pPr lvl="1"/>
                <a:endParaRPr lang="en-US" dirty="0" smtClean="0"/>
              </a:p>
              <a:p>
                <a:pPr lvl="1"/>
                <a:r>
                  <a:rPr lang="en-US" dirty="0" smtClean="0"/>
                  <a:t>Where …</a:t>
                </a:r>
              </a:p>
              <a:p>
                <a:pPr marL="1200150" lvl="2" indent="-285750">
                  <a:buFont typeface="Arial" pitchFamily="34" charset="0"/>
                  <a:buChar char="•"/>
                </a:pPr>
                <a:r>
                  <a:rPr lang="en-US" dirty="0" smtClean="0">
                    <a:latin typeface="Symbol" pitchFamily="18" charset="2"/>
                  </a:rPr>
                  <a:t>l</a:t>
                </a:r>
                <a:r>
                  <a:rPr lang="en-US" dirty="0" smtClean="0"/>
                  <a:t> 	is the mean value</a:t>
                </a:r>
              </a:p>
              <a:p>
                <a:pPr marL="1200150" lvl="2" indent="-285750">
                  <a:buFont typeface="Arial" pitchFamily="34" charset="0"/>
                  <a:buChar char="•"/>
                </a:pPr>
                <a:r>
                  <a:rPr lang="en-US" dirty="0" smtClean="0"/>
                  <a:t>e	is Euler’s base of natural logs e = 2.71828…</a:t>
                </a:r>
                <a:endParaRPr lang="en-US" dirty="0"/>
              </a:p>
              <a:p>
                <a:pPr marL="1200150" lvl="2" indent="-285750">
                  <a:buFont typeface="Arial" pitchFamily="34" charset="0"/>
                  <a:buChar char="•"/>
                </a:pPr>
                <a:r>
                  <a:rPr lang="en-US" dirty="0" smtClean="0"/>
                  <a:t>k	is any integer from 0 .. Infinity </a:t>
                </a:r>
                <a:endParaRPr lang="en-US" dirty="0"/>
              </a:p>
              <a:p>
                <a:pPr marL="285750" indent="-285750">
                  <a:buFont typeface="Arial" pitchFamily="34" charset="0"/>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767313"/>
              </a:xfrm>
              <a:prstGeom prst="rect">
                <a:avLst/>
              </a:prstGeom>
              <a:blipFill rotWithShape="1">
                <a:blip r:embed="rId3"/>
                <a:stretch>
                  <a:fillRect l="-1111" t="-1294"/>
                </a:stretch>
              </a:blipFill>
            </p:spPr>
            <p:txBody>
              <a:bodyPr/>
              <a:lstStyle/>
              <a:p>
                <a:r>
                  <a:rPr lang="en-US">
                    <a:noFill/>
                  </a:rPr>
                  <a:t> </a:t>
                </a:r>
              </a:p>
            </p:txBody>
          </p:sp>
        </mc:Fallback>
      </mc:AlternateContent>
    </p:spTree>
    <p:extLst>
      <p:ext uri="{BB962C8B-B14F-4D97-AF65-F5344CB8AC3E}">
        <p14:creationId xmlns:p14="http://schemas.microsoft.com/office/powerpoint/2010/main" val="3176430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3922292"/>
              </a:xfrm>
              <a:prstGeom prst="rect">
                <a:avLst/>
              </a:prstGeom>
              <a:noFill/>
            </p:spPr>
            <p:txBody>
              <a:bodyPr wrap="square" rtlCol="0">
                <a:spAutoFit/>
              </a:bodyPr>
              <a:lstStyle/>
              <a:p>
                <a:r>
                  <a:rPr lang="en-US" sz="2400" b="1" dirty="0" smtClean="0">
                    <a:solidFill>
                      <a:srgbClr val="C00000"/>
                    </a:solidFill>
                  </a:rPr>
                  <a:t>Properties:</a:t>
                </a:r>
              </a:p>
              <a:p>
                <a:endParaRPr lang="en-US" sz="2400" dirty="0" smtClean="0"/>
              </a:p>
              <a:p>
                <a:pPr algn="ctr"/>
                <a:r>
                  <a:rPr lang="en-US" sz="2400" dirty="0" err="1" smtClean="0"/>
                  <a:t>Prob</a:t>
                </a:r>
                <a:r>
                  <a:rPr lang="en-US" sz="2400" dirty="0" smtClean="0"/>
                  <a:t>(X=k</a:t>
                </a:r>
                <a:r>
                  <a:rPr lang="en-US" sz="2400" dirty="0"/>
                  <a:t>) = </a:t>
                </a:r>
                <a14:m>
                  <m:oMath xmlns:m="http://schemas.openxmlformats.org/officeDocument/2006/math">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m:rPr>
                                <m:sty m:val="p"/>
                              </m:rPr>
                              <a:rPr lang="el-GR" sz="2400" i="1">
                                <a:latin typeface="Cambria Math"/>
                              </a:rPr>
                              <m:t>λ</m:t>
                            </m:r>
                          </m:e>
                          <m:sup>
                            <m:r>
                              <a:rPr lang="en-US" sz="2400" i="1">
                                <a:latin typeface="Cambria Math"/>
                              </a:rPr>
                              <m:t>𝑘</m:t>
                            </m:r>
                          </m:sup>
                        </m:sSup>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m:t>
                            </m:r>
                            <m:r>
                              <m:rPr>
                                <m:sty m:val="p"/>
                              </m:rPr>
                              <a:rPr lang="el-GR" sz="2400" i="1">
                                <a:latin typeface="Cambria Math"/>
                              </a:rPr>
                              <m:t>λ</m:t>
                            </m:r>
                          </m:sup>
                        </m:sSup>
                      </m:num>
                      <m:den>
                        <m:r>
                          <a:rPr lang="en-US" sz="2400" i="1">
                            <a:latin typeface="Cambria Math"/>
                          </a:rPr>
                          <m:t>𝑘</m:t>
                        </m:r>
                        <m:r>
                          <a:rPr lang="en-US" sz="2400" i="1">
                            <a:latin typeface="Cambria Math"/>
                          </a:rPr>
                          <m:t>!</m:t>
                        </m:r>
                      </m:den>
                    </m:f>
                  </m:oMath>
                </a14:m>
                <a:endParaRPr lang="en-US" sz="2400" dirty="0"/>
              </a:p>
              <a:p>
                <a:pPr lvl="1"/>
                <a:endParaRPr lang="en-US" dirty="0" smtClean="0"/>
              </a:p>
              <a:p>
                <a:pPr lvl="1"/>
                <a:endParaRPr lang="en-US" dirty="0" smtClean="0"/>
              </a:p>
              <a:p>
                <a:pPr marL="742950" lvl="1" indent="-285750">
                  <a:buFont typeface="Arial" pitchFamily="34" charset="0"/>
                  <a:buChar char="•"/>
                </a:pPr>
                <a:r>
                  <a:rPr lang="en-US" dirty="0" smtClean="0"/>
                  <a:t>Mean or Expected Value	= </a:t>
                </a:r>
                <a:r>
                  <a:rPr lang="en-US" dirty="0" smtClean="0">
                    <a:latin typeface="Symbol" pitchFamily="18" charset="2"/>
                  </a:rPr>
                  <a:t>l</a:t>
                </a:r>
              </a:p>
              <a:p>
                <a:pPr marL="742950" lvl="1" indent="-285750">
                  <a:buFont typeface="Arial" pitchFamily="34" charset="0"/>
                  <a:buChar char="•"/>
                </a:pPr>
                <a:r>
                  <a:rPr lang="en-US" dirty="0" smtClean="0"/>
                  <a:t>Variance</a:t>
                </a:r>
                <a:r>
                  <a:rPr lang="en-US" dirty="0"/>
                  <a:t>	</a:t>
                </a:r>
                <a:r>
                  <a:rPr lang="en-US" dirty="0" smtClean="0"/>
                  <a:t>		= </a:t>
                </a:r>
                <a:r>
                  <a:rPr lang="en-US" dirty="0">
                    <a:latin typeface="Symbol" pitchFamily="18" charset="2"/>
                  </a:rPr>
                  <a:t>l</a:t>
                </a:r>
              </a:p>
              <a:p>
                <a:pPr lvl="1"/>
                <a:endParaRPr lang="en-US" dirty="0" smtClean="0"/>
              </a:p>
              <a:p>
                <a:r>
                  <a:rPr lang="en-US" dirty="0" smtClean="0"/>
                  <a:t>Therefore, if the mean and the variance are the same, it is Poisson distribution (in practice, they won’t be exactly the same, but if they are close then it is Poisson distribution.</a:t>
                </a:r>
                <a:endParaRPr lang="en-US" dirty="0"/>
              </a:p>
              <a:p>
                <a:pPr lvl="1"/>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3922292"/>
              </a:xfrm>
              <a:prstGeom prst="rect">
                <a:avLst/>
              </a:prstGeom>
              <a:blipFill rotWithShape="1">
                <a:blip r:embed="rId3"/>
                <a:stretch>
                  <a:fillRect l="-1111" t="-1244"/>
                </a:stretch>
              </a:blipFill>
            </p:spPr>
            <p:txBody>
              <a:bodyPr/>
              <a:lstStyle/>
              <a:p>
                <a:r>
                  <a:rPr lang="en-US">
                    <a:noFill/>
                  </a:rPr>
                  <a:t> </a:t>
                </a:r>
              </a:p>
            </p:txBody>
          </p:sp>
        </mc:Fallback>
      </mc:AlternateContent>
    </p:spTree>
    <p:extLst>
      <p:ext uri="{BB962C8B-B14F-4D97-AF65-F5344CB8AC3E}">
        <p14:creationId xmlns:p14="http://schemas.microsoft.com/office/powerpoint/2010/main" val="2264057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457200" y="1676400"/>
                <a:ext cx="8229600" cy="4232312"/>
              </a:xfrm>
              <a:prstGeom prst="rect">
                <a:avLst/>
              </a:prstGeom>
              <a:noFill/>
            </p:spPr>
            <p:txBody>
              <a:bodyPr wrap="square" rtlCol="0">
                <a:spAutoFit/>
              </a:bodyPr>
              <a:lstStyle/>
              <a:p>
                <a:r>
                  <a:rPr lang="en-US" sz="2400" b="1" dirty="0" smtClean="0">
                    <a:solidFill>
                      <a:srgbClr val="C00000"/>
                    </a:solidFill>
                  </a:rPr>
                  <a:t>Example:</a:t>
                </a:r>
              </a:p>
              <a:p>
                <a:pPr lvl="1"/>
                <a:r>
                  <a:rPr lang="en-US" sz="2400" dirty="0" smtClean="0"/>
                  <a:t>Assume a random variable follows a Poisson distribution with a mean value of </a:t>
                </a:r>
                <a:r>
                  <a:rPr lang="en-US" sz="2400" dirty="0" smtClean="0">
                    <a:latin typeface="Symbol" pitchFamily="18" charset="2"/>
                  </a:rPr>
                  <a:t>l</a:t>
                </a:r>
                <a:r>
                  <a:rPr lang="en-US" sz="2400" dirty="0" smtClean="0"/>
                  <a:t>=0.8, then what is the probability that X=3?</a:t>
                </a:r>
              </a:p>
              <a:p>
                <a:pPr lvl="1"/>
                <a:endParaRPr lang="en-US" sz="2400" dirty="0" smtClean="0"/>
              </a:p>
              <a:p>
                <a:pPr lvl="2"/>
                <a:r>
                  <a:rPr lang="en-US" dirty="0" err="1" smtClean="0"/>
                  <a:t>Prob</a:t>
                </a:r>
                <a:r>
                  <a:rPr lang="en-US" dirty="0" smtClean="0"/>
                  <a:t>(X=k) 	=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m:rPr>
                                <m:sty m:val="p"/>
                              </m:rPr>
                              <a:rPr lang="el-GR" i="1" smtClean="0">
                                <a:latin typeface="Cambria Math"/>
                              </a:rPr>
                              <m:t>λ</m:t>
                            </m:r>
                          </m:e>
                          <m:sup>
                            <m:r>
                              <a:rPr lang="en-US" b="0" i="1" smtClean="0">
                                <a:latin typeface="Cambria Math"/>
                              </a:rPr>
                              <m:t>𝑘</m:t>
                            </m:r>
                          </m:sup>
                        </m:sSup>
                        <m:sSup>
                          <m:sSupPr>
                            <m:ctrlPr>
                              <a:rPr lang="en-US" i="1" smtClean="0">
                                <a:latin typeface="Cambria Math" panose="02040503050406030204" pitchFamily="18" charset="0"/>
                              </a:rPr>
                            </m:ctrlPr>
                          </m:sSupPr>
                          <m:e>
                            <m:r>
                              <a:rPr lang="en-US" b="0" i="1" smtClean="0">
                                <a:latin typeface="Cambria Math"/>
                              </a:rPr>
                              <m:t>𝑒</m:t>
                            </m:r>
                          </m:e>
                          <m:sup>
                            <m:r>
                              <a:rPr lang="en-US" b="0" i="1" smtClean="0">
                                <a:latin typeface="Cambria Math"/>
                              </a:rPr>
                              <m:t>−</m:t>
                            </m:r>
                            <m:r>
                              <m:rPr>
                                <m:sty m:val="p"/>
                              </m:rPr>
                              <a:rPr lang="el-GR" i="1" smtClean="0">
                                <a:latin typeface="Cambria Math"/>
                              </a:rPr>
                              <m:t>λ</m:t>
                            </m:r>
                          </m:sup>
                        </m:sSup>
                      </m:num>
                      <m:den>
                        <m:r>
                          <a:rPr lang="en-US" b="0" i="1" smtClean="0">
                            <a:latin typeface="Cambria Math"/>
                          </a:rPr>
                          <m:t>𝑘</m:t>
                        </m:r>
                        <m:r>
                          <a:rPr lang="en-US" b="0" i="1" smtClean="0">
                            <a:latin typeface="Cambria Math"/>
                          </a:rPr>
                          <m:t>!</m:t>
                        </m:r>
                      </m:den>
                    </m:f>
                  </m:oMath>
                </a14:m>
                <a:endParaRPr lang="en-US" dirty="0" smtClean="0"/>
              </a:p>
              <a:p>
                <a:pPr lvl="2"/>
                <a:endParaRPr lang="en-US" dirty="0" smtClean="0"/>
              </a:p>
              <a:p>
                <a:pPr lvl="2"/>
                <a:r>
                  <a:rPr lang="en-US" dirty="0" err="1" smtClean="0"/>
                  <a:t>Prob</a:t>
                </a:r>
                <a:r>
                  <a:rPr lang="en-US" dirty="0" smtClean="0"/>
                  <a:t>(X=3) 	=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a:rPr>
                              <m:t>0.8</m:t>
                            </m:r>
                          </m:e>
                          <m:sup>
                            <m:r>
                              <a:rPr lang="en-US" b="0" i="1" smtClean="0">
                                <a:latin typeface="Cambria Math"/>
                              </a:rPr>
                              <m:t>3</m:t>
                            </m:r>
                          </m:sup>
                        </m:sSup>
                        <m:sSup>
                          <m:sSupPr>
                            <m:ctrlPr>
                              <a:rPr lang="en-US" i="1">
                                <a:latin typeface="Cambria Math" panose="02040503050406030204" pitchFamily="18" charset="0"/>
                              </a:rPr>
                            </m:ctrlPr>
                          </m:sSupPr>
                          <m:e>
                            <m:r>
                              <a:rPr lang="en-US" i="1">
                                <a:latin typeface="Cambria Math"/>
                              </a:rPr>
                              <m:t>𝑒</m:t>
                            </m:r>
                          </m:e>
                          <m:sup>
                            <m:r>
                              <a:rPr lang="en-US" b="0" i="1" smtClean="0">
                                <a:latin typeface="Cambria Math"/>
                              </a:rPr>
                              <m:t>−0.8</m:t>
                            </m:r>
                          </m:sup>
                        </m:sSup>
                      </m:num>
                      <m:den>
                        <m:r>
                          <a:rPr lang="en-US" b="0" i="1" smtClean="0">
                            <a:latin typeface="Cambria Math"/>
                          </a:rPr>
                          <m:t>3</m:t>
                        </m:r>
                        <m:r>
                          <a:rPr lang="en-US" i="1">
                            <a:latin typeface="Cambria Math"/>
                          </a:rPr>
                          <m:t>!</m:t>
                        </m:r>
                      </m:den>
                    </m:f>
                  </m:oMath>
                </a14:m>
                <a:endParaRPr lang="en-US" dirty="0"/>
              </a:p>
              <a:p>
                <a:pPr lvl="1"/>
                <a:endParaRPr lang="en-US" dirty="0" smtClean="0"/>
              </a:p>
              <a:p>
                <a:pPr lvl="2"/>
                <a:r>
                  <a:rPr lang="en-US" dirty="0" err="1" smtClean="0"/>
                  <a:t>Prob</a:t>
                </a:r>
                <a:r>
                  <a:rPr lang="en-US" dirty="0" smtClean="0"/>
                  <a:t>(X=3</a:t>
                </a:r>
                <a:r>
                  <a:rPr lang="en-US" dirty="0"/>
                  <a:t>) </a:t>
                </a:r>
                <a:r>
                  <a:rPr lang="en-US" dirty="0" smtClean="0"/>
                  <a:t>	= </a:t>
                </a:r>
                <a14:m>
                  <m:oMath xmlns:m="http://schemas.openxmlformats.org/officeDocument/2006/math">
                    <m:f>
                      <m:fPr>
                        <m:ctrlPr>
                          <a:rPr lang="en-US" i="1">
                            <a:latin typeface="Cambria Math" panose="02040503050406030204" pitchFamily="18" charset="0"/>
                          </a:rPr>
                        </m:ctrlPr>
                      </m:fPr>
                      <m:num>
                        <m:r>
                          <a:rPr lang="en-US" b="0" i="1" smtClean="0">
                            <a:latin typeface="Cambria Math"/>
                          </a:rPr>
                          <m:t>0.512 ∗0.4493</m:t>
                        </m:r>
                      </m:num>
                      <m:den>
                        <m:r>
                          <a:rPr lang="en-US" b="0" i="1" smtClean="0">
                            <a:latin typeface="Cambria Math"/>
                          </a:rPr>
                          <m:t>6</m:t>
                        </m:r>
                      </m:den>
                    </m:f>
                  </m:oMath>
                </a14:m>
                <a:endParaRPr lang="en-US" dirty="0"/>
              </a:p>
              <a:p>
                <a:pPr lvl="1"/>
                <a:endParaRPr lang="en-US" dirty="0" smtClean="0"/>
              </a:p>
              <a:p>
                <a:pPr marL="914400" lvl="3"/>
                <a:r>
                  <a:rPr lang="en-US" dirty="0"/>
                  <a:t>Prob(X=3) </a:t>
                </a:r>
                <a:r>
                  <a:rPr lang="en-US" dirty="0" smtClean="0"/>
                  <a:t>	= 0.0383</a:t>
                </a:r>
                <a:endParaRPr lang="en-US" dirty="0"/>
              </a:p>
              <a:p>
                <a:pPr marL="285750" indent="-285750">
                  <a:buFont typeface="Arial" pitchFamily="34" charset="0"/>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457200" y="1676400"/>
                <a:ext cx="8229600" cy="4232312"/>
              </a:xfrm>
              <a:prstGeom prst="rect">
                <a:avLst/>
              </a:prstGeom>
              <a:blipFill rotWithShape="1">
                <a:blip r:embed="rId3"/>
                <a:stretch>
                  <a:fillRect l="-1111" t="-1153" r="-1704"/>
                </a:stretch>
              </a:blipFill>
            </p:spPr>
            <p:txBody>
              <a:bodyPr/>
              <a:lstStyle/>
              <a:p>
                <a:r>
                  <a:rPr lang="en-US">
                    <a:noFill/>
                  </a:rPr>
                  <a:t> </a:t>
                </a:r>
              </a:p>
            </p:txBody>
          </p:sp>
        </mc:Fallback>
      </mc:AlternateContent>
    </p:spTree>
    <p:extLst>
      <p:ext uri="{BB962C8B-B14F-4D97-AF65-F5344CB8AC3E}">
        <p14:creationId xmlns:p14="http://schemas.microsoft.com/office/powerpoint/2010/main" val="4231250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C00000"/>
                </a:solidFill>
              </a:rPr>
              <a:t>POISSON DISTRIBUTION</a:t>
            </a:r>
            <a:endParaRPr lang="en-US" sz="3600" b="1" dirty="0">
              <a:solidFill>
                <a:srgbClr val="C00000"/>
              </a:solidFill>
            </a:endParaRPr>
          </a:p>
        </p:txBody>
      </p:sp>
      <p:sp>
        <p:nvSpPr>
          <p:cNvPr id="3" name="TextBox 2"/>
          <p:cNvSpPr txBox="1"/>
          <p:nvPr/>
        </p:nvSpPr>
        <p:spPr>
          <a:xfrm>
            <a:off x="457200" y="1676400"/>
            <a:ext cx="8229600" cy="1200329"/>
          </a:xfrm>
          <a:prstGeom prst="rect">
            <a:avLst/>
          </a:prstGeom>
          <a:noFill/>
        </p:spPr>
        <p:txBody>
          <a:bodyPr wrap="square" rtlCol="0">
            <a:spAutoFit/>
          </a:bodyPr>
          <a:lstStyle/>
          <a:p>
            <a:r>
              <a:rPr lang="en-US" sz="2400" b="1" dirty="0" smtClean="0">
                <a:solidFill>
                  <a:srgbClr val="C00000"/>
                </a:solidFill>
              </a:rPr>
              <a:t>Example:</a:t>
            </a:r>
          </a:p>
          <a:p>
            <a:pPr lvl="1"/>
            <a:r>
              <a:rPr lang="en-US" sz="2400" dirty="0" smtClean="0"/>
              <a:t>Assume a random variable follows a Poisson distribution with a mean value of </a:t>
            </a:r>
            <a:r>
              <a:rPr lang="en-US" sz="2400" dirty="0" smtClean="0">
                <a:latin typeface="Symbol" pitchFamily="18" charset="2"/>
              </a:rPr>
              <a:t>l</a:t>
            </a:r>
            <a:r>
              <a:rPr lang="en-US" sz="2400" dirty="0" smtClean="0"/>
              <a:t>=0.8, what are the probabilities of X=0.6?</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3235540"/>
              </p:ext>
            </p:extLst>
          </p:nvPr>
        </p:nvGraphicFramePr>
        <p:xfrm>
          <a:off x="2590800" y="3124200"/>
          <a:ext cx="3124200" cy="296164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94640">
                <a:tc>
                  <a:txBody>
                    <a:bodyPr/>
                    <a:lstStyle/>
                    <a:p>
                      <a:pPr algn="ctr"/>
                      <a:r>
                        <a:rPr lang="en-US" dirty="0" smtClean="0"/>
                        <a:t>K</a:t>
                      </a:r>
                      <a:endParaRPr lang="en-US" dirty="0"/>
                    </a:p>
                  </a:txBody>
                  <a:tcPr/>
                </a:tc>
                <a:tc>
                  <a:txBody>
                    <a:bodyPr/>
                    <a:lstStyle/>
                    <a:p>
                      <a:pPr algn="ctr"/>
                      <a:r>
                        <a:rPr lang="en-US" dirty="0" err="1" smtClean="0"/>
                        <a:t>Prob</a:t>
                      </a:r>
                      <a:r>
                        <a:rPr lang="en-US" dirty="0" smtClean="0"/>
                        <a:t>(x=K)</a:t>
                      </a:r>
                      <a:endParaRPr lang="en-US" dirty="0"/>
                    </a:p>
                  </a:txBody>
                  <a:tcPr/>
                </a:tc>
                <a:extLst>
                  <a:ext uri="{0D108BD9-81ED-4DB2-BD59-A6C34878D82A}">
                    <a16:rowId xmlns:a16="http://schemas.microsoft.com/office/drawing/2014/main" val="10000"/>
                  </a:ext>
                </a:extLst>
              </a:tr>
              <a:tr h="370840">
                <a:tc>
                  <a:txBody>
                    <a:bodyPr/>
                    <a:lstStyle/>
                    <a:p>
                      <a:pPr algn="ctr"/>
                      <a:r>
                        <a:rPr lang="en-US" dirty="0" smtClean="0"/>
                        <a:t>0</a:t>
                      </a:r>
                      <a:endParaRPr lang="en-US" dirty="0"/>
                    </a:p>
                  </a:txBody>
                  <a:tcPr/>
                </a:tc>
                <a:tc>
                  <a:txBody>
                    <a:bodyPr/>
                    <a:lstStyle/>
                    <a:p>
                      <a:pPr algn="ctr"/>
                      <a:r>
                        <a:rPr lang="en-US" dirty="0" smtClean="0"/>
                        <a:t>0.4493</a:t>
                      </a:r>
                      <a:endParaRPr lang="en-US" dirty="0"/>
                    </a:p>
                  </a:txBody>
                  <a:tcPr/>
                </a:tc>
                <a:extLst>
                  <a:ext uri="{0D108BD9-81ED-4DB2-BD59-A6C34878D82A}">
                    <a16:rowId xmlns:a16="http://schemas.microsoft.com/office/drawing/2014/main" val="10001"/>
                  </a:ext>
                </a:extLst>
              </a:tr>
              <a:tr h="370840">
                <a:tc>
                  <a:txBody>
                    <a:bodyPr/>
                    <a:lstStyle/>
                    <a:p>
                      <a:pPr algn="ctr"/>
                      <a:r>
                        <a:rPr lang="en-US" dirty="0" smtClean="0"/>
                        <a:t>1</a:t>
                      </a:r>
                      <a:endParaRPr lang="en-US" dirty="0"/>
                    </a:p>
                  </a:txBody>
                  <a:tcPr/>
                </a:tc>
                <a:tc>
                  <a:txBody>
                    <a:bodyPr/>
                    <a:lstStyle/>
                    <a:p>
                      <a:pPr algn="ctr"/>
                      <a:r>
                        <a:rPr lang="en-US" dirty="0" smtClean="0"/>
                        <a:t>0.3595</a:t>
                      </a:r>
                      <a:endParaRPr lang="en-US" dirty="0"/>
                    </a:p>
                  </a:txBody>
                  <a:tcPr/>
                </a:tc>
                <a:extLst>
                  <a:ext uri="{0D108BD9-81ED-4DB2-BD59-A6C34878D82A}">
                    <a16:rowId xmlns:a16="http://schemas.microsoft.com/office/drawing/2014/main" val="10002"/>
                  </a:ext>
                </a:extLst>
              </a:tr>
              <a:tr h="370840">
                <a:tc>
                  <a:txBody>
                    <a:bodyPr/>
                    <a:lstStyle/>
                    <a:p>
                      <a:pPr algn="ctr"/>
                      <a:r>
                        <a:rPr lang="en-US" dirty="0" smtClean="0"/>
                        <a:t>2</a:t>
                      </a:r>
                      <a:endParaRPr lang="en-US" dirty="0"/>
                    </a:p>
                  </a:txBody>
                  <a:tcPr/>
                </a:tc>
                <a:tc>
                  <a:txBody>
                    <a:bodyPr/>
                    <a:lstStyle/>
                    <a:p>
                      <a:pPr algn="ctr"/>
                      <a:r>
                        <a:rPr lang="en-US" dirty="0" smtClean="0"/>
                        <a:t>0.1438</a:t>
                      </a:r>
                      <a:endParaRPr lang="en-US" dirty="0"/>
                    </a:p>
                  </a:txBody>
                  <a:tcPr/>
                </a:tc>
                <a:extLst>
                  <a:ext uri="{0D108BD9-81ED-4DB2-BD59-A6C34878D82A}">
                    <a16:rowId xmlns:a16="http://schemas.microsoft.com/office/drawing/2014/main" val="10003"/>
                  </a:ext>
                </a:extLst>
              </a:tr>
              <a:tr h="370840">
                <a:tc>
                  <a:txBody>
                    <a:bodyPr/>
                    <a:lstStyle/>
                    <a:p>
                      <a:pPr algn="ctr"/>
                      <a:r>
                        <a:rPr lang="en-US" dirty="0" smtClean="0"/>
                        <a:t>3</a:t>
                      </a:r>
                      <a:endParaRPr lang="en-US" dirty="0"/>
                    </a:p>
                  </a:txBody>
                  <a:tcPr/>
                </a:tc>
                <a:tc>
                  <a:txBody>
                    <a:bodyPr/>
                    <a:lstStyle/>
                    <a:p>
                      <a:pPr algn="ctr"/>
                      <a:r>
                        <a:rPr lang="en-US" dirty="0" smtClean="0"/>
                        <a:t>0.0383</a:t>
                      </a:r>
                      <a:endParaRPr lang="en-US" dirty="0"/>
                    </a:p>
                  </a:txBody>
                  <a:tcPr/>
                </a:tc>
                <a:extLst>
                  <a:ext uri="{0D108BD9-81ED-4DB2-BD59-A6C34878D82A}">
                    <a16:rowId xmlns:a16="http://schemas.microsoft.com/office/drawing/2014/main" val="10004"/>
                  </a:ext>
                </a:extLst>
              </a:tr>
              <a:tr h="370840">
                <a:tc>
                  <a:txBody>
                    <a:bodyPr/>
                    <a:lstStyle/>
                    <a:p>
                      <a:pPr algn="ctr"/>
                      <a:r>
                        <a:rPr lang="en-US" dirty="0" smtClean="0"/>
                        <a:t>4</a:t>
                      </a:r>
                      <a:endParaRPr lang="en-US" dirty="0"/>
                    </a:p>
                  </a:txBody>
                  <a:tcPr/>
                </a:tc>
                <a:tc>
                  <a:txBody>
                    <a:bodyPr/>
                    <a:lstStyle/>
                    <a:p>
                      <a:pPr algn="ctr"/>
                      <a:r>
                        <a:rPr lang="en-US" dirty="0" smtClean="0"/>
                        <a:t>0.0077</a:t>
                      </a:r>
                      <a:endParaRPr lang="en-US" dirty="0"/>
                    </a:p>
                  </a:txBody>
                  <a:tcPr/>
                </a:tc>
                <a:extLst>
                  <a:ext uri="{0D108BD9-81ED-4DB2-BD59-A6C34878D82A}">
                    <a16:rowId xmlns:a16="http://schemas.microsoft.com/office/drawing/2014/main" val="10005"/>
                  </a:ext>
                </a:extLst>
              </a:tr>
              <a:tr h="370840">
                <a:tc>
                  <a:txBody>
                    <a:bodyPr/>
                    <a:lstStyle/>
                    <a:p>
                      <a:pPr algn="ctr"/>
                      <a:r>
                        <a:rPr lang="en-US" dirty="0" smtClean="0"/>
                        <a:t>5</a:t>
                      </a:r>
                      <a:endParaRPr lang="en-US" dirty="0"/>
                    </a:p>
                  </a:txBody>
                  <a:tcPr/>
                </a:tc>
                <a:tc>
                  <a:txBody>
                    <a:bodyPr/>
                    <a:lstStyle/>
                    <a:p>
                      <a:pPr algn="ctr"/>
                      <a:r>
                        <a:rPr lang="en-US" dirty="0" smtClean="0"/>
                        <a:t>0.0012</a:t>
                      </a:r>
                      <a:endParaRPr lang="en-US" dirty="0"/>
                    </a:p>
                  </a:txBody>
                  <a:tcPr/>
                </a:tc>
                <a:extLst>
                  <a:ext uri="{0D108BD9-81ED-4DB2-BD59-A6C34878D82A}">
                    <a16:rowId xmlns:a16="http://schemas.microsoft.com/office/drawing/2014/main" val="10006"/>
                  </a:ext>
                </a:extLst>
              </a:tr>
              <a:tr h="370840">
                <a:tc>
                  <a:txBody>
                    <a:bodyPr/>
                    <a:lstStyle/>
                    <a:p>
                      <a:pPr algn="ctr"/>
                      <a:r>
                        <a:rPr lang="en-US" dirty="0" smtClean="0"/>
                        <a:t>6</a:t>
                      </a:r>
                      <a:endParaRPr lang="en-US" dirty="0"/>
                    </a:p>
                  </a:txBody>
                  <a:tcPr/>
                </a:tc>
                <a:tc>
                  <a:txBody>
                    <a:bodyPr/>
                    <a:lstStyle/>
                    <a:p>
                      <a:pPr algn="ctr"/>
                      <a:r>
                        <a:rPr lang="en-US" dirty="0" smtClean="0"/>
                        <a:t>0.0002</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65470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3763</TotalTime>
  <Words>1726</Words>
  <Application>Microsoft Office PowerPoint</Application>
  <PresentationFormat>On-screen Show (4:3)</PresentationFormat>
  <Paragraphs>622</Paragraphs>
  <Slides>44</Slides>
  <Notes>39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Calibri</vt:lpstr>
      <vt:lpstr>Cambria Math</vt:lpstr>
      <vt:lpstr>Courier New</vt:lpstr>
      <vt:lpstr>Symbol</vt:lpstr>
      <vt:lpstr>Office Theme</vt:lpstr>
      <vt:lpstr>Microsoft Excel Worksheet</vt:lpstr>
      <vt:lpstr>Poisson Regression</vt:lpstr>
      <vt:lpstr>Predictive Models for “Count Data”</vt:lpstr>
      <vt:lpstr>“Counting Data”</vt:lpstr>
      <vt:lpstr>“Counting Numbers”</vt:lpstr>
      <vt:lpstr>Poisson Distribution</vt:lpstr>
      <vt:lpstr>POISSON DISTRIBUTION</vt:lpstr>
      <vt:lpstr>POISSON DISTRIBUTION</vt:lpstr>
      <vt:lpstr>POISSON DISTRIBUTION</vt:lpstr>
      <vt:lpstr>POISSON DISTRIBUTION</vt:lpstr>
      <vt:lpstr>POISSON DISTRIBUTION</vt:lpstr>
      <vt:lpstr>POISSON REGRESSION</vt:lpstr>
      <vt:lpstr>POISSON REGRESSION</vt:lpstr>
      <vt:lpstr>Poisson Regression Review</vt:lpstr>
      <vt:lpstr>Poisson Regression Review</vt:lpstr>
      <vt:lpstr>Poisson Regression Review</vt:lpstr>
      <vt:lpstr>Poisson Regression Review</vt:lpstr>
      <vt:lpstr>Poisson Regression Review</vt:lpstr>
      <vt:lpstr>Poisson Regression Review</vt:lpstr>
      <vt:lpstr>Poisson Regression Review</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DISTRIBUTION</vt:lpstr>
      <vt:lpstr>NEGATIVE BINOMIAL REGRESSION</vt:lpstr>
      <vt:lpstr>Poisson Regression</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vt:lpstr>
      <vt:lpstr>Poisson Regression: Example SCORING or EXPORTING</vt:lpstr>
      <vt:lpstr>Poisson Regression: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Wedding</dc:creator>
  <cp:lastModifiedBy>Mickelson, William T</cp:lastModifiedBy>
  <cp:revision>152</cp:revision>
  <dcterms:created xsi:type="dcterms:W3CDTF">2006-08-16T00:00:00Z</dcterms:created>
  <dcterms:modified xsi:type="dcterms:W3CDTF">2017-11-04T13:36:02Z</dcterms:modified>
</cp:coreProperties>
</file>