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9" r:id="rId3"/>
    <p:sldId id="280" r:id="rId4"/>
    <p:sldId id="368" r:id="rId5"/>
    <p:sldId id="369" r:id="rId6"/>
    <p:sldId id="372" r:id="rId7"/>
    <p:sldId id="333" r:id="rId8"/>
    <p:sldId id="370" r:id="rId9"/>
    <p:sldId id="331" r:id="rId10"/>
    <p:sldId id="374" r:id="rId11"/>
    <p:sldId id="375" r:id="rId12"/>
    <p:sldId id="376" r:id="rId13"/>
    <p:sldId id="377" r:id="rId14"/>
    <p:sldId id="379" r:id="rId15"/>
    <p:sldId id="380" r:id="rId16"/>
    <p:sldId id="383" r:id="rId17"/>
    <p:sldId id="381" r:id="rId18"/>
    <p:sldId id="384" r:id="rId19"/>
    <p:sldId id="387" r:id="rId20"/>
    <p:sldId id="390" r:id="rId21"/>
    <p:sldId id="388" r:id="rId22"/>
    <p:sldId id="389" r:id="rId23"/>
    <p:sldId id="391" r:id="rId24"/>
    <p:sldId id="392" r:id="rId25"/>
    <p:sldId id="393" r:id="rId26"/>
    <p:sldId id="397" r:id="rId27"/>
    <p:sldId id="394" r:id="rId28"/>
    <p:sldId id="480" r:id="rId29"/>
    <p:sldId id="400" r:id="rId30"/>
    <p:sldId id="404" r:id="rId31"/>
    <p:sldId id="405" r:id="rId32"/>
    <p:sldId id="406" r:id="rId33"/>
    <p:sldId id="409" r:id="rId34"/>
    <p:sldId id="410" r:id="rId35"/>
    <p:sldId id="414" r:id="rId36"/>
    <p:sldId id="423" r:id="rId37"/>
    <p:sldId id="433" r:id="rId38"/>
    <p:sldId id="432" r:id="rId39"/>
    <p:sldId id="47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7" autoAdjust="0"/>
    <p:restoredTop sz="94660"/>
  </p:normalViewPr>
  <p:slideViewPr>
    <p:cSldViewPr>
      <p:cViewPr varScale="1">
        <p:scale>
          <a:sx n="83" d="100"/>
          <a:sy n="83" d="100"/>
        </p:scale>
        <p:origin x="158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A90FD2-FB17-4A19-9E12-DE54E6B41E5A}" type="datetimeFigureOut">
              <a:rPr lang="en-US" smtClean="0"/>
              <a:t>11/4/2017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1F830-E88A-4AB9-A536-6836C6236973}" type="slidenum">
              <a:rPr lang="en-US" smtClean="0"/>
              <a:t>‹#›</a:t>
            </a:fld>
            <a:endParaRPr lang="en-US"/>
          </a:p>
        </p:txBody>
      </p:sp>
    </p:spTree>
    <p:extLst>
      <p:ext uri="{BB962C8B-B14F-4D97-AF65-F5344CB8AC3E}">
        <p14:creationId xmlns:p14="http://schemas.microsoft.com/office/powerpoint/2010/main" val="126984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28</a:t>
            </a:fld>
            <a:endParaRPr lang="en-US"/>
          </a:p>
        </p:txBody>
      </p:sp>
    </p:spTree>
    <p:extLst>
      <p:ext uri="{BB962C8B-B14F-4D97-AF65-F5344CB8AC3E}">
        <p14:creationId xmlns:p14="http://schemas.microsoft.com/office/powerpoint/2010/main" val="3270135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13</a:t>
            </a:fld>
            <a:endParaRPr lang="en-US"/>
          </a:p>
        </p:txBody>
      </p:sp>
    </p:spTree>
    <p:extLst>
      <p:ext uri="{BB962C8B-B14F-4D97-AF65-F5344CB8AC3E}">
        <p14:creationId xmlns:p14="http://schemas.microsoft.com/office/powerpoint/2010/main" val="424550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C00000"/>
                </a:solidFill>
              </a:rPr>
              <a:t>Zero Inflated</a:t>
            </a:r>
            <a:br>
              <a:rPr lang="en-US" b="1" dirty="0" smtClean="0">
                <a:solidFill>
                  <a:srgbClr val="C00000"/>
                </a:solidFill>
              </a:rPr>
            </a:br>
            <a:r>
              <a:rPr lang="en-US" b="1" dirty="0" smtClean="0">
                <a:solidFill>
                  <a:srgbClr val="C00000"/>
                </a:solidFill>
              </a:rPr>
              <a:t>Poisson Regression</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smtClean="0">
                <a:solidFill>
                  <a:schemeClr val="tx1"/>
                </a:solidFill>
              </a:rPr>
              <a:t>“ZIP MODELS”</a:t>
            </a:r>
            <a:endParaRPr lang="en-US" b="1" dirty="0">
              <a:solidFill>
                <a:schemeClr val="tx1"/>
              </a:solidFill>
            </a:endParaRPr>
          </a:p>
        </p:txBody>
      </p:sp>
    </p:spTree>
    <p:extLst>
      <p:ext uri="{BB962C8B-B14F-4D97-AF65-F5344CB8AC3E}">
        <p14:creationId xmlns:p14="http://schemas.microsoft.com/office/powerpoint/2010/main" val="387581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457200" y="1676400"/>
            <a:ext cx="8229600" cy="3539430"/>
          </a:xfrm>
          <a:prstGeom prst="rect">
            <a:avLst/>
          </a:prstGeom>
          <a:noFill/>
        </p:spPr>
        <p:txBody>
          <a:bodyPr wrap="square" rtlCol="0">
            <a:spAutoFit/>
          </a:bodyPr>
          <a:lstStyle/>
          <a:p>
            <a:r>
              <a:rPr lang="en-US" sz="2000" b="1" dirty="0" smtClean="0">
                <a:solidFill>
                  <a:srgbClr val="FF0000"/>
                </a:solidFill>
                <a:cs typeface="Courier New" pitchFamily="49" charset="0"/>
              </a:rPr>
              <a:t>It is a best practice to make a copy of the data set prior to doing any analytics on the data. This frees the analyst to alter the data set without worrying about destroying the original data set. </a:t>
            </a:r>
          </a:p>
          <a:p>
            <a:pPr lvl="1"/>
            <a:endParaRPr lang="en-US" sz="1400" b="1" dirty="0">
              <a:solidFill>
                <a:schemeClr val="tx2"/>
              </a:solidFill>
              <a:latin typeface="Courier New" pitchFamily="49" charset="0"/>
              <a:cs typeface="Courier New" pitchFamily="49" charset="0"/>
            </a:endParaRPr>
          </a:p>
          <a:p>
            <a:pPr lvl="1"/>
            <a:endParaRPr lang="en-US" sz="1400" b="1" dirty="0" smtClean="0">
              <a:solidFill>
                <a:schemeClr val="tx2"/>
              </a:solidFill>
              <a:latin typeface="Courier New" pitchFamily="49" charset="0"/>
              <a:cs typeface="Courier New" pitchFamily="49" charset="0"/>
            </a:endParaRPr>
          </a:p>
          <a:p>
            <a:pPr lvl="1"/>
            <a:endParaRPr lang="en-US" sz="1400" b="1" dirty="0" smtClean="0">
              <a:solidFill>
                <a:schemeClr val="tx2"/>
              </a:solidFill>
              <a:latin typeface="Courier New" pitchFamily="49" charset="0"/>
              <a:cs typeface="Courier New" pitchFamily="49" charset="0"/>
            </a:endParaRPr>
          </a:p>
          <a:p>
            <a:r>
              <a:rPr lang="en-US" sz="2000" b="1" dirty="0" smtClean="0">
                <a:solidFill>
                  <a:srgbClr val="FF0000"/>
                </a:solidFill>
                <a:cs typeface="Courier New" pitchFamily="49" charset="0"/>
              </a:rPr>
              <a:t>Another best practice is to print the data set, just to be certain that nothing went wrong when copying the data. The first </a:t>
            </a:r>
            <a:r>
              <a:rPr lang="en-US" sz="2000" b="1" dirty="0" smtClean="0">
                <a:solidFill>
                  <a:srgbClr val="FF0000"/>
                </a:solidFill>
                <a:cs typeface="Courier New" pitchFamily="49" charset="0"/>
              </a:rPr>
              <a:t>20 </a:t>
            </a:r>
            <a:r>
              <a:rPr lang="en-US" sz="2000" b="1" dirty="0" smtClean="0">
                <a:solidFill>
                  <a:srgbClr val="FF0000"/>
                </a:solidFill>
                <a:cs typeface="Courier New" pitchFamily="49" charset="0"/>
              </a:rPr>
              <a:t>records are printed</a:t>
            </a:r>
            <a:r>
              <a:rPr lang="en-US" sz="2000" b="1" dirty="0" smtClean="0">
                <a:solidFill>
                  <a:srgbClr val="FF0000"/>
                </a:solidFill>
                <a:cs typeface="Courier New" pitchFamily="49" charset="0"/>
              </a:rPr>
              <a:t>.</a:t>
            </a:r>
          </a:p>
          <a:p>
            <a:endParaRPr lang="en-US" sz="2000" b="1" dirty="0">
              <a:solidFill>
                <a:srgbClr val="FF0000"/>
              </a:solidFill>
              <a:cs typeface="Courier New" pitchFamily="49" charset="0"/>
            </a:endParaRPr>
          </a:p>
          <a:p>
            <a:r>
              <a:rPr lang="en-US" sz="2000" b="1" dirty="0" smtClean="0">
                <a:solidFill>
                  <a:srgbClr val="FF0000"/>
                </a:solidFill>
                <a:cs typeface="Courier New" pitchFamily="49" charset="0"/>
              </a:rPr>
              <a:t>Note:  INCOME is in thousands</a:t>
            </a:r>
            <a:endParaRPr lang="en-US" sz="2000" b="1" dirty="0">
              <a:solidFill>
                <a:srgbClr val="FF0000"/>
              </a:solidFill>
              <a:cs typeface="Courier New" pitchFamily="49" charset="0"/>
            </a:endParaRPr>
          </a:p>
          <a:p>
            <a:pPr lvl="1"/>
            <a:endParaRPr lang="en-US" sz="1400" b="1" dirty="0">
              <a:solidFill>
                <a:schemeClr val="tx2"/>
              </a:solidFill>
              <a:latin typeface="Courier New" pitchFamily="49" charset="0"/>
              <a:cs typeface="Courier New" pitchFamily="49" charset="0"/>
            </a:endParaRPr>
          </a:p>
          <a:p>
            <a:pPr lvl="1"/>
            <a:endParaRPr lang="en-US" sz="1400" b="1" dirty="0">
              <a:solidFill>
                <a:schemeClr val="tx2"/>
              </a:solidFill>
              <a:latin typeface="Courier New" pitchFamily="49" charset="0"/>
              <a:cs typeface="Courier New" pitchFamily="49" charset="0"/>
            </a:endParaRPr>
          </a:p>
          <a:p>
            <a:pPr lvl="1"/>
            <a:endParaRPr lang="en-US" sz="1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468433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53774413"/>
              </p:ext>
            </p:extLst>
          </p:nvPr>
        </p:nvGraphicFramePr>
        <p:xfrm>
          <a:off x="2286000" y="1219200"/>
          <a:ext cx="3809999" cy="4257924"/>
        </p:xfrm>
        <a:graphic>
          <a:graphicData uri="http://schemas.openxmlformats.org/presentationml/2006/ole">
            <mc:AlternateContent xmlns:mc="http://schemas.openxmlformats.org/markup-compatibility/2006">
              <mc:Choice xmlns:v="urn:schemas-microsoft-com:vml" Requires="v">
                <p:oleObj spid="_x0000_s1030" name="Worksheet" r:id="rId4" imgW="2926080" imgH="3848297" progId="Excel.Sheet.12">
                  <p:embed/>
                </p:oleObj>
              </mc:Choice>
              <mc:Fallback>
                <p:oleObj name="Worksheet" r:id="rId4" imgW="2926080" imgH="3848297" progId="Excel.Sheet.12">
                  <p:embed/>
                  <p:pic>
                    <p:nvPicPr>
                      <p:cNvPr id="0" name=""/>
                      <p:cNvPicPr/>
                      <p:nvPr/>
                    </p:nvPicPr>
                    <p:blipFill>
                      <a:blip r:embed="rId5"/>
                      <a:stretch>
                        <a:fillRect/>
                      </a:stretch>
                    </p:blipFill>
                    <p:spPr>
                      <a:xfrm>
                        <a:off x="2286000" y="1219200"/>
                        <a:ext cx="3809999" cy="4257924"/>
                      </a:xfrm>
                      <a:prstGeom prst="rect">
                        <a:avLst/>
                      </a:prstGeom>
                    </p:spPr>
                  </p:pic>
                </p:oleObj>
              </mc:Fallback>
            </mc:AlternateContent>
          </a:graphicData>
        </a:graphic>
      </p:graphicFrame>
    </p:spTree>
    <p:extLst>
      <p:ext uri="{BB962C8B-B14F-4D97-AF65-F5344CB8AC3E}">
        <p14:creationId xmlns:p14="http://schemas.microsoft.com/office/powerpoint/2010/main" val="3923540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457200" y="1676400"/>
            <a:ext cx="8229600" cy="3600986"/>
          </a:xfrm>
          <a:prstGeom prst="rect">
            <a:avLst/>
          </a:prstGeom>
          <a:noFill/>
        </p:spPr>
        <p:txBody>
          <a:bodyPr wrap="square" rtlCol="0">
            <a:spAutoFit/>
          </a:bodyPr>
          <a:lstStyle/>
          <a:p>
            <a:r>
              <a:rPr lang="en-US" sz="2000" b="1" dirty="0" smtClean="0">
                <a:solidFill>
                  <a:srgbClr val="FF0000"/>
                </a:solidFill>
                <a:cs typeface="Courier New" pitchFamily="49" charset="0"/>
              </a:rPr>
              <a:t>If this is a Poisson distribution, the MEAN and the VARIANCE will be the same. </a:t>
            </a:r>
          </a:p>
          <a:p>
            <a:endParaRPr lang="en-US" sz="2000" b="1" dirty="0">
              <a:solidFill>
                <a:srgbClr val="FF0000"/>
              </a:solidFill>
              <a:cs typeface="Courier New" pitchFamily="49" charset="0"/>
            </a:endParaRPr>
          </a:p>
          <a:p>
            <a:r>
              <a:rPr lang="en-US" sz="2000" b="1" dirty="0" smtClean="0">
                <a:solidFill>
                  <a:srgbClr val="FF0000"/>
                </a:solidFill>
                <a:cs typeface="Courier New" pitchFamily="49" charset="0"/>
              </a:rPr>
              <a:t>But, be careful, we want the </a:t>
            </a:r>
            <a:r>
              <a:rPr lang="en-US" sz="2000" b="1" dirty="0" smtClean="0">
                <a:solidFill>
                  <a:srgbClr val="FF0000"/>
                </a:solidFill>
                <a:cs typeface="Courier New" pitchFamily="49" charset="0"/>
              </a:rPr>
              <a:t>MEAN </a:t>
            </a:r>
            <a:r>
              <a:rPr lang="en-US" sz="2000" b="1" dirty="0" smtClean="0">
                <a:solidFill>
                  <a:srgbClr val="FF0000"/>
                </a:solidFill>
                <a:cs typeface="Courier New" pitchFamily="49" charset="0"/>
              </a:rPr>
              <a:t>and the VARIANCE for the data that is NOT zero. Recall that if people take showers, the data has a Poisson distribution, however, some people did not take showers so their values are 0</a:t>
            </a:r>
            <a:r>
              <a:rPr lang="en-US" sz="2000" dirty="0" smtClean="0">
                <a:solidFill>
                  <a:srgbClr val="FF0000"/>
                </a:solidFill>
                <a:cs typeface="Courier New" pitchFamily="49" charset="0"/>
              </a:rPr>
              <a:t>. </a:t>
            </a:r>
            <a:r>
              <a:rPr lang="en-US" sz="2000" dirty="0" smtClean="0">
                <a:solidFill>
                  <a:srgbClr val="FF0000"/>
                </a:solidFill>
                <a:cs typeface="Courier New" pitchFamily="49" charset="0"/>
              </a:rPr>
              <a:t>  </a:t>
            </a:r>
          </a:p>
          <a:p>
            <a:endParaRPr lang="en-US" sz="2000" b="1" dirty="0">
              <a:solidFill>
                <a:srgbClr val="FF0000"/>
              </a:solidFill>
              <a:latin typeface="Courier New" pitchFamily="49" charset="0"/>
              <a:cs typeface="Courier New" pitchFamily="49" charset="0"/>
            </a:endParaRPr>
          </a:p>
          <a:p>
            <a:r>
              <a:rPr lang="en-US" sz="2000" b="1" dirty="0" smtClean="0">
                <a:solidFill>
                  <a:srgbClr val="FF0000"/>
                </a:solidFill>
                <a:latin typeface="Courier New" pitchFamily="49" charset="0"/>
                <a:cs typeface="Courier New" pitchFamily="49" charset="0"/>
              </a:rPr>
              <a:t>We only want the MEAN and VARIANCE for records where SHOWERLENGTH&gt;0</a:t>
            </a:r>
            <a:endParaRPr lang="en-US" sz="1400" b="1" dirty="0" smtClean="0">
              <a:solidFill>
                <a:schemeClr val="tx2"/>
              </a:solidFill>
              <a:latin typeface="Courier New" pitchFamily="49" charset="0"/>
              <a:cs typeface="Courier New" pitchFamily="49" charset="0"/>
            </a:endParaRPr>
          </a:p>
          <a:p>
            <a:pPr lvl="1"/>
            <a:endParaRPr lang="en-US" sz="1400" b="1" dirty="0" smtClean="0">
              <a:solidFill>
                <a:schemeClr val="tx2"/>
              </a:solidFill>
              <a:latin typeface="Courier New" pitchFamily="49" charset="0"/>
              <a:cs typeface="Courier New" pitchFamily="49" charset="0"/>
            </a:endParaRPr>
          </a:p>
          <a:p>
            <a:pPr lvl="1"/>
            <a:endParaRPr lang="en-US" sz="14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1678161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457200" y="1676400"/>
            <a:ext cx="8229600" cy="1938992"/>
          </a:xfrm>
          <a:prstGeom prst="rect">
            <a:avLst/>
          </a:prstGeom>
          <a:noFill/>
        </p:spPr>
        <p:txBody>
          <a:bodyPr wrap="square" rtlCol="0">
            <a:spAutoFit/>
          </a:bodyPr>
          <a:lstStyle/>
          <a:p>
            <a:r>
              <a:rPr lang="en-US" sz="2000" b="1" dirty="0" smtClean="0">
                <a:solidFill>
                  <a:srgbClr val="FF0000"/>
                </a:solidFill>
                <a:cs typeface="Courier New" pitchFamily="49" charset="0"/>
              </a:rPr>
              <a:t>The </a:t>
            </a:r>
            <a:r>
              <a:rPr lang="en-US" sz="2000" b="1" dirty="0" smtClean="0">
                <a:solidFill>
                  <a:srgbClr val="FF0000"/>
                </a:solidFill>
                <a:cs typeface="Courier New" pitchFamily="49" charset="0"/>
              </a:rPr>
              <a:t>MEAN </a:t>
            </a:r>
            <a:r>
              <a:rPr lang="en-US" sz="2000" b="1" dirty="0" smtClean="0">
                <a:solidFill>
                  <a:srgbClr val="FF0000"/>
                </a:solidFill>
                <a:cs typeface="Courier New" pitchFamily="49" charset="0"/>
              </a:rPr>
              <a:t>and the VARIANCE </a:t>
            </a:r>
            <a:r>
              <a:rPr lang="en-US" sz="2000" b="1" dirty="0" smtClean="0">
                <a:solidFill>
                  <a:srgbClr val="FF0000"/>
                </a:solidFill>
                <a:cs typeface="Courier New" pitchFamily="49" charset="0"/>
              </a:rPr>
              <a:t>values are </a:t>
            </a:r>
            <a:r>
              <a:rPr lang="en-US" sz="2000" b="1" dirty="0" smtClean="0">
                <a:solidFill>
                  <a:srgbClr val="FF0000"/>
                </a:solidFill>
                <a:cs typeface="Courier New" pitchFamily="49" charset="0"/>
              </a:rPr>
              <a:t>similar to one another. They won’t be exact, </a:t>
            </a:r>
            <a:r>
              <a:rPr lang="en-US" sz="2000" b="1" dirty="0" smtClean="0">
                <a:solidFill>
                  <a:srgbClr val="FF0000"/>
                </a:solidFill>
                <a:cs typeface="Courier New" pitchFamily="49" charset="0"/>
              </a:rPr>
              <a:t>because of the randomness (or error) but </a:t>
            </a:r>
            <a:r>
              <a:rPr lang="en-US" sz="2000" b="1" dirty="0" smtClean="0">
                <a:solidFill>
                  <a:srgbClr val="FF0000"/>
                </a:solidFill>
                <a:cs typeface="Courier New" pitchFamily="49" charset="0"/>
              </a:rPr>
              <a:t>they are close. </a:t>
            </a:r>
          </a:p>
          <a:p>
            <a:endParaRPr lang="en-US" sz="2000" b="1" dirty="0">
              <a:solidFill>
                <a:srgbClr val="FF0000"/>
              </a:solidFill>
              <a:cs typeface="Courier New" pitchFamily="49" charset="0"/>
            </a:endParaRPr>
          </a:p>
          <a:p>
            <a:r>
              <a:rPr lang="en-US" sz="2000" b="1" dirty="0" smtClean="0">
                <a:solidFill>
                  <a:srgbClr val="FF0000"/>
                </a:solidFill>
                <a:cs typeface="Courier New" pitchFamily="49" charset="0"/>
              </a:rPr>
              <a:t>This data can reasonably be considered to be either:</a:t>
            </a:r>
          </a:p>
          <a:p>
            <a:pPr marL="342900" indent="-342900">
              <a:buFont typeface="Arial" pitchFamily="34" charset="0"/>
              <a:buChar char="•"/>
            </a:pPr>
            <a:r>
              <a:rPr lang="en-US" sz="2000" b="1" dirty="0" smtClean="0">
                <a:solidFill>
                  <a:srgbClr val="FF0000"/>
                </a:solidFill>
                <a:cs typeface="Courier New" pitchFamily="49" charset="0"/>
              </a:rPr>
              <a:t>Poisson Distribution</a:t>
            </a:r>
          </a:p>
          <a:p>
            <a:pPr marL="342900" indent="-342900">
              <a:buFont typeface="Arial" pitchFamily="34" charset="0"/>
              <a:buChar char="•"/>
            </a:pPr>
            <a:r>
              <a:rPr lang="en-US" sz="2000" b="1" dirty="0" smtClean="0">
                <a:solidFill>
                  <a:srgbClr val="FF0000"/>
                </a:solidFill>
                <a:cs typeface="Courier New" pitchFamily="49" charset="0"/>
              </a:rPr>
              <a:t>Negative Binomial Distribution</a:t>
            </a:r>
          </a:p>
        </p:txBody>
      </p:sp>
      <p:pic>
        <p:nvPicPr>
          <p:cNvPr id="4" name="Picture 3"/>
          <p:cNvPicPr>
            <a:picLocks noChangeAspect="1"/>
          </p:cNvPicPr>
          <p:nvPr/>
        </p:nvPicPr>
        <p:blipFill>
          <a:blip r:embed="rId3"/>
          <a:stretch>
            <a:fillRect/>
          </a:stretch>
        </p:blipFill>
        <p:spPr>
          <a:xfrm>
            <a:off x="2819400" y="4267200"/>
            <a:ext cx="3217856" cy="990600"/>
          </a:xfrm>
          <a:prstGeom prst="rect">
            <a:avLst/>
          </a:prstGeom>
        </p:spPr>
      </p:pic>
    </p:spTree>
    <p:extLst>
      <p:ext uri="{BB962C8B-B14F-4D97-AF65-F5344CB8AC3E}">
        <p14:creationId xmlns:p14="http://schemas.microsoft.com/office/powerpoint/2010/main" val="3011090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18"/>
            <a:ext cx="8229600" cy="1265238"/>
          </a:xfrm>
        </p:spPr>
        <p:txBody>
          <a:bodyPr>
            <a:noAutofit/>
          </a:bodyPr>
          <a:lstStyle/>
          <a:p>
            <a:r>
              <a:rPr lang="en-US" sz="2800" b="1" dirty="0" smtClean="0">
                <a:solidFill>
                  <a:srgbClr val="C00000"/>
                </a:solidFill>
              </a:rPr>
              <a:t>Housekeeping Steps</a:t>
            </a:r>
            <a:endParaRPr lang="en-US" sz="2800" b="1" dirty="0">
              <a:solidFill>
                <a:srgbClr val="C00000"/>
              </a:solidFill>
            </a:endParaRPr>
          </a:p>
        </p:txBody>
      </p:sp>
      <p:sp>
        <p:nvSpPr>
          <p:cNvPr id="3" name="TextBox 2"/>
          <p:cNvSpPr txBox="1"/>
          <p:nvPr/>
        </p:nvSpPr>
        <p:spPr>
          <a:xfrm>
            <a:off x="541291" y="1066800"/>
            <a:ext cx="8229600" cy="1323439"/>
          </a:xfrm>
          <a:prstGeom prst="rect">
            <a:avLst/>
          </a:prstGeom>
          <a:noFill/>
        </p:spPr>
        <p:txBody>
          <a:bodyPr wrap="square" rtlCol="0">
            <a:spAutoFit/>
          </a:bodyPr>
          <a:lstStyle/>
          <a:p>
            <a:r>
              <a:rPr lang="en-US" sz="2000" b="1" dirty="0">
                <a:solidFill>
                  <a:srgbClr val="FF0000"/>
                </a:solidFill>
                <a:cs typeface="Courier New" pitchFamily="49" charset="0"/>
              </a:rPr>
              <a:t>It is usually a good idea to print the distribution of the target variable to verify that the data appears to have a Poisson distribution</a:t>
            </a:r>
            <a:r>
              <a:rPr lang="en-US" sz="2000" b="1" dirty="0" smtClean="0">
                <a:solidFill>
                  <a:srgbClr val="FF0000"/>
                </a:solidFill>
                <a:cs typeface="Courier New" pitchFamily="49" charset="0"/>
              </a:rPr>
              <a:t>.   </a:t>
            </a:r>
            <a:r>
              <a:rPr lang="en-US" sz="2000" b="1" dirty="0" smtClean="0">
                <a:solidFill>
                  <a:srgbClr val="FF0000"/>
                </a:solidFill>
                <a:cs typeface="Courier New" pitchFamily="49" charset="0"/>
              </a:rPr>
              <a:t>The </a:t>
            </a:r>
            <a:r>
              <a:rPr lang="en-US" sz="2000" b="1" dirty="0" smtClean="0">
                <a:solidFill>
                  <a:srgbClr val="FF0000"/>
                </a:solidFill>
                <a:cs typeface="Courier New" pitchFamily="49" charset="0"/>
              </a:rPr>
              <a:t>data appears to have a Poisson distribution or a Negative Binomial distribution (with the exception of the spike at the ZERO values).</a:t>
            </a:r>
            <a:endParaRPr lang="en-US" sz="2000" b="1" dirty="0">
              <a:solidFill>
                <a:srgbClr val="FF0000"/>
              </a:solidFill>
              <a:latin typeface="Courier New" pitchFamily="49" charset="0"/>
              <a:cs typeface="Courier New" pitchFamily="49" charset="0"/>
            </a:endParaRPr>
          </a:p>
        </p:txBody>
      </p:sp>
      <p:pic>
        <p:nvPicPr>
          <p:cNvPr id="4" name="Picture 3"/>
          <p:cNvPicPr>
            <a:picLocks noChangeAspect="1"/>
          </p:cNvPicPr>
          <p:nvPr/>
        </p:nvPicPr>
        <p:blipFill>
          <a:blip r:embed="rId3"/>
          <a:stretch>
            <a:fillRect/>
          </a:stretch>
        </p:blipFill>
        <p:spPr>
          <a:xfrm>
            <a:off x="1439908" y="2895600"/>
            <a:ext cx="6264183" cy="3757752"/>
          </a:xfrm>
          <a:prstGeom prst="rect">
            <a:avLst/>
          </a:prstGeom>
        </p:spPr>
      </p:pic>
    </p:spTree>
    <p:extLst>
      <p:ext uri="{BB962C8B-B14F-4D97-AF65-F5344CB8AC3E}">
        <p14:creationId xmlns:p14="http://schemas.microsoft.com/office/powerpoint/2010/main" val="801765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7423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a:solidFill>
                  <a:srgbClr val="C00000"/>
                </a:solidFill>
              </a:rPr>
              <a:t>Method 1: </a:t>
            </a:r>
            <a:r>
              <a:rPr lang="en-US" b="1" dirty="0" smtClean="0">
                <a:solidFill>
                  <a:srgbClr val="C00000"/>
                </a:solidFill>
              </a:rPr>
              <a:t>Poisson and/or</a:t>
            </a:r>
          </a:p>
          <a:p>
            <a:r>
              <a:rPr lang="en-US" b="1" dirty="0" smtClean="0">
                <a:solidFill>
                  <a:srgbClr val="C00000"/>
                </a:solidFill>
              </a:rPr>
              <a:t>Negative Binomial </a:t>
            </a:r>
            <a:r>
              <a:rPr lang="en-US" b="1" dirty="0">
                <a:solidFill>
                  <a:srgbClr val="C00000"/>
                </a:solidFill>
              </a:rPr>
              <a:t>Regression</a:t>
            </a:r>
            <a:endParaRPr lang="en-US" dirty="0"/>
          </a:p>
        </p:txBody>
      </p:sp>
    </p:spTree>
    <p:extLst>
      <p:ext uri="{BB962C8B-B14F-4D97-AF65-F5344CB8AC3E}">
        <p14:creationId xmlns:p14="http://schemas.microsoft.com/office/powerpoint/2010/main" val="4164293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a:t>
            </a:r>
            <a:r>
              <a:rPr lang="en-US" sz="2800" b="1" dirty="0">
                <a:solidFill>
                  <a:srgbClr val="C00000"/>
                </a:solidFill>
              </a:rPr>
              <a:t>/Negative Binomial </a:t>
            </a:r>
            <a:r>
              <a:rPr lang="en-US" sz="2800" b="1" dirty="0" smtClean="0">
                <a:solidFill>
                  <a:srgbClr val="C00000"/>
                </a:solidFill>
              </a:rPr>
              <a:t>Regression</a:t>
            </a:r>
            <a:endParaRPr lang="en-US" sz="2800" b="1" dirty="0">
              <a:solidFill>
                <a:srgbClr val="C00000"/>
              </a:solidFill>
            </a:endParaRPr>
          </a:p>
        </p:txBody>
      </p:sp>
      <p:sp>
        <p:nvSpPr>
          <p:cNvPr id="3" name="TextBox 2"/>
          <p:cNvSpPr txBox="1"/>
          <p:nvPr/>
        </p:nvSpPr>
        <p:spPr>
          <a:xfrm>
            <a:off x="457200" y="1676400"/>
            <a:ext cx="8229600" cy="2585323"/>
          </a:xfrm>
          <a:prstGeom prst="rect">
            <a:avLst/>
          </a:prstGeom>
          <a:noFill/>
        </p:spPr>
        <p:txBody>
          <a:bodyPr wrap="square" rtlCol="0">
            <a:spAutoFit/>
          </a:bodyPr>
          <a:lstStyle/>
          <a:p>
            <a:r>
              <a:rPr lang="en-US" b="1" dirty="0" smtClean="0">
                <a:solidFill>
                  <a:srgbClr val="C00000"/>
                </a:solidFill>
              </a:rPr>
              <a:t>Method:</a:t>
            </a:r>
          </a:p>
          <a:p>
            <a:pPr marL="285750" indent="-285750">
              <a:buFont typeface="Arial" pitchFamily="34" charset="0"/>
              <a:buChar char="•"/>
            </a:pPr>
            <a:r>
              <a:rPr lang="en-US" b="1" dirty="0" smtClean="0"/>
              <a:t>Solve the problem exactly like any other Poisson and/or Negative Binomial Model</a:t>
            </a:r>
          </a:p>
          <a:p>
            <a:endParaRPr lang="en-US" b="1" dirty="0"/>
          </a:p>
          <a:p>
            <a:r>
              <a:rPr lang="en-US" b="1" dirty="0" smtClean="0">
                <a:solidFill>
                  <a:srgbClr val="C00000"/>
                </a:solidFill>
              </a:rPr>
              <a:t>Advantages:</a:t>
            </a:r>
          </a:p>
          <a:p>
            <a:pPr marL="285750" indent="-285750">
              <a:buFont typeface="Arial" pitchFamily="34" charset="0"/>
              <a:buChar char="•"/>
            </a:pPr>
            <a:r>
              <a:rPr lang="en-US" b="1" dirty="0" smtClean="0"/>
              <a:t>Simple and familiar</a:t>
            </a:r>
          </a:p>
          <a:p>
            <a:pPr marL="285750" indent="-285750">
              <a:buFont typeface="Arial" pitchFamily="34" charset="0"/>
              <a:buChar char="•"/>
            </a:pPr>
            <a:r>
              <a:rPr lang="en-US" b="1" dirty="0" smtClean="0"/>
              <a:t>No harm in trying because it might work (and many times it will)</a:t>
            </a:r>
            <a:endParaRPr lang="en-US" b="1" dirty="0"/>
          </a:p>
          <a:p>
            <a:endParaRPr lang="en-US" b="1" dirty="0" smtClean="0"/>
          </a:p>
          <a:p>
            <a:r>
              <a:rPr lang="en-US" b="1" dirty="0" smtClean="0">
                <a:solidFill>
                  <a:srgbClr val="C00000"/>
                </a:solidFill>
              </a:rPr>
              <a:t>Disadvantages:</a:t>
            </a:r>
          </a:p>
          <a:p>
            <a:pPr marL="285750" indent="-285750">
              <a:buFont typeface="Arial" pitchFamily="34" charset="0"/>
              <a:buChar char="•"/>
            </a:pPr>
            <a:r>
              <a:rPr lang="en-US" b="1" dirty="0" smtClean="0"/>
              <a:t>It might not work</a:t>
            </a:r>
          </a:p>
        </p:txBody>
      </p:sp>
    </p:spTree>
    <p:extLst>
      <p:ext uri="{BB962C8B-B14F-4D97-AF65-F5344CB8AC3E}">
        <p14:creationId xmlns:p14="http://schemas.microsoft.com/office/powerpoint/2010/main" val="349384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sp>
        <p:nvSpPr>
          <p:cNvPr id="3" name="TextBox 2"/>
          <p:cNvSpPr txBox="1"/>
          <p:nvPr/>
        </p:nvSpPr>
        <p:spPr>
          <a:xfrm>
            <a:off x="685800" y="1600200"/>
            <a:ext cx="8229600" cy="4216539"/>
          </a:xfrm>
          <a:prstGeom prst="rect">
            <a:avLst/>
          </a:prstGeom>
          <a:noFill/>
        </p:spPr>
        <p:txBody>
          <a:bodyPr wrap="square" rtlCol="0">
            <a:spAutoFit/>
          </a:bodyPr>
          <a:lstStyle/>
          <a:p>
            <a:r>
              <a:rPr lang="en-US" b="1" dirty="0" smtClean="0">
                <a:solidFill>
                  <a:srgbClr val="C00000"/>
                </a:solidFill>
              </a:rPr>
              <a:t>R Code</a:t>
            </a:r>
            <a:r>
              <a:rPr lang="en-US" b="1" dirty="0" smtClean="0">
                <a:solidFill>
                  <a:srgbClr val="C00000"/>
                </a:solidFill>
              </a:rPr>
              <a:t>:</a:t>
            </a:r>
          </a:p>
          <a:p>
            <a:endParaRPr lang="en-US" dirty="0"/>
          </a:p>
          <a:p>
            <a:r>
              <a:rPr lang="en-US" sz="1400" b="1" dirty="0" smtClean="0">
                <a:solidFill>
                  <a:schemeClr val="accent1"/>
                </a:solidFill>
                <a:latin typeface="Courier New" pitchFamily="49" charset="0"/>
                <a:cs typeface="Courier New" pitchFamily="49" charset="0"/>
              </a:rPr>
              <a:t>###########  </a:t>
            </a:r>
            <a:r>
              <a:rPr lang="en-US" sz="1400" b="1" dirty="0">
                <a:solidFill>
                  <a:schemeClr val="accent1"/>
                </a:solidFill>
                <a:latin typeface="Courier New" pitchFamily="49" charset="0"/>
                <a:cs typeface="Courier New" pitchFamily="49" charset="0"/>
              </a:rPr>
              <a:t>GLM with Poisson Distribution</a:t>
            </a:r>
          </a:p>
          <a:p>
            <a:r>
              <a:rPr lang="en-US" sz="1400" b="1" dirty="0">
                <a:solidFill>
                  <a:schemeClr val="accent1"/>
                </a:solidFill>
                <a:latin typeface="Courier New" pitchFamily="49" charset="0"/>
                <a:cs typeface="Courier New" pitchFamily="49" charset="0"/>
              </a:rPr>
              <a:t>summary(m1 &lt;- </a:t>
            </a:r>
            <a:r>
              <a:rPr lang="en-US" sz="1400" b="1" dirty="0" err="1">
                <a:solidFill>
                  <a:schemeClr val="accent1"/>
                </a:solidFill>
                <a:latin typeface="Courier New" pitchFamily="49" charset="0"/>
                <a:cs typeface="Courier New" pitchFamily="49" charset="0"/>
              </a:rPr>
              <a:t>glm</a:t>
            </a:r>
            <a:r>
              <a:rPr lang="en-US" sz="1400" b="1" dirty="0">
                <a:solidFill>
                  <a:schemeClr val="accent1"/>
                </a:solidFill>
                <a:latin typeface="Courier New" pitchFamily="49" charset="0"/>
                <a:cs typeface="Courier New" pitchFamily="49" charset="0"/>
              </a:rPr>
              <a:t>(</a:t>
            </a:r>
            <a:r>
              <a:rPr lang="en-US" sz="1400" b="1" dirty="0" err="1">
                <a:solidFill>
                  <a:schemeClr val="accent1"/>
                </a:solidFill>
                <a:latin typeface="Courier New" pitchFamily="49" charset="0"/>
                <a:cs typeface="Courier New" pitchFamily="49" charset="0"/>
              </a:rPr>
              <a:t>showerlength</a:t>
            </a:r>
            <a:r>
              <a:rPr lang="en-US" sz="1400" b="1" dirty="0">
                <a:solidFill>
                  <a:schemeClr val="accent1"/>
                </a:solidFill>
                <a:latin typeface="Courier New" pitchFamily="49" charset="0"/>
                <a:cs typeface="Courier New" pitchFamily="49" charset="0"/>
              </a:rPr>
              <a:t> ~ income + age + sex, family="</a:t>
            </a:r>
            <a:r>
              <a:rPr lang="en-US" sz="1400" b="1" dirty="0" err="1">
                <a:solidFill>
                  <a:schemeClr val="accent1"/>
                </a:solidFill>
                <a:latin typeface="Courier New" pitchFamily="49" charset="0"/>
                <a:cs typeface="Courier New" pitchFamily="49" charset="0"/>
              </a:rPr>
              <a:t>poisson</a:t>
            </a:r>
            <a:r>
              <a:rPr lang="en-US" sz="1400" b="1" dirty="0">
                <a:solidFill>
                  <a:schemeClr val="accent1"/>
                </a:solidFill>
                <a:latin typeface="Courier New" pitchFamily="49" charset="0"/>
                <a:cs typeface="Courier New" pitchFamily="49" charset="0"/>
              </a:rPr>
              <a:t>", </a:t>
            </a:r>
            <a:r>
              <a:rPr lang="en-US" sz="1400" b="1" dirty="0" smtClean="0">
                <a:solidFill>
                  <a:schemeClr val="accent1"/>
                </a:solidFill>
                <a:latin typeface="Courier New" pitchFamily="49" charset="0"/>
                <a:cs typeface="Courier New" pitchFamily="49" charset="0"/>
              </a:rPr>
              <a:t>         data=</a:t>
            </a:r>
            <a:r>
              <a:rPr lang="en-US" sz="1400" b="1" dirty="0" err="1" smtClean="0">
                <a:solidFill>
                  <a:schemeClr val="accent1"/>
                </a:solidFill>
                <a:latin typeface="Courier New" pitchFamily="49" charset="0"/>
                <a:cs typeface="Courier New" pitchFamily="49" charset="0"/>
              </a:rPr>
              <a:t>mydata</a:t>
            </a:r>
            <a:r>
              <a:rPr lang="en-US" sz="1400" b="1" dirty="0">
                <a:solidFill>
                  <a:schemeClr val="accent1"/>
                </a:solidFill>
                <a:latin typeface="Courier New" pitchFamily="49" charset="0"/>
                <a:cs typeface="Courier New" pitchFamily="49" charset="0"/>
              </a:rPr>
              <a:t>))</a:t>
            </a:r>
          </a:p>
          <a:p>
            <a:r>
              <a:rPr lang="en-US" sz="1400" b="1" dirty="0">
                <a:solidFill>
                  <a:schemeClr val="accent1"/>
                </a:solidFill>
                <a:latin typeface="Courier New" pitchFamily="49" charset="0"/>
                <a:cs typeface="Courier New" pitchFamily="49" charset="0"/>
              </a:rPr>
              <a:t>y_hat1&lt;-fitted(m1)</a:t>
            </a:r>
          </a:p>
          <a:p>
            <a:r>
              <a:rPr lang="en-US" sz="1400" b="1" dirty="0" err="1">
                <a:solidFill>
                  <a:schemeClr val="accent1"/>
                </a:solidFill>
                <a:latin typeface="Courier New" pitchFamily="49" charset="0"/>
                <a:cs typeface="Courier New" pitchFamily="49" charset="0"/>
              </a:rPr>
              <a:t>mydata</a:t>
            </a:r>
            <a:r>
              <a:rPr lang="en-US" sz="1400" b="1" dirty="0">
                <a:solidFill>
                  <a:schemeClr val="accent1"/>
                </a:solidFill>
                <a:latin typeface="Courier New" pitchFamily="49" charset="0"/>
                <a:cs typeface="Courier New" pitchFamily="49" charset="0"/>
              </a:rPr>
              <a:t>&lt;-</a:t>
            </a:r>
            <a:r>
              <a:rPr lang="en-US" sz="1400" b="1" dirty="0" err="1">
                <a:solidFill>
                  <a:schemeClr val="accent1"/>
                </a:solidFill>
                <a:latin typeface="Courier New" pitchFamily="49" charset="0"/>
                <a:cs typeface="Courier New" pitchFamily="49" charset="0"/>
              </a:rPr>
              <a:t>cbind.data.frame</a:t>
            </a:r>
            <a:r>
              <a:rPr lang="en-US" sz="1400" b="1" dirty="0">
                <a:solidFill>
                  <a:schemeClr val="accent1"/>
                </a:solidFill>
                <a:latin typeface="Courier New" pitchFamily="49" charset="0"/>
                <a:cs typeface="Courier New" pitchFamily="49" charset="0"/>
              </a:rPr>
              <a:t>(mydata,y_hat1)</a:t>
            </a:r>
          </a:p>
          <a:p>
            <a:r>
              <a:rPr lang="en-US" sz="1400" b="1" dirty="0">
                <a:solidFill>
                  <a:schemeClr val="accent1"/>
                </a:solidFill>
                <a:latin typeface="Courier New" pitchFamily="49" charset="0"/>
                <a:cs typeface="Courier New" pitchFamily="49" charset="0"/>
              </a:rPr>
              <a:t>Histogram(y_hat1=NULL, data=</a:t>
            </a:r>
            <a:r>
              <a:rPr lang="en-US" sz="1400" b="1" dirty="0" err="1">
                <a:solidFill>
                  <a:schemeClr val="accent1"/>
                </a:solidFill>
                <a:latin typeface="Courier New" pitchFamily="49" charset="0"/>
                <a:cs typeface="Courier New" pitchFamily="49" charset="0"/>
              </a:rPr>
              <a:t>mydata</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bin.start</a:t>
            </a:r>
            <a:r>
              <a:rPr lang="en-US" sz="1400" b="1" dirty="0">
                <a:solidFill>
                  <a:schemeClr val="accent1"/>
                </a:solidFill>
                <a:latin typeface="Courier New" pitchFamily="49" charset="0"/>
                <a:cs typeface="Courier New" pitchFamily="49" charset="0"/>
              </a:rPr>
              <a:t>=0, </a:t>
            </a:r>
            <a:r>
              <a:rPr lang="en-US" sz="1400" b="1" dirty="0" err="1">
                <a:solidFill>
                  <a:schemeClr val="accent1"/>
                </a:solidFill>
                <a:latin typeface="Courier New" pitchFamily="49" charset="0"/>
                <a:cs typeface="Courier New" pitchFamily="49" charset="0"/>
              </a:rPr>
              <a:t>bin.width</a:t>
            </a:r>
            <a:r>
              <a:rPr lang="en-US" sz="1400" b="1" dirty="0">
                <a:solidFill>
                  <a:schemeClr val="accent1"/>
                </a:solidFill>
                <a:latin typeface="Courier New" pitchFamily="49" charset="0"/>
                <a:cs typeface="Courier New" pitchFamily="49" charset="0"/>
              </a:rPr>
              <a:t>=2)</a:t>
            </a:r>
          </a:p>
          <a:p>
            <a:endParaRPr lang="en-US" dirty="0" smtClean="0"/>
          </a:p>
          <a:p>
            <a:endParaRPr lang="en-US" dirty="0"/>
          </a:p>
          <a:p>
            <a:r>
              <a:rPr lang="en-US" sz="1400" b="1" dirty="0">
                <a:solidFill>
                  <a:schemeClr val="accent1">
                    <a:lumMod val="75000"/>
                  </a:schemeClr>
                </a:solidFill>
                <a:latin typeface="Courier New" panose="02070309020205020404" pitchFamily="49" charset="0"/>
                <a:cs typeface="Courier New" panose="02070309020205020404" pitchFamily="49" charset="0"/>
              </a:rPr>
              <a:t>###########  GLM with Negative Binomial Distribution</a:t>
            </a:r>
          </a:p>
          <a:p>
            <a:r>
              <a:rPr lang="en-US" sz="1400" b="1" dirty="0" err="1">
                <a:solidFill>
                  <a:schemeClr val="accent1">
                    <a:lumMod val="75000"/>
                  </a:schemeClr>
                </a:solidFill>
                <a:latin typeface="Courier New" panose="02070309020205020404" pitchFamily="49" charset="0"/>
                <a:cs typeface="Courier New" panose="02070309020205020404" pitchFamily="49" charset="0"/>
              </a:rPr>
              <a:t>install.package</a:t>
            </a:r>
            <a:r>
              <a:rPr lang="en-US" sz="1400" b="1" dirty="0">
                <a:solidFill>
                  <a:schemeClr val="accent1">
                    <a:lumMod val="75000"/>
                  </a:schemeClr>
                </a:solidFill>
                <a:latin typeface="Courier New" panose="02070309020205020404" pitchFamily="49" charset="0"/>
                <a:cs typeface="Courier New" panose="02070309020205020404" pitchFamily="49" charset="0"/>
              </a:rPr>
              <a:t>(MASS)</a:t>
            </a:r>
          </a:p>
          <a:p>
            <a:r>
              <a:rPr lang="en-US" sz="1400" b="1" dirty="0">
                <a:solidFill>
                  <a:schemeClr val="accent1">
                    <a:lumMod val="75000"/>
                  </a:schemeClr>
                </a:solidFill>
                <a:latin typeface="Courier New" panose="02070309020205020404" pitchFamily="49" charset="0"/>
                <a:cs typeface="Courier New" panose="02070309020205020404" pitchFamily="49" charset="0"/>
              </a:rPr>
              <a:t>library(MASS)</a:t>
            </a:r>
          </a:p>
          <a:p>
            <a:r>
              <a:rPr lang="en-US" sz="1400" b="1" dirty="0">
                <a:solidFill>
                  <a:schemeClr val="accent1">
                    <a:lumMod val="75000"/>
                  </a:schemeClr>
                </a:solidFill>
                <a:latin typeface="Courier New" panose="02070309020205020404" pitchFamily="49" charset="0"/>
                <a:cs typeface="Courier New" panose="02070309020205020404" pitchFamily="49" charset="0"/>
              </a:rPr>
              <a:t>summary(m2 &lt;- </a:t>
            </a:r>
            <a:r>
              <a:rPr lang="en-US" sz="1400" b="1" dirty="0" err="1">
                <a:solidFill>
                  <a:schemeClr val="accent1">
                    <a:lumMod val="75000"/>
                  </a:schemeClr>
                </a:solidFill>
                <a:latin typeface="Courier New" panose="02070309020205020404" pitchFamily="49" charset="0"/>
                <a:cs typeface="Courier New" panose="02070309020205020404" pitchFamily="49" charset="0"/>
              </a:rPr>
              <a:t>glm.nb</a:t>
            </a:r>
            <a:r>
              <a:rPr lang="en-US" sz="1400" b="1" dirty="0">
                <a:solidFill>
                  <a:schemeClr val="accent1">
                    <a:lumMod val="75000"/>
                  </a:schemeClr>
                </a:solidFill>
                <a:latin typeface="Courier New" panose="02070309020205020404" pitchFamily="49" charset="0"/>
                <a:cs typeface="Courier New" panose="02070309020205020404" pitchFamily="49" charset="0"/>
              </a:rPr>
              <a:t>(</a:t>
            </a:r>
            <a:r>
              <a:rPr lang="en-US" sz="1400" b="1" dirty="0" err="1">
                <a:solidFill>
                  <a:schemeClr val="accent1">
                    <a:lumMod val="75000"/>
                  </a:schemeClr>
                </a:solidFill>
                <a:latin typeface="Courier New" panose="02070309020205020404" pitchFamily="49" charset="0"/>
                <a:cs typeface="Courier New" panose="02070309020205020404" pitchFamily="49" charset="0"/>
              </a:rPr>
              <a:t>showerlength</a:t>
            </a:r>
            <a:r>
              <a:rPr lang="en-US" sz="1400" b="1" dirty="0">
                <a:solidFill>
                  <a:schemeClr val="accent1">
                    <a:lumMod val="75000"/>
                  </a:schemeClr>
                </a:solidFill>
                <a:latin typeface="Courier New" panose="02070309020205020404" pitchFamily="49" charset="0"/>
                <a:cs typeface="Courier New" panose="02070309020205020404" pitchFamily="49" charset="0"/>
              </a:rPr>
              <a:t> ~ income + age + sex, data=</a:t>
            </a:r>
            <a:r>
              <a:rPr lang="en-US" sz="1400" b="1" dirty="0" err="1">
                <a:solidFill>
                  <a:schemeClr val="accent1">
                    <a:lumMod val="75000"/>
                  </a:schemeClr>
                </a:solidFill>
                <a:latin typeface="Courier New" panose="02070309020205020404" pitchFamily="49" charset="0"/>
                <a:cs typeface="Courier New" panose="02070309020205020404" pitchFamily="49" charset="0"/>
              </a:rPr>
              <a:t>mydata</a:t>
            </a:r>
            <a:r>
              <a:rPr lang="en-US" sz="1400" b="1" dirty="0">
                <a:solidFill>
                  <a:schemeClr val="accent1">
                    <a:lumMod val="75000"/>
                  </a:schemeClr>
                </a:solidFill>
                <a:latin typeface="Courier New" panose="02070309020205020404" pitchFamily="49" charset="0"/>
                <a:cs typeface="Courier New" panose="02070309020205020404" pitchFamily="49" charset="0"/>
              </a:rPr>
              <a:t>))</a:t>
            </a:r>
          </a:p>
          <a:p>
            <a:r>
              <a:rPr lang="en-US" sz="1400" b="1" dirty="0" smtClean="0">
                <a:solidFill>
                  <a:schemeClr val="accent1"/>
                </a:solidFill>
                <a:latin typeface="Courier New" pitchFamily="49" charset="0"/>
                <a:cs typeface="Courier New" pitchFamily="49" charset="0"/>
              </a:rPr>
              <a:t>y_hat2&lt;-fitted(m2)</a:t>
            </a:r>
            <a:endParaRPr lang="en-US" sz="1400" b="1" dirty="0">
              <a:solidFill>
                <a:schemeClr val="accent1"/>
              </a:solidFill>
              <a:latin typeface="Courier New" pitchFamily="49" charset="0"/>
              <a:cs typeface="Courier New" pitchFamily="49" charset="0"/>
            </a:endParaRPr>
          </a:p>
          <a:p>
            <a:r>
              <a:rPr lang="en-US" sz="1400" b="1" dirty="0" err="1">
                <a:solidFill>
                  <a:schemeClr val="accent1"/>
                </a:solidFill>
                <a:latin typeface="Courier New" pitchFamily="49" charset="0"/>
                <a:cs typeface="Courier New" pitchFamily="49" charset="0"/>
              </a:rPr>
              <a:t>mydata</a:t>
            </a:r>
            <a:r>
              <a:rPr lang="en-US" sz="1400" b="1" dirty="0">
                <a:solidFill>
                  <a:schemeClr val="accent1"/>
                </a:solidFill>
                <a:latin typeface="Courier New" pitchFamily="49" charset="0"/>
                <a:cs typeface="Courier New" pitchFamily="49" charset="0"/>
              </a:rPr>
              <a:t>&lt;-</a:t>
            </a:r>
            <a:r>
              <a:rPr lang="en-US" sz="1400" b="1" dirty="0" err="1" smtClean="0">
                <a:solidFill>
                  <a:schemeClr val="accent1"/>
                </a:solidFill>
                <a:latin typeface="Courier New" pitchFamily="49" charset="0"/>
                <a:cs typeface="Courier New" pitchFamily="49" charset="0"/>
              </a:rPr>
              <a:t>cbind.data.frame</a:t>
            </a:r>
            <a:r>
              <a:rPr lang="en-US" sz="1400" b="1" dirty="0" smtClean="0">
                <a:solidFill>
                  <a:schemeClr val="accent1"/>
                </a:solidFill>
                <a:latin typeface="Courier New" pitchFamily="49" charset="0"/>
                <a:cs typeface="Courier New" pitchFamily="49" charset="0"/>
              </a:rPr>
              <a:t>(mydata,y_hat2)</a:t>
            </a:r>
            <a:endParaRPr lang="en-US" sz="1400" b="1" dirty="0">
              <a:solidFill>
                <a:schemeClr val="accent1"/>
              </a:solidFill>
              <a:latin typeface="Courier New" pitchFamily="49" charset="0"/>
              <a:cs typeface="Courier New" pitchFamily="49" charset="0"/>
            </a:endParaRPr>
          </a:p>
          <a:p>
            <a:r>
              <a:rPr lang="en-US" sz="1400" b="1" dirty="0" smtClean="0">
                <a:solidFill>
                  <a:schemeClr val="accent1"/>
                </a:solidFill>
                <a:latin typeface="Courier New" pitchFamily="49" charset="0"/>
                <a:cs typeface="Courier New" pitchFamily="49" charset="0"/>
              </a:rPr>
              <a:t>Histogram(y_hat2=NULL</a:t>
            </a:r>
            <a:r>
              <a:rPr lang="en-US" sz="1400" b="1" dirty="0">
                <a:solidFill>
                  <a:schemeClr val="accent1"/>
                </a:solidFill>
                <a:latin typeface="Courier New" pitchFamily="49" charset="0"/>
                <a:cs typeface="Courier New" pitchFamily="49" charset="0"/>
              </a:rPr>
              <a:t>, data=</a:t>
            </a:r>
            <a:r>
              <a:rPr lang="en-US" sz="1400" b="1" dirty="0" err="1">
                <a:solidFill>
                  <a:schemeClr val="accent1"/>
                </a:solidFill>
                <a:latin typeface="Courier New" pitchFamily="49" charset="0"/>
                <a:cs typeface="Courier New" pitchFamily="49" charset="0"/>
              </a:rPr>
              <a:t>mydata</a:t>
            </a:r>
            <a:r>
              <a:rPr lang="en-US" sz="1400" b="1" dirty="0">
                <a:solidFill>
                  <a:schemeClr val="accent1"/>
                </a:solidFill>
                <a:latin typeface="Courier New" pitchFamily="49" charset="0"/>
                <a:cs typeface="Courier New" pitchFamily="49" charset="0"/>
              </a:rPr>
              <a:t>, </a:t>
            </a:r>
            <a:r>
              <a:rPr lang="en-US" sz="1400" b="1" dirty="0" err="1">
                <a:solidFill>
                  <a:schemeClr val="accent1"/>
                </a:solidFill>
                <a:latin typeface="Courier New" pitchFamily="49" charset="0"/>
                <a:cs typeface="Courier New" pitchFamily="49" charset="0"/>
              </a:rPr>
              <a:t>bin.start</a:t>
            </a:r>
            <a:r>
              <a:rPr lang="en-US" sz="1400" b="1" dirty="0">
                <a:solidFill>
                  <a:schemeClr val="accent1"/>
                </a:solidFill>
                <a:latin typeface="Courier New" pitchFamily="49" charset="0"/>
                <a:cs typeface="Courier New" pitchFamily="49" charset="0"/>
              </a:rPr>
              <a:t>=0, </a:t>
            </a:r>
            <a:r>
              <a:rPr lang="en-US" sz="1400" b="1" dirty="0" err="1">
                <a:solidFill>
                  <a:schemeClr val="accent1"/>
                </a:solidFill>
                <a:latin typeface="Courier New" pitchFamily="49" charset="0"/>
                <a:cs typeface="Courier New" pitchFamily="49" charset="0"/>
              </a:rPr>
              <a:t>bin.width</a:t>
            </a:r>
            <a:r>
              <a:rPr lang="en-US" sz="1400" b="1" dirty="0">
                <a:solidFill>
                  <a:schemeClr val="accent1"/>
                </a:solidFill>
                <a:latin typeface="Courier New" pitchFamily="49" charset="0"/>
                <a:cs typeface="Courier New" pitchFamily="49" charset="0"/>
              </a:rPr>
              <a:t>=2)</a:t>
            </a:r>
          </a:p>
          <a:p>
            <a:endParaRPr lang="en-US" sz="1400" b="1" dirty="0">
              <a:solidFill>
                <a:schemeClr val="accent1">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1604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b="1" dirty="0" smtClean="0"/>
              <a:t>The </a:t>
            </a:r>
            <a:r>
              <a:rPr lang="en-US" b="1" dirty="0" smtClean="0"/>
              <a:t>distribution of the Poisson and Negative Binomial models are somewhat similar to the actual data. They won’t have the “spike” at zero because these models won’t account for that. Nonetheless, they do appear to have some similarity</a:t>
            </a:r>
            <a:r>
              <a:rPr lang="en-US" b="1" dirty="0" smtClean="0"/>
              <a:t>.   The histograms below show the data and the predicted values for the Poisson and Negative Binomial Regression models.</a:t>
            </a:r>
          </a:p>
          <a:p>
            <a:endParaRPr lang="en-US" b="1" dirty="0" smtClean="0"/>
          </a:p>
          <a:p>
            <a:pPr marL="285750" indent="-285750">
              <a:buFont typeface="Arial" pitchFamily="34" charset="0"/>
              <a:buChar char="•"/>
            </a:pPr>
            <a:r>
              <a:rPr lang="en-US" b="1" dirty="0"/>
              <a:t>The results </a:t>
            </a:r>
            <a:r>
              <a:rPr lang="en-US" b="1" dirty="0" smtClean="0"/>
              <a:t>may </a:t>
            </a:r>
            <a:r>
              <a:rPr lang="en-US" b="1" dirty="0"/>
              <a:t>not necessarily look like it’s a great fit, it will be shown later in this deck that it is more accurate than simply selecting an average value.</a:t>
            </a:r>
          </a:p>
          <a:p>
            <a:pPr marL="285750" indent="-285750">
              <a:buFont typeface="Arial" pitchFamily="34" charset="0"/>
              <a:buChar char="•"/>
            </a:pPr>
            <a:endParaRPr lang="en-US" dirty="0"/>
          </a:p>
        </p:txBody>
      </p:sp>
    </p:spTree>
    <p:extLst>
      <p:ext uri="{BB962C8B-B14F-4D97-AF65-F5344CB8AC3E}">
        <p14:creationId xmlns:p14="http://schemas.microsoft.com/office/powerpoint/2010/main" val="1772058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C00000"/>
                </a:solidFill>
              </a:rPr>
              <a:t>ZIP Models</a:t>
            </a:r>
            <a:endParaRPr lang="en-US" b="1" dirty="0">
              <a:solidFill>
                <a:srgbClr val="C00000"/>
              </a:solidFill>
            </a:endParaRPr>
          </a:p>
        </p:txBody>
      </p:sp>
      <p:sp>
        <p:nvSpPr>
          <p:cNvPr id="3" name="Subtitle 2"/>
          <p:cNvSpPr>
            <a:spLocks noGrp="1"/>
          </p:cNvSpPr>
          <p:nvPr>
            <p:ph type="subTitle" idx="1"/>
          </p:nvPr>
        </p:nvSpPr>
        <p:spPr/>
        <p:txBody>
          <a:bodyPr>
            <a:normAutofit/>
          </a:bodyPr>
          <a:lstStyle/>
          <a:p>
            <a:endParaRPr lang="en-US" sz="4000" dirty="0"/>
          </a:p>
        </p:txBody>
      </p:sp>
    </p:spTree>
    <p:extLst>
      <p:ext uri="{BB962C8B-B14F-4D97-AF65-F5344CB8AC3E}">
        <p14:creationId xmlns:p14="http://schemas.microsoft.com/office/powerpoint/2010/main" val="1609998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Poisson/Negative Binomial Regression</a:t>
            </a:r>
            <a:endParaRPr lang="en-US" sz="2800" b="1" dirty="0">
              <a:solidFill>
                <a:srgbClr val="C00000"/>
              </a:solidFill>
            </a:endParaRPr>
          </a:p>
        </p:txBody>
      </p:sp>
      <p:pic>
        <p:nvPicPr>
          <p:cNvPr id="4" name="Picture 3"/>
          <p:cNvPicPr>
            <a:picLocks noChangeAspect="1"/>
          </p:cNvPicPr>
          <p:nvPr/>
        </p:nvPicPr>
        <p:blipFill>
          <a:blip r:embed="rId3"/>
          <a:stretch>
            <a:fillRect/>
          </a:stretch>
        </p:blipFill>
        <p:spPr>
          <a:xfrm>
            <a:off x="1295400" y="1981200"/>
            <a:ext cx="6781800" cy="3757752"/>
          </a:xfrm>
          <a:prstGeom prst="rect">
            <a:avLst/>
          </a:prstGeom>
        </p:spPr>
      </p:pic>
    </p:spTree>
    <p:extLst>
      <p:ext uri="{BB962C8B-B14F-4D97-AF65-F5344CB8AC3E}">
        <p14:creationId xmlns:p14="http://schemas.microsoft.com/office/powerpoint/2010/main" val="3461041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a:t>
            </a:r>
            <a:r>
              <a:rPr lang="en-US" sz="2800" b="1" dirty="0" smtClean="0">
                <a:solidFill>
                  <a:srgbClr val="C00000"/>
                </a:solidFill>
              </a:rPr>
              <a:t>Predicted Values from </a:t>
            </a:r>
            <a:r>
              <a:rPr lang="en-US" sz="2800" b="1" dirty="0" smtClean="0">
                <a:solidFill>
                  <a:srgbClr val="C00000"/>
                </a:solidFill>
              </a:rPr>
              <a:t>Poisson Regression</a:t>
            </a:r>
            <a:endParaRPr lang="en-US" sz="2800" b="1" dirty="0">
              <a:solidFill>
                <a:srgbClr val="C00000"/>
              </a:solidFill>
            </a:endParaRPr>
          </a:p>
        </p:txBody>
      </p:sp>
      <p:pic>
        <p:nvPicPr>
          <p:cNvPr id="3" name="Picture 2"/>
          <p:cNvPicPr>
            <a:picLocks noChangeAspect="1"/>
          </p:cNvPicPr>
          <p:nvPr/>
        </p:nvPicPr>
        <p:blipFill>
          <a:blip r:embed="rId3"/>
          <a:stretch>
            <a:fillRect/>
          </a:stretch>
        </p:blipFill>
        <p:spPr>
          <a:xfrm>
            <a:off x="1295400" y="2286000"/>
            <a:ext cx="6858000" cy="4282811"/>
          </a:xfrm>
          <a:prstGeom prst="rect">
            <a:avLst/>
          </a:prstGeom>
        </p:spPr>
      </p:pic>
    </p:spTree>
    <p:extLst>
      <p:ext uri="{BB962C8B-B14F-4D97-AF65-F5344CB8AC3E}">
        <p14:creationId xmlns:p14="http://schemas.microsoft.com/office/powerpoint/2010/main" val="2266642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1: </a:t>
            </a:r>
            <a:r>
              <a:rPr lang="en-US" sz="2800" b="1" dirty="0" smtClean="0">
                <a:solidFill>
                  <a:srgbClr val="C00000"/>
                </a:solidFill>
              </a:rPr>
              <a:t>Predicted Values from Negative </a:t>
            </a:r>
            <a:r>
              <a:rPr lang="en-US" sz="2800" b="1" dirty="0" smtClean="0">
                <a:solidFill>
                  <a:srgbClr val="C00000"/>
                </a:solidFill>
              </a:rPr>
              <a:t>Binomial Regression</a:t>
            </a:r>
            <a:endParaRPr lang="en-US" sz="2800" b="1" dirty="0">
              <a:solidFill>
                <a:srgbClr val="C00000"/>
              </a:solidFill>
            </a:endParaRPr>
          </a:p>
        </p:txBody>
      </p:sp>
      <p:pic>
        <p:nvPicPr>
          <p:cNvPr id="3" name="Picture 2"/>
          <p:cNvPicPr>
            <a:picLocks noChangeAspect="1"/>
          </p:cNvPicPr>
          <p:nvPr/>
        </p:nvPicPr>
        <p:blipFill>
          <a:blip r:embed="rId3"/>
          <a:stretch>
            <a:fillRect/>
          </a:stretch>
        </p:blipFill>
        <p:spPr>
          <a:xfrm>
            <a:off x="1439908" y="1676400"/>
            <a:ext cx="6264183" cy="4282811"/>
          </a:xfrm>
          <a:prstGeom prst="rect">
            <a:avLst/>
          </a:prstGeom>
        </p:spPr>
      </p:pic>
    </p:spTree>
    <p:extLst>
      <p:ext uri="{BB962C8B-B14F-4D97-AF65-F5344CB8AC3E}">
        <p14:creationId xmlns:p14="http://schemas.microsoft.com/office/powerpoint/2010/main" val="1458307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a:solidFill>
                  <a:srgbClr val="C00000"/>
                </a:solidFill>
              </a:rPr>
              <a:t>Method </a:t>
            </a:r>
            <a:r>
              <a:rPr lang="en-US" b="1" dirty="0" smtClean="0">
                <a:solidFill>
                  <a:srgbClr val="C00000"/>
                </a:solidFill>
              </a:rPr>
              <a:t>2: Zero Inflated Poisson</a:t>
            </a:r>
          </a:p>
          <a:p>
            <a:r>
              <a:rPr lang="en-US" b="1" dirty="0" smtClean="0">
                <a:solidFill>
                  <a:srgbClr val="C00000"/>
                </a:solidFill>
              </a:rPr>
              <a:t>“ZIP” Regression</a:t>
            </a:r>
            <a:endParaRPr lang="en-US" dirty="0"/>
          </a:p>
        </p:txBody>
      </p:sp>
    </p:spTree>
    <p:extLst>
      <p:ext uri="{BB962C8B-B14F-4D97-AF65-F5344CB8AC3E}">
        <p14:creationId xmlns:p14="http://schemas.microsoft.com/office/powerpoint/2010/main" val="802035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2: ZIP Regression</a:t>
            </a:r>
            <a:endParaRPr lang="en-US" sz="2800" b="1" dirty="0">
              <a:solidFill>
                <a:srgbClr val="C00000"/>
              </a:solidFill>
            </a:endParaRPr>
          </a:p>
        </p:txBody>
      </p:sp>
      <p:sp>
        <p:nvSpPr>
          <p:cNvPr id="3" name="TextBox 2"/>
          <p:cNvSpPr txBox="1"/>
          <p:nvPr/>
        </p:nvSpPr>
        <p:spPr>
          <a:xfrm>
            <a:off x="457200" y="1676400"/>
            <a:ext cx="8229600" cy="4247317"/>
          </a:xfrm>
          <a:prstGeom prst="rect">
            <a:avLst/>
          </a:prstGeom>
          <a:noFill/>
        </p:spPr>
        <p:txBody>
          <a:bodyPr wrap="square" rtlCol="0">
            <a:spAutoFit/>
          </a:bodyPr>
          <a:lstStyle/>
          <a:p>
            <a:r>
              <a:rPr lang="en-US" b="1" dirty="0" smtClean="0">
                <a:solidFill>
                  <a:srgbClr val="C00000"/>
                </a:solidFill>
              </a:rPr>
              <a:t>Method:</a:t>
            </a:r>
          </a:p>
          <a:p>
            <a:pPr marL="285750" indent="-285750">
              <a:buFont typeface="Arial" pitchFamily="34" charset="0"/>
              <a:buChar char="•"/>
            </a:pPr>
            <a:r>
              <a:rPr lang="en-US" b="1" dirty="0" smtClean="0"/>
              <a:t>Use </a:t>
            </a:r>
            <a:r>
              <a:rPr lang="en-US" b="1" dirty="0" smtClean="0"/>
              <a:t>a pre-built function that </a:t>
            </a:r>
            <a:r>
              <a:rPr lang="en-US" b="1" dirty="0" smtClean="0"/>
              <a:t>can handle Zero Inflated </a:t>
            </a:r>
            <a:r>
              <a:rPr lang="en-US" b="1" dirty="0" smtClean="0"/>
              <a:t>distribution</a:t>
            </a:r>
          </a:p>
          <a:p>
            <a:pPr marL="285750" indent="-285750">
              <a:buFont typeface="Arial" pitchFamily="34" charset="0"/>
              <a:buChar char="•"/>
            </a:pPr>
            <a:r>
              <a:rPr lang="en-US" b="1" dirty="0" smtClean="0"/>
              <a:t>Generally </a:t>
            </a:r>
            <a:r>
              <a:rPr lang="en-US" b="1" dirty="0" smtClean="0"/>
              <a:t>requires creating a secondary model to predict if a variable is ZERO (usually a LOGISTIC model)</a:t>
            </a:r>
          </a:p>
          <a:p>
            <a:endParaRPr lang="en-US" b="1" dirty="0"/>
          </a:p>
          <a:p>
            <a:r>
              <a:rPr lang="en-US" b="1" dirty="0" smtClean="0">
                <a:solidFill>
                  <a:srgbClr val="C00000"/>
                </a:solidFill>
              </a:rPr>
              <a:t>Advantages:</a:t>
            </a:r>
          </a:p>
          <a:p>
            <a:pPr marL="285750" indent="-285750">
              <a:buFont typeface="Arial" pitchFamily="34" charset="0"/>
              <a:buChar char="•"/>
            </a:pPr>
            <a:r>
              <a:rPr lang="en-US" b="1" dirty="0" smtClean="0"/>
              <a:t>Not significantly more difficult than simply doing Poisson Regression</a:t>
            </a:r>
          </a:p>
          <a:p>
            <a:pPr marL="285750" indent="-285750">
              <a:buFont typeface="Arial" pitchFamily="34" charset="0"/>
              <a:buChar char="•"/>
            </a:pPr>
            <a:r>
              <a:rPr lang="en-US" b="1" dirty="0" smtClean="0"/>
              <a:t>Can be highly accurate, especially if the “zero values” are easily identified</a:t>
            </a:r>
            <a:endParaRPr lang="en-US" b="1" dirty="0"/>
          </a:p>
          <a:p>
            <a:endParaRPr lang="en-US" b="1" dirty="0" smtClean="0"/>
          </a:p>
          <a:p>
            <a:r>
              <a:rPr lang="en-US" b="1" dirty="0" smtClean="0">
                <a:solidFill>
                  <a:srgbClr val="C00000"/>
                </a:solidFill>
              </a:rPr>
              <a:t>Disadvantages:</a:t>
            </a:r>
          </a:p>
          <a:p>
            <a:pPr marL="285750" indent="-285750">
              <a:buFont typeface="Arial" pitchFamily="34" charset="0"/>
              <a:buChar char="•"/>
            </a:pPr>
            <a:r>
              <a:rPr lang="en-US" b="1" dirty="0" smtClean="0"/>
              <a:t>Required to build multiple models: One for the Poisson and a Logistic to predict if the value is a “zero”.</a:t>
            </a:r>
          </a:p>
          <a:p>
            <a:pPr marL="285750" indent="-285750">
              <a:buFont typeface="Arial" pitchFamily="34" charset="0"/>
              <a:buChar char="•"/>
            </a:pPr>
            <a:r>
              <a:rPr lang="en-US" b="1" dirty="0" smtClean="0"/>
              <a:t>The “logistic” model won’t have all the options that might be available in a </a:t>
            </a:r>
            <a:r>
              <a:rPr lang="en-US" b="1" dirty="0" smtClean="0"/>
              <a:t>stand along LOGISTIC </a:t>
            </a:r>
            <a:r>
              <a:rPr lang="en-US" b="1" dirty="0" smtClean="0"/>
              <a:t>model.</a:t>
            </a:r>
          </a:p>
          <a:p>
            <a:pPr marL="285750" indent="-285750">
              <a:buFont typeface="Arial" pitchFamily="34" charset="0"/>
              <a:buChar char="•"/>
            </a:pPr>
            <a:r>
              <a:rPr lang="en-US" b="1" dirty="0" smtClean="0"/>
              <a:t>Implementing a “stand alone” score program is more complicated</a:t>
            </a:r>
          </a:p>
        </p:txBody>
      </p:sp>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Unicode MS"/>
              </a:rPr>
              <a:t>summary(m1 &lt;- zeroinfl(count ~ child + camper | persons, data = zinb))</a:t>
            </a:r>
            <a:r>
              <a:rPr kumimoji="0" lang="en-US" altLang="en-US" sz="6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583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2800" b="1" dirty="0">
                <a:solidFill>
                  <a:srgbClr val="C00000"/>
                </a:solidFill>
              </a:rPr>
              <a:t>Method 2: ZIP Regression</a:t>
            </a:r>
          </a:p>
        </p:txBody>
      </p:sp>
      <p:sp>
        <p:nvSpPr>
          <p:cNvPr id="3" name="TextBox 2"/>
          <p:cNvSpPr txBox="1"/>
          <p:nvPr/>
        </p:nvSpPr>
        <p:spPr>
          <a:xfrm>
            <a:off x="685800" y="1752600"/>
            <a:ext cx="8229600" cy="3385542"/>
          </a:xfrm>
          <a:prstGeom prst="rect">
            <a:avLst/>
          </a:prstGeom>
          <a:noFill/>
        </p:spPr>
        <p:txBody>
          <a:bodyPr wrap="square" rtlCol="0">
            <a:spAutoFit/>
          </a:bodyPr>
          <a:lstStyle/>
          <a:p>
            <a:r>
              <a:rPr lang="en-US" b="1" dirty="0" smtClean="0">
                <a:solidFill>
                  <a:srgbClr val="C00000"/>
                </a:solidFill>
              </a:rPr>
              <a:t>R </a:t>
            </a:r>
            <a:r>
              <a:rPr lang="en-US" b="1" dirty="0" smtClean="0">
                <a:solidFill>
                  <a:srgbClr val="C00000"/>
                </a:solidFill>
              </a:rPr>
              <a:t>Code:</a:t>
            </a:r>
          </a:p>
          <a:p>
            <a:endParaRPr lang="en-US" dirty="0"/>
          </a:p>
          <a:p>
            <a:r>
              <a:rPr lang="en-US" sz="1400" b="1" dirty="0" err="1" smtClean="0">
                <a:solidFill>
                  <a:schemeClr val="accent1"/>
                </a:solidFill>
                <a:latin typeface="Courier New" pitchFamily="49" charset="0"/>
                <a:cs typeface="Courier New" pitchFamily="49" charset="0"/>
              </a:rPr>
              <a:t>install.packages</a:t>
            </a:r>
            <a:r>
              <a:rPr lang="en-US" sz="1400" b="1" dirty="0" smtClean="0">
                <a:solidFill>
                  <a:schemeClr val="accent1"/>
                </a:solidFill>
                <a:latin typeface="Courier New" pitchFamily="49" charset="0"/>
                <a:cs typeface="Courier New" pitchFamily="49" charset="0"/>
              </a:rPr>
              <a:t>(“</a:t>
            </a:r>
            <a:r>
              <a:rPr lang="en-US" sz="1400" b="1" dirty="0" err="1" smtClean="0">
                <a:solidFill>
                  <a:schemeClr val="accent1"/>
                </a:solidFill>
                <a:latin typeface="Courier New" pitchFamily="49" charset="0"/>
                <a:cs typeface="Courier New" pitchFamily="49" charset="0"/>
              </a:rPr>
              <a:t>pscl</a:t>
            </a:r>
            <a:r>
              <a:rPr lang="en-US" sz="1400" b="1" dirty="0" smtClean="0">
                <a:solidFill>
                  <a:schemeClr val="accent1"/>
                </a:solidFill>
                <a:latin typeface="Courier New" pitchFamily="49" charset="0"/>
                <a:cs typeface="Courier New" pitchFamily="49" charset="0"/>
              </a:rPr>
              <a:t>”)</a:t>
            </a:r>
          </a:p>
          <a:p>
            <a:r>
              <a:rPr lang="en-US" sz="1400" b="1" dirty="0" smtClean="0">
                <a:solidFill>
                  <a:schemeClr val="accent1"/>
                </a:solidFill>
                <a:latin typeface="Courier New" pitchFamily="49" charset="0"/>
                <a:cs typeface="Courier New" pitchFamily="49" charset="0"/>
              </a:rPr>
              <a:t>library(</a:t>
            </a:r>
            <a:r>
              <a:rPr lang="en-US" sz="1400" b="1" dirty="0" err="1" smtClean="0">
                <a:solidFill>
                  <a:schemeClr val="accent1"/>
                </a:solidFill>
                <a:latin typeface="Courier New" pitchFamily="49" charset="0"/>
                <a:cs typeface="Courier New" pitchFamily="49" charset="0"/>
              </a:rPr>
              <a:t>pscl</a:t>
            </a:r>
            <a:r>
              <a:rPr lang="en-US" sz="1400" b="1" dirty="0" smtClean="0">
                <a:solidFill>
                  <a:schemeClr val="accent1"/>
                </a:solidFill>
                <a:latin typeface="Courier New" pitchFamily="49" charset="0"/>
                <a:cs typeface="Courier New" pitchFamily="49" charset="0"/>
              </a:rPr>
              <a:t>)</a:t>
            </a:r>
          </a:p>
          <a:p>
            <a:pPr lvl="2"/>
            <a:endParaRPr lang="en-US" sz="1400" b="1" dirty="0">
              <a:solidFill>
                <a:schemeClr val="accent1"/>
              </a:solidFill>
              <a:latin typeface="Courier New" pitchFamily="49" charset="0"/>
              <a:cs typeface="Courier New" pitchFamily="49" charset="0"/>
            </a:endParaRPr>
          </a:p>
          <a:p>
            <a:r>
              <a:rPr lang="en-US" sz="1400" b="1" dirty="0" err="1" smtClean="0">
                <a:solidFill>
                  <a:schemeClr val="accent1">
                    <a:lumMod val="75000"/>
                  </a:schemeClr>
                </a:solidFill>
                <a:latin typeface="Courier New" panose="02070309020205020404" pitchFamily="49" charset="0"/>
                <a:cs typeface="Courier New" panose="02070309020205020404" pitchFamily="49" charset="0"/>
              </a:rPr>
              <a:t>zeroinfl</a:t>
            </a:r>
            <a:r>
              <a:rPr lang="en-US" sz="1400" b="1" dirty="0" smtClean="0">
                <a:solidFill>
                  <a:schemeClr val="accent1">
                    <a:lumMod val="75000"/>
                  </a:schemeClr>
                </a:solidFill>
                <a:latin typeface="Courier New" panose="02070309020205020404" pitchFamily="49" charset="0"/>
                <a:cs typeface="Courier New" panose="02070309020205020404" pitchFamily="49" charset="0"/>
              </a:rPr>
              <a:t>(formula </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err="1" smtClean="0">
                <a:solidFill>
                  <a:schemeClr val="accent1">
                    <a:lumMod val="75000"/>
                  </a:schemeClr>
                </a:solidFill>
                <a:latin typeface="Courier New" panose="02070309020205020404" pitchFamily="49" charset="0"/>
                <a:cs typeface="Courier New" panose="02070309020205020404" pitchFamily="49" charset="0"/>
              </a:rPr>
              <a:t>showerlength~income+age+sex</a:t>
            </a:r>
            <a:r>
              <a:rPr lang="en-US" sz="1400" b="1" dirty="0" smtClean="0">
                <a:solidFill>
                  <a:schemeClr val="accent1">
                    <a:lumMod val="75000"/>
                  </a:schemeClr>
                </a:solidFill>
                <a:latin typeface="Courier New" panose="02070309020205020404" pitchFamily="49" charset="0"/>
                <a:cs typeface="Courier New" panose="02070309020205020404" pitchFamily="49" charset="0"/>
              </a:rPr>
              <a:t> </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err="1" smtClean="0">
                <a:solidFill>
                  <a:schemeClr val="accent1">
                    <a:lumMod val="75000"/>
                  </a:schemeClr>
                </a:solidFill>
                <a:latin typeface="Courier New" panose="02070309020205020404" pitchFamily="49" charset="0"/>
                <a:cs typeface="Courier New" panose="02070309020205020404" pitchFamily="49" charset="0"/>
              </a:rPr>
              <a:t>income+sex</a:t>
            </a:r>
            <a:r>
              <a:rPr lang="en-US" sz="1400" b="1" dirty="0">
                <a:solidFill>
                  <a:schemeClr val="accent1">
                    <a:lumMod val="75000"/>
                  </a:schemeClr>
                </a:solidFill>
                <a:latin typeface="Courier New" panose="02070309020205020404" pitchFamily="49" charset="0"/>
                <a:cs typeface="Courier New" panose="02070309020205020404" pitchFamily="49" charset="0"/>
              </a:rPr>
              <a:t>, </a:t>
            </a:r>
            <a:r>
              <a:rPr lang="en-US" sz="1400" b="1" dirty="0" smtClean="0">
                <a:solidFill>
                  <a:schemeClr val="accent1">
                    <a:lumMod val="75000"/>
                  </a:schemeClr>
                </a:solidFill>
                <a:latin typeface="Courier New" panose="02070309020205020404" pitchFamily="49" charset="0"/>
                <a:cs typeface="Courier New" panose="02070309020205020404" pitchFamily="49" charset="0"/>
              </a:rPr>
              <a:t>data=</a:t>
            </a:r>
            <a:r>
              <a:rPr lang="en-US" sz="1400" b="1" dirty="0" err="1" smtClean="0">
                <a:solidFill>
                  <a:schemeClr val="accent1">
                    <a:lumMod val="75000"/>
                  </a:schemeClr>
                </a:solidFill>
                <a:latin typeface="Courier New" panose="02070309020205020404" pitchFamily="49" charset="0"/>
                <a:cs typeface="Courier New" panose="02070309020205020404" pitchFamily="49" charset="0"/>
              </a:rPr>
              <a:t>mydata</a:t>
            </a:r>
            <a:r>
              <a:rPr lang="en-US" sz="1400" b="1" dirty="0">
                <a:solidFill>
                  <a:schemeClr val="accent1">
                    <a:lumMod val="75000"/>
                  </a:schemeClr>
                </a:solidFill>
                <a:latin typeface="Courier New" panose="02070309020205020404" pitchFamily="49" charset="0"/>
                <a:cs typeface="Courier New" panose="02070309020205020404" pitchFamily="49" charset="0"/>
              </a:rPr>
              <a:t>)</a:t>
            </a:r>
            <a:endParaRPr lang="en-US" altLang="en-US" sz="1400" b="1" dirty="0">
              <a:solidFill>
                <a:schemeClr val="accent1">
                  <a:lumMod val="75000"/>
                </a:schemeClr>
              </a:solidFill>
              <a:latin typeface="Courier New" panose="02070309020205020404" pitchFamily="49" charset="0"/>
              <a:cs typeface="Courier New" panose="02070309020205020404" pitchFamily="49" charset="0"/>
            </a:endParaRPr>
          </a:p>
          <a:p>
            <a:pPr lvl="2"/>
            <a:endParaRPr lang="en-US" sz="1400" b="1" dirty="0">
              <a:solidFill>
                <a:schemeClr val="accent1"/>
              </a:solidFill>
              <a:latin typeface="Courier New" pitchFamily="49" charset="0"/>
              <a:cs typeface="Courier New" pitchFamily="49" charset="0"/>
            </a:endParaRPr>
          </a:p>
          <a:p>
            <a:endParaRPr lang="en-US" dirty="0"/>
          </a:p>
          <a:p>
            <a:r>
              <a:rPr lang="en-US" b="1" dirty="0" smtClean="0"/>
              <a:t>I’m being lazy here in that age is technically a categorical variable, so I should dummy code it.  But, that is not the issue.   Am simply showing the process.</a:t>
            </a:r>
          </a:p>
          <a:p>
            <a:endParaRPr lang="en-US" b="1" dirty="0" smtClean="0"/>
          </a:p>
          <a:p>
            <a:r>
              <a:rPr lang="en-US" b="1" dirty="0" smtClean="0"/>
              <a:t>The </a:t>
            </a:r>
            <a:r>
              <a:rPr lang="en-US" b="1" dirty="0"/>
              <a:t>Code for a ZIP model is similar to a POISSON model or a Negative Binomial model. </a:t>
            </a:r>
            <a:r>
              <a:rPr lang="en-US" b="1" dirty="0" smtClean="0"/>
              <a:t> There </a:t>
            </a:r>
            <a:r>
              <a:rPr lang="en-US" b="1" dirty="0" smtClean="0"/>
              <a:t>are some minor differences:</a:t>
            </a:r>
            <a:endParaRPr lang="en-US" b="1" dirty="0"/>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30203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585323"/>
          </a:xfrm>
          <a:prstGeom prst="rect">
            <a:avLst/>
          </a:prstGeom>
          <a:noFill/>
        </p:spPr>
        <p:txBody>
          <a:bodyPr wrap="square" rtlCol="0">
            <a:spAutoFit/>
          </a:bodyPr>
          <a:lstStyle/>
          <a:p>
            <a:r>
              <a:rPr lang="en-US" b="1" dirty="0" smtClean="0">
                <a:solidFill>
                  <a:srgbClr val="C00000"/>
                </a:solidFill>
              </a:rPr>
              <a:t>OUTPUT:</a:t>
            </a:r>
          </a:p>
          <a:p>
            <a:endParaRPr lang="en-US" dirty="0"/>
          </a:p>
          <a:p>
            <a:r>
              <a:rPr lang="en-US" dirty="0" smtClean="0"/>
              <a:t>There </a:t>
            </a:r>
            <a:r>
              <a:rPr lang="en-US" dirty="0" smtClean="0"/>
              <a:t>are two </a:t>
            </a:r>
            <a:r>
              <a:rPr lang="en-US" dirty="0" smtClean="0"/>
              <a:t>outputs from the ZIP model: </a:t>
            </a:r>
          </a:p>
          <a:p>
            <a:endParaRPr lang="en-US" dirty="0"/>
          </a:p>
          <a:p>
            <a:pPr marL="285750" indent="-285750">
              <a:buFont typeface="Arial" pitchFamily="34" charset="0"/>
              <a:buChar char="•"/>
            </a:pPr>
            <a:r>
              <a:rPr lang="en-US" dirty="0" smtClean="0"/>
              <a:t>The coefficients predicting the amount of time a person will spend in the shower.</a:t>
            </a:r>
          </a:p>
          <a:p>
            <a:pPr marL="285750" indent="-285750">
              <a:buFont typeface="Arial" pitchFamily="34" charset="0"/>
              <a:buChar char="•"/>
            </a:pPr>
            <a:r>
              <a:rPr lang="en-US" dirty="0" smtClean="0"/>
              <a:t>The coefficients predicting the probability that a value will be zero.</a:t>
            </a:r>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87612456"/>
              </p:ext>
            </p:extLst>
          </p:nvPr>
        </p:nvGraphicFramePr>
        <p:xfrm>
          <a:off x="471055" y="3880560"/>
          <a:ext cx="8229600" cy="1559249"/>
        </p:xfrm>
        <a:graphic>
          <a:graphicData uri="http://schemas.openxmlformats.org/drawingml/2006/table">
            <a:tbl>
              <a:tblPr firstRow="1" firstCol="1" bandRow="1">
                <a:tableStyleId>{5C22544A-7EE6-4342-B048-85BDC9FD1C3A}</a:tableStyleId>
              </a:tblPr>
              <a:tblGrid>
                <a:gridCol w="8229600">
                  <a:extLst>
                    <a:ext uri="{9D8B030D-6E8A-4147-A177-3AD203B41FA5}">
                      <a16:colId xmlns:a16="http://schemas.microsoft.com/office/drawing/2014/main" val="425005805"/>
                    </a:ext>
                  </a:extLst>
                </a:gridCol>
              </a:tblGrid>
              <a:tr h="1279849">
                <a:tc>
                  <a:txBody>
                    <a:bodyPr/>
                    <a:lstStyle/>
                    <a:p>
                      <a:pPr marL="0" marR="0">
                        <a:lnSpc>
                          <a:spcPct val="107000"/>
                        </a:lnSpc>
                        <a:spcBef>
                          <a:spcPts val="0"/>
                        </a:spcBef>
                        <a:spcAft>
                          <a:spcPts val="800"/>
                        </a:spcAft>
                      </a:pPr>
                      <a:r>
                        <a:rPr lang="en-US" sz="1600" dirty="0" smtClean="0">
                          <a:effectLst/>
                        </a:rPr>
                        <a:t>Below </a:t>
                      </a:r>
                      <a:r>
                        <a:rPr lang="en-US" sz="1600" dirty="0">
                          <a:effectLst/>
                        </a:rPr>
                        <a:t>the model call, you will find a block of output containing Poisson regression coefficients for each of the variables along with standard errors, z-scores, and p-values for the coefficients. </a:t>
                      </a:r>
                      <a:endParaRPr lang="en-US" sz="1600" dirty="0" smtClean="0">
                        <a:effectLst/>
                      </a:endParaRPr>
                    </a:p>
                    <a:p>
                      <a:pPr marL="0" marR="0">
                        <a:lnSpc>
                          <a:spcPct val="107000"/>
                        </a:lnSpc>
                        <a:spcBef>
                          <a:spcPts val="0"/>
                        </a:spcBef>
                        <a:spcAft>
                          <a:spcPts val="800"/>
                        </a:spcAft>
                      </a:pPr>
                      <a:endParaRPr lang="en-US" sz="1600" dirty="0" smtClean="0">
                        <a:effectLst/>
                      </a:endParaRPr>
                    </a:p>
                    <a:p>
                      <a:pPr marL="0" marR="0">
                        <a:lnSpc>
                          <a:spcPct val="107000"/>
                        </a:lnSpc>
                        <a:spcBef>
                          <a:spcPts val="0"/>
                        </a:spcBef>
                        <a:spcAft>
                          <a:spcPts val="800"/>
                        </a:spcAft>
                      </a:pPr>
                      <a:r>
                        <a:rPr lang="en-US" sz="1600" dirty="0" smtClean="0">
                          <a:effectLst/>
                        </a:rPr>
                        <a:t>A </a:t>
                      </a:r>
                      <a:r>
                        <a:rPr lang="en-US" sz="1600" dirty="0">
                          <a:effectLst/>
                        </a:rPr>
                        <a:t>second block follows that corresponds to the inflation model. This includes logit coefficients for predicting excess zeros along with their standard errors, z-scores, and p-values.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7297" marR="0" marT="0" marB="63062"/>
                </a:tc>
                <a:extLst>
                  <a:ext uri="{0D108BD9-81ED-4DB2-BD59-A6C34878D82A}">
                    <a16:rowId xmlns:a16="http://schemas.microsoft.com/office/drawing/2014/main" val="3088461499"/>
                  </a:ext>
                </a:extLst>
              </a:tr>
            </a:tbl>
          </a:graphicData>
        </a:graphic>
      </p:graphicFrame>
    </p:spTree>
    <p:extLst>
      <p:ext uri="{BB962C8B-B14F-4D97-AF65-F5344CB8AC3E}">
        <p14:creationId xmlns:p14="http://schemas.microsoft.com/office/powerpoint/2010/main" val="723722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998"/>
            <a:ext cx="8229600" cy="1143000"/>
          </a:xfrm>
        </p:spPr>
        <p:txBody>
          <a:bodyPr>
            <a:noAutofit/>
          </a:bodyPr>
          <a:lstStyle/>
          <a:p>
            <a:r>
              <a:rPr lang="en-US" sz="2800" b="1" dirty="0">
                <a:solidFill>
                  <a:srgbClr val="C00000"/>
                </a:solidFill>
              </a:rPr>
              <a:t>Method 2: ZIP Regression</a:t>
            </a:r>
          </a:p>
        </p:txBody>
      </p:sp>
      <p:pic>
        <p:nvPicPr>
          <p:cNvPr id="5" name="Picture 4"/>
          <p:cNvPicPr>
            <a:picLocks noChangeAspect="1"/>
          </p:cNvPicPr>
          <p:nvPr/>
        </p:nvPicPr>
        <p:blipFill>
          <a:blip r:embed="rId3"/>
          <a:stretch>
            <a:fillRect/>
          </a:stretch>
        </p:blipFill>
        <p:spPr>
          <a:xfrm>
            <a:off x="609600" y="2057400"/>
            <a:ext cx="7086600" cy="3646503"/>
          </a:xfrm>
          <a:prstGeom prst="rect">
            <a:avLst/>
          </a:prstGeom>
        </p:spPr>
      </p:pic>
      <p:sp>
        <p:nvSpPr>
          <p:cNvPr id="8" name="Oval 7"/>
          <p:cNvSpPr/>
          <p:nvPr/>
        </p:nvSpPr>
        <p:spPr>
          <a:xfrm>
            <a:off x="76200" y="2895600"/>
            <a:ext cx="7696200" cy="2057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TextBox 8"/>
          <p:cNvSpPr txBox="1"/>
          <p:nvPr/>
        </p:nvSpPr>
        <p:spPr>
          <a:xfrm>
            <a:off x="4114800" y="944336"/>
            <a:ext cx="4876800" cy="1077218"/>
          </a:xfrm>
          <a:prstGeom prst="rect">
            <a:avLst/>
          </a:prstGeom>
          <a:noFill/>
        </p:spPr>
        <p:txBody>
          <a:bodyPr wrap="square" rtlCol="0">
            <a:spAutoFit/>
          </a:bodyPr>
          <a:lstStyle/>
          <a:p>
            <a:r>
              <a:rPr lang="en-US" b="1" dirty="0" smtClean="0">
                <a:solidFill>
                  <a:srgbClr val="C00000"/>
                </a:solidFill>
              </a:rPr>
              <a:t>Poisson Regression Coefficients</a:t>
            </a:r>
          </a:p>
          <a:p>
            <a:pPr marL="0" lvl="1"/>
            <a:r>
              <a:rPr lang="en-US" sz="1400" dirty="0"/>
              <a:t>Coefficients to predict the amount of time a person will spend in the shower *IF* they were to take a shower.</a:t>
            </a:r>
          </a:p>
          <a:p>
            <a:endParaRPr lang="en-US" b="1" dirty="0">
              <a:solidFill>
                <a:srgbClr val="C00000"/>
              </a:solidFill>
            </a:endParaRPr>
          </a:p>
        </p:txBody>
      </p:sp>
      <p:sp>
        <p:nvSpPr>
          <p:cNvPr id="10" name="Right Arrow 9"/>
          <p:cNvSpPr/>
          <p:nvPr/>
        </p:nvSpPr>
        <p:spPr>
          <a:xfrm rot="7696484">
            <a:off x="2879351" y="1845679"/>
            <a:ext cx="1501081" cy="907999"/>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675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998"/>
            <a:ext cx="8229600" cy="1143000"/>
          </a:xfrm>
        </p:spPr>
        <p:txBody>
          <a:bodyPr>
            <a:noAutofit/>
          </a:bodyPr>
          <a:lstStyle/>
          <a:p>
            <a:r>
              <a:rPr lang="en-US" sz="2800" b="1" dirty="0">
                <a:solidFill>
                  <a:srgbClr val="C00000"/>
                </a:solidFill>
              </a:rPr>
              <a:t>Method 2: ZIP Regression</a:t>
            </a:r>
          </a:p>
        </p:txBody>
      </p:sp>
      <p:pic>
        <p:nvPicPr>
          <p:cNvPr id="5" name="Picture 4"/>
          <p:cNvPicPr>
            <a:picLocks noChangeAspect="1"/>
          </p:cNvPicPr>
          <p:nvPr/>
        </p:nvPicPr>
        <p:blipFill>
          <a:blip r:embed="rId3"/>
          <a:stretch>
            <a:fillRect/>
          </a:stretch>
        </p:blipFill>
        <p:spPr>
          <a:xfrm>
            <a:off x="743527" y="1429244"/>
            <a:ext cx="7848600" cy="4038600"/>
          </a:xfrm>
          <a:prstGeom prst="rect">
            <a:avLst/>
          </a:prstGeom>
        </p:spPr>
      </p:pic>
      <p:sp>
        <p:nvSpPr>
          <p:cNvPr id="8" name="Oval 7"/>
          <p:cNvSpPr/>
          <p:nvPr/>
        </p:nvSpPr>
        <p:spPr>
          <a:xfrm>
            <a:off x="30018" y="3689696"/>
            <a:ext cx="7696200" cy="2057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TextBox 8"/>
          <p:cNvSpPr txBox="1"/>
          <p:nvPr/>
        </p:nvSpPr>
        <p:spPr>
          <a:xfrm>
            <a:off x="4911436" y="5787212"/>
            <a:ext cx="4191000" cy="1292662"/>
          </a:xfrm>
          <a:prstGeom prst="rect">
            <a:avLst/>
          </a:prstGeom>
          <a:noFill/>
        </p:spPr>
        <p:txBody>
          <a:bodyPr wrap="square" rtlCol="0">
            <a:spAutoFit/>
          </a:bodyPr>
          <a:lstStyle/>
          <a:p>
            <a:r>
              <a:rPr lang="en-US" b="1" dirty="0" smtClean="0">
                <a:solidFill>
                  <a:srgbClr val="C00000"/>
                </a:solidFill>
              </a:rPr>
              <a:t>Logit Coefficients</a:t>
            </a:r>
          </a:p>
          <a:p>
            <a:pPr marL="0" lvl="1"/>
            <a:r>
              <a:rPr lang="en-US" sz="1400" dirty="0"/>
              <a:t>Coefficients to predict LOG ODDS that a person will *NOT* take a shower. This needs to be converted from LOG ODDS to ODDS to PROBABILITY.</a:t>
            </a:r>
          </a:p>
          <a:p>
            <a:endParaRPr lang="en-US" b="1" dirty="0">
              <a:solidFill>
                <a:srgbClr val="C00000"/>
              </a:solidFill>
            </a:endParaRPr>
          </a:p>
        </p:txBody>
      </p:sp>
      <p:sp>
        <p:nvSpPr>
          <p:cNvPr id="10" name="Right Arrow 9"/>
          <p:cNvSpPr/>
          <p:nvPr/>
        </p:nvSpPr>
        <p:spPr>
          <a:xfrm rot="12857146">
            <a:off x="3127577" y="5314086"/>
            <a:ext cx="1501081" cy="907999"/>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9338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308324"/>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In order to create stand alone score code, both models need to be implemented into a data step. The first model, predicts the amount of time in the shower assuming that the person takes a shower (no zero values).</a:t>
            </a:r>
          </a:p>
          <a:p>
            <a:pPr lvl="1"/>
            <a:endParaRPr lang="en-US" dirty="0"/>
          </a:p>
          <a:p>
            <a:pPr lvl="1"/>
            <a:r>
              <a:rPr lang="en-US" dirty="0" smtClean="0"/>
              <a:t>STEP 1: </a:t>
            </a:r>
            <a:r>
              <a:rPr lang="en-US" dirty="0" smtClean="0"/>
              <a:t>   Start with an empty script space</a:t>
            </a:r>
            <a:endParaRPr lang="en-US" dirty="0" smtClean="0"/>
          </a:p>
          <a:p>
            <a:pPr lvl="1"/>
            <a:endParaRPr lang="en-US" dirty="0" smtClean="0"/>
          </a:p>
        </p:txBody>
      </p:sp>
    </p:spTree>
    <p:extLst>
      <p:ext uri="{BB962C8B-B14F-4D97-AF65-F5344CB8AC3E}">
        <p14:creationId xmlns:p14="http://schemas.microsoft.com/office/powerpoint/2010/main" val="74145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“ZIP Counting Data”</a:t>
            </a:r>
            <a:endParaRPr lang="en-US" sz="3600" b="1" dirty="0">
              <a:solidFill>
                <a:srgbClr val="C00000"/>
              </a:solidFill>
            </a:endParaRPr>
          </a:p>
        </p:txBody>
      </p:sp>
      <p:sp>
        <p:nvSpPr>
          <p:cNvPr id="3" name="TextBox 2"/>
          <p:cNvSpPr txBox="1"/>
          <p:nvPr/>
        </p:nvSpPr>
        <p:spPr>
          <a:xfrm>
            <a:off x="457200" y="1676400"/>
            <a:ext cx="8229600" cy="2739211"/>
          </a:xfrm>
          <a:prstGeom prst="rect">
            <a:avLst/>
          </a:prstGeom>
          <a:noFill/>
        </p:spPr>
        <p:txBody>
          <a:bodyPr wrap="square" rtlCol="0">
            <a:spAutoFit/>
          </a:bodyPr>
          <a:lstStyle/>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Positive Integer Target Variable: 0, 1, 2, 3, etc. (counting numbers)</a:t>
            </a:r>
          </a:p>
          <a:p>
            <a:pPr marL="285750" indent="-285750">
              <a:buFont typeface="Arial" pitchFamily="34" charset="0"/>
              <a:buChar char="•"/>
            </a:pPr>
            <a:endParaRPr lang="en-US" sz="2400" dirty="0" smtClean="0"/>
          </a:p>
          <a:p>
            <a:pPr marL="285750" indent="-285750">
              <a:buFont typeface="Arial" pitchFamily="34" charset="0"/>
              <a:buChar char="•"/>
            </a:pPr>
            <a:r>
              <a:rPr lang="en-US" sz="2000" dirty="0" smtClean="0"/>
              <a:t>The data follows either</a:t>
            </a:r>
          </a:p>
          <a:p>
            <a:pPr marL="742950" lvl="1" indent="-285750">
              <a:buFont typeface="Arial" pitchFamily="34" charset="0"/>
              <a:buChar char="•"/>
            </a:pPr>
            <a:r>
              <a:rPr lang="en-US" sz="2000" dirty="0" smtClean="0">
                <a:solidFill>
                  <a:srgbClr val="C00000"/>
                </a:solidFill>
              </a:rPr>
              <a:t>“Poisson” </a:t>
            </a:r>
            <a:r>
              <a:rPr lang="en-US" sz="2000" dirty="0" smtClean="0"/>
              <a:t>Distribution</a:t>
            </a:r>
          </a:p>
          <a:p>
            <a:pPr marL="742950" lvl="1" indent="-285750">
              <a:buFont typeface="Arial" pitchFamily="34" charset="0"/>
              <a:buChar char="•"/>
            </a:pPr>
            <a:r>
              <a:rPr lang="en-US" sz="2000" dirty="0" smtClean="0">
                <a:solidFill>
                  <a:srgbClr val="C00000"/>
                </a:solidFill>
              </a:rPr>
              <a:t>“Negative Binomial” </a:t>
            </a:r>
            <a:r>
              <a:rPr lang="en-US" sz="2000" dirty="0" smtClean="0"/>
              <a:t>Distribution</a:t>
            </a:r>
          </a:p>
          <a:p>
            <a:pPr marL="742950" lvl="1" indent="-285750">
              <a:buFont typeface="Arial" pitchFamily="34" charset="0"/>
              <a:buChar char="•"/>
            </a:pPr>
            <a:endParaRPr lang="en-US" sz="2000" dirty="0"/>
          </a:p>
          <a:p>
            <a:pPr marL="285750" indent="-285750">
              <a:buFont typeface="Arial" pitchFamily="34" charset="0"/>
              <a:buChar char="•"/>
            </a:pPr>
            <a:r>
              <a:rPr lang="en-US" sz="2800" b="1" dirty="0" smtClean="0">
                <a:solidFill>
                  <a:srgbClr val="00B050"/>
                </a:solidFill>
              </a:rPr>
              <a:t>… and a Large amount or “spike” of Zero values</a:t>
            </a:r>
          </a:p>
        </p:txBody>
      </p:sp>
    </p:spTree>
    <p:extLst>
      <p:ext uri="{BB962C8B-B14F-4D97-AF65-F5344CB8AC3E}">
        <p14:creationId xmlns:p14="http://schemas.microsoft.com/office/powerpoint/2010/main" val="3499939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1908215"/>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2: Use the parameters from </a:t>
            </a:r>
            <a:r>
              <a:rPr lang="en-US" dirty="0" smtClean="0"/>
              <a:t>Poisson Regression </a:t>
            </a:r>
            <a:r>
              <a:rPr lang="en-US" dirty="0" smtClean="0"/>
              <a:t>to </a:t>
            </a:r>
            <a:r>
              <a:rPr lang="en-US" dirty="0" smtClean="0"/>
              <a:t>estimate </a:t>
            </a:r>
            <a:r>
              <a:rPr lang="en-US" dirty="0" smtClean="0"/>
              <a:t>the Natural LOG (“LN”) of the Shower Length (call this value “TEMP”).</a:t>
            </a:r>
          </a:p>
          <a:p>
            <a:pPr lvl="1"/>
            <a:endParaRPr lang="en-US" dirty="0" smtClean="0"/>
          </a:p>
          <a:p>
            <a:pPr lvl="1"/>
            <a:r>
              <a:rPr lang="en-US" sz="1400" b="1" dirty="0" smtClean="0">
                <a:solidFill>
                  <a:srgbClr val="FF0000"/>
                </a:solidFill>
                <a:latin typeface="Courier New" pitchFamily="49" charset="0"/>
                <a:cs typeface="Courier New" pitchFamily="49" charset="0"/>
              </a:rPr>
              <a:t>TEMP </a:t>
            </a:r>
            <a:r>
              <a:rPr lang="en-US" sz="1400" b="1" dirty="0">
                <a:solidFill>
                  <a:srgbClr val="FF000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2.524 </a:t>
            </a:r>
            <a:r>
              <a:rPr lang="en-US" sz="1400" b="1" dirty="0" smtClean="0">
                <a:solidFill>
                  <a:srgbClr val="FF000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0.007*INCOME + 0.011*age – 0.125*sex </a:t>
            </a:r>
          </a:p>
          <a:p>
            <a:pPr lvl="1"/>
            <a:endParaRPr lang="en-US" sz="1400" b="1" dirty="0" smtClean="0">
              <a:solidFill>
                <a:srgbClr val="FF0000"/>
              </a:solidFill>
              <a:latin typeface="Courier New" pitchFamily="49" charset="0"/>
              <a:cs typeface="Courier New" pitchFamily="49"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554544644"/>
              </p:ext>
            </p:extLst>
          </p:nvPr>
        </p:nvGraphicFramePr>
        <p:xfrm>
          <a:off x="1485900" y="4038600"/>
          <a:ext cx="6172200" cy="1066800"/>
        </p:xfrm>
        <a:graphic>
          <a:graphicData uri="http://schemas.openxmlformats.org/presentationml/2006/ole">
            <mc:AlternateContent xmlns:mc="http://schemas.openxmlformats.org/markup-compatibility/2006">
              <mc:Choice xmlns:v="urn:schemas-microsoft-com:vml" Requires="v">
                <p:oleObj spid="_x0000_s5126" name="Document" r:id="rId4" imgW="5940848" imgH="763213" progId="Word.Document.12">
                  <p:embed/>
                </p:oleObj>
              </mc:Choice>
              <mc:Fallback>
                <p:oleObj name="Document" r:id="rId4" imgW="5940848" imgH="763213" progId="Word.Document.12">
                  <p:embed/>
                  <p:pic>
                    <p:nvPicPr>
                      <p:cNvPr id="0" name=""/>
                      <p:cNvPicPr/>
                      <p:nvPr/>
                    </p:nvPicPr>
                    <p:blipFill>
                      <a:blip r:embed="rId5"/>
                      <a:stretch>
                        <a:fillRect/>
                      </a:stretch>
                    </p:blipFill>
                    <p:spPr>
                      <a:xfrm>
                        <a:off x="1485900" y="4038600"/>
                        <a:ext cx="6172200" cy="1066800"/>
                      </a:xfrm>
                      <a:prstGeom prst="rect">
                        <a:avLst/>
                      </a:prstGeom>
                    </p:spPr>
                  </p:pic>
                </p:oleObj>
              </mc:Fallback>
            </mc:AlternateContent>
          </a:graphicData>
        </a:graphic>
      </p:graphicFrame>
      <p:sp>
        <p:nvSpPr>
          <p:cNvPr id="7" name="TextBox 6"/>
          <p:cNvSpPr txBox="1"/>
          <p:nvPr/>
        </p:nvSpPr>
        <p:spPr>
          <a:xfrm>
            <a:off x="1066800" y="5559385"/>
            <a:ext cx="6172200" cy="369332"/>
          </a:xfrm>
          <a:prstGeom prst="rect">
            <a:avLst/>
          </a:prstGeom>
          <a:noFill/>
        </p:spPr>
        <p:txBody>
          <a:bodyPr wrap="square" rtlCol="0">
            <a:spAutoFit/>
          </a:bodyPr>
          <a:lstStyle/>
          <a:p>
            <a:r>
              <a:rPr lang="en-US" dirty="0" smtClean="0"/>
              <a:t>Coefficients come from top box of the ZIP regression printout.</a:t>
            </a:r>
            <a:endParaRPr lang="en-US" dirty="0"/>
          </a:p>
        </p:txBody>
      </p:sp>
      <p:sp>
        <p:nvSpPr>
          <p:cNvPr id="8" name="Oval 7"/>
          <p:cNvSpPr/>
          <p:nvPr/>
        </p:nvSpPr>
        <p:spPr>
          <a:xfrm>
            <a:off x="2286000" y="3886200"/>
            <a:ext cx="1143000" cy="1600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751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2462213"/>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3: </a:t>
            </a:r>
            <a:r>
              <a:rPr lang="en-US" dirty="0" smtClean="0"/>
              <a:t>  Add </a:t>
            </a:r>
            <a:r>
              <a:rPr lang="en-US" dirty="0" smtClean="0"/>
              <a:t>code to convert TEMP into a variable representing the amount of time in the shower assuming a person takes a shower. </a:t>
            </a:r>
            <a:r>
              <a:rPr lang="en-US" dirty="0" smtClean="0"/>
              <a:t> Call </a:t>
            </a:r>
            <a:r>
              <a:rPr lang="en-US" dirty="0" smtClean="0"/>
              <a:t>this P_SCORE_ZIP_ALL. </a:t>
            </a:r>
          </a:p>
          <a:p>
            <a:pPr lvl="1"/>
            <a:endParaRPr lang="en-US" dirty="0" smtClean="0"/>
          </a:p>
          <a:p>
            <a:pPr lvl="1"/>
            <a:endParaRPr lang="en-US" dirty="0"/>
          </a:p>
          <a:p>
            <a:pPr lvl="1"/>
            <a:r>
              <a:rPr lang="en-US" sz="1400" b="1" dirty="0" smtClean="0">
                <a:solidFill>
                  <a:schemeClr val="tx2">
                    <a:lumMod val="60000"/>
                    <a:lumOff val="40000"/>
                  </a:schemeClr>
                </a:solidFill>
                <a:latin typeface="Courier New" pitchFamily="49" charset="0"/>
                <a:cs typeface="Courier New" pitchFamily="49" charset="0"/>
              </a:rPr>
              <a:t>TEMP </a:t>
            </a:r>
            <a:r>
              <a:rPr lang="en-US" sz="1400" b="1" dirty="0">
                <a:solidFill>
                  <a:schemeClr val="tx2">
                    <a:lumMod val="60000"/>
                    <a:lumOff val="40000"/>
                  </a:schemeClr>
                </a:solidFill>
                <a:latin typeface="Courier New" pitchFamily="49" charset="0"/>
                <a:cs typeface="Courier New" pitchFamily="49" charset="0"/>
              </a:rPr>
              <a:t>= 2.524 + 0.007*INCOME + 0.011*age – 0.125*sex </a:t>
            </a:r>
          </a:p>
          <a:p>
            <a:pPr lvl="1"/>
            <a:r>
              <a:rPr lang="en-US" sz="1400" b="1" dirty="0" smtClean="0">
                <a:solidFill>
                  <a:srgbClr val="FF0000"/>
                </a:solidFill>
                <a:latin typeface="Courier New" pitchFamily="49" charset="0"/>
                <a:cs typeface="Courier New" pitchFamily="49" charset="0"/>
              </a:rPr>
              <a:t>P_SCORE_ZIP_ALL </a:t>
            </a:r>
            <a:r>
              <a:rPr lang="en-US" sz="1400" b="1" dirty="0" smtClean="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exp</a:t>
            </a:r>
            <a:r>
              <a:rPr lang="en-US" sz="1400" b="1" dirty="0" smtClean="0">
                <a:solidFill>
                  <a:srgbClr val="FF0000"/>
                </a:solidFill>
                <a:latin typeface="Courier New" pitchFamily="49" charset="0"/>
                <a:cs typeface="Courier New" pitchFamily="49" charset="0"/>
              </a:rPr>
              <a:t>(TEMP)</a:t>
            </a:r>
            <a:endParaRPr lang="en-US" sz="1400" b="1" dirty="0" smtClean="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2855322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81" y="-76200"/>
            <a:ext cx="8229600" cy="1143000"/>
          </a:xfrm>
        </p:spPr>
        <p:txBody>
          <a:bodyPr>
            <a:noAutofit/>
          </a:bodyPr>
          <a:lstStyle/>
          <a:p>
            <a:r>
              <a:rPr lang="en-US" sz="2800" b="1" dirty="0">
                <a:solidFill>
                  <a:srgbClr val="C00000"/>
                </a:solidFill>
              </a:rPr>
              <a:t>Method 2: ZIP Regression</a:t>
            </a:r>
          </a:p>
        </p:txBody>
      </p:sp>
      <p:sp>
        <p:nvSpPr>
          <p:cNvPr id="3" name="TextBox 2"/>
          <p:cNvSpPr txBox="1"/>
          <p:nvPr/>
        </p:nvSpPr>
        <p:spPr>
          <a:xfrm>
            <a:off x="533400" y="914400"/>
            <a:ext cx="8229600" cy="2339102"/>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4</a:t>
            </a:r>
            <a:r>
              <a:rPr lang="en-US" dirty="0"/>
              <a:t>: </a:t>
            </a:r>
            <a:r>
              <a:rPr lang="en-US" dirty="0" smtClean="0"/>
              <a:t>Use the </a:t>
            </a:r>
            <a:r>
              <a:rPr lang="en-US" dirty="0"/>
              <a:t>parameters from </a:t>
            </a:r>
            <a:r>
              <a:rPr lang="en-US" dirty="0" smtClean="0"/>
              <a:t>the zero inflation to get the LOGIT </a:t>
            </a:r>
            <a:r>
              <a:rPr lang="en-US" dirty="0" smtClean="0"/>
              <a:t>value that the person does *NOT* take a shower (call </a:t>
            </a:r>
            <a:r>
              <a:rPr lang="en-US" dirty="0"/>
              <a:t>this value “</a:t>
            </a:r>
            <a:r>
              <a:rPr lang="en-US" dirty="0" smtClean="0"/>
              <a:t>TEMP2”).</a:t>
            </a:r>
            <a:endParaRPr lang="en-US" dirty="0"/>
          </a:p>
          <a:p>
            <a:pPr lvl="1"/>
            <a:endParaRPr lang="en-US" dirty="0" smtClean="0"/>
          </a:p>
          <a:p>
            <a:pPr lvl="1"/>
            <a:r>
              <a:rPr lang="en-US" sz="1400" b="1" dirty="0">
                <a:solidFill>
                  <a:schemeClr val="tx2">
                    <a:lumMod val="60000"/>
                    <a:lumOff val="40000"/>
                  </a:schemeClr>
                </a:solidFill>
                <a:latin typeface="Courier New" pitchFamily="49" charset="0"/>
                <a:cs typeface="Courier New" pitchFamily="49" charset="0"/>
              </a:rPr>
              <a:t>TEMP = 2.524 + 0.007*INCOME + 0.011*age – 0.125*sex </a:t>
            </a:r>
          </a:p>
          <a:p>
            <a:pPr lvl="1"/>
            <a:r>
              <a:rPr lang="en-US" sz="1400" b="1" dirty="0">
                <a:solidFill>
                  <a:schemeClr val="tx2">
                    <a:lumMod val="60000"/>
                    <a:lumOff val="40000"/>
                  </a:schemeClr>
                </a:solidFill>
                <a:latin typeface="Courier New" pitchFamily="49" charset="0"/>
                <a:cs typeface="Courier New" pitchFamily="49" charset="0"/>
              </a:rPr>
              <a:t>P_SCORE_ZIP_ALL = </a:t>
            </a:r>
            <a:r>
              <a:rPr lang="en-US" sz="1400" b="1" dirty="0" err="1">
                <a:solidFill>
                  <a:schemeClr val="tx2">
                    <a:lumMod val="60000"/>
                    <a:lumOff val="40000"/>
                  </a:schemeClr>
                </a:solidFill>
                <a:latin typeface="Courier New" pitchFamily="49" charset="0"/>
                <a:cs typeface="Courier New" pitchFamily="49" charset="0"/>
              </a:rPr>
              <a:t>exp</a:t>
            </a:r>
            <a:r>
              <a:rPr lang="en-US" sz="1400" b="1" dirty="0">
                <a:solidFill>
                  <a:schemeClr val="tx2">
                    <a:lumMod val="60000"/>
                    <a:lumOff val="40000"/>
                  </a:schemeClr>
                </a:solidFill>
                <a:latin typeface="Courier New" pitchFamily="49" charset="0"/>
                <a:cs typeface="Courier New" pitchFamily="49" charset="0"/>
              </a:rPr>
              <a:t>(TEMP)</a:t>
            </a:r>
          </a:p>
          <a:p>
            <a:pPr lvl="1"/>
            <a:endParaRPr lang="en-US" sz="1400" b="1" dirty="0">
              <a:solidFill>
                <a:srgbClr val="0070C0"/>
              </a:solidFill>
              <a:latin typeface="Courier New" pitchFamily="49" charset="0"/>
              <a:cs typeface="Courier New" pitchFamily="49" charset="0"/>
            </a:endParaRPr>
          </a:p>
          <a:p>
            <a:pPr lvl="1"/>
            <a:r>
              <a:rPr lang="en-US" sz="1400" b="1" dirty="0" smtClean="0">
                <a:solidFill>
                  <a:srgbClr val="FF0000"/>
                </a:solidFill>
                <a:latin typeface="Courier New" pitchFamily="49" charset="0"/>
                <a:cs typeface="Courier New" pitchFamily="49" charset="0"/>
              </a:rPr>
              <a:t>TEMP2 </a:t>
            </a:r>
            <a:r>
              <a:rPr lang="en-US" sz="1400" b="1" dirty="0">
                <a:solidFill>
                  <a:srgbClr val="FF000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1.961 </a:t>
            </a:r>
            <a:r>
              <a:rPr lang="en-US" sz="1400" b="1" dirty="0">
                <a:solidFill>
                  <a:srgbClr val="FF0000"/>
                </a:solidFill>
                <a:latin typeface="Courier New" pitchFamily="49" charset="0"/>
                <a:cs typeface="Courier New" pitchFamily="49" charset="0"/>
              </a:rPr>
              <a:t>+ </a:t>
            </a:r>
            <a:r>
              <a:rPr lang="en-US" sz="1400" b="1" dirty="0" smtClean="0">
                <a:solidFill>
                  <a:srgbClr val="FF0000"/>
                </a:solidFill>
                <a:latin typeface="Courier New" pitchFamily="49" charset="0"/>
                <a:cs typeface="Courier New" pitchFamily="49" charset="0"/>
              </a:rPr>
              <a:t>0.002*income + 0.784*sex</a:t>
            </a:r>
            <a:endParaRPr lang="en-US" sz="1400" b="1" dirty="0" smtClean="0">
              <a:solidFill>
                <a:srgbClr val="0070C0"/>
              </a:solidFill>
              <a:latin typeface="Courier New" pitchFamily="49" charset="0"/>
              <a:cs typeface="Courier New" pitchFamily="49"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955471592"/>
              </p:ext>
            </p:extLst>
          </p:nvPr>
        </p:nvGraphicFramePr>
        <p:xfrm>
          <a:off x="1138381" y="3970586"/>
          <a:ext cx="6858000" cy="1447800"/>
        </p:xfrm>
        <a:graphic>
          <a:graphicData uri="http://schemas.openxmlformats.org/presentationml/2006/ole">
            <mc:AlternateContent xmlns:mc="http://schemas.openxmlformats.org/markup-compatibility/2006">
              <mc:Choice xmlns:v="urn:schemas-microsoft-com:vml" Requires="v">
                <p:oleObj spid="_x0000_s8197" name="Document" r:id="rId4" imgW="5940848" imgH="763213" progId="Word.Document.12">
                  <p:embed/>
                </p:oleObj>
              </mc:Choice>
              <mc:Fallback>
                <p:oleObj name="Document" r:id="rId4" imgW="5940848" imgH="763213" progId="Word.Document.12">
                  <p:embed/>
                  <p:pic>
                    <p:nvPicPr>
                      <p:cNvPr id="0" name=""/>
                      <p:cNvPicPr/>
                      <p:nvPr/>
                    </p:nvPicPr>
                    <p:blipFill>
                      <a:blip r:embed="rId5"/>
                      <a:stretch>
                        <a:fillRect/>
                      </a:stretch>
                    </p:blipFill>
                    <p:spPr>
                      <a:xfrm>
                        <a:off x="1138381" y="3970586"/>
                        <a:ext cx="6858000" cy="1447800"/>
                      </a:xfrm>
                      <a:prstGeom prst="rect">
                        <a:avLst/>
                      </a:prstGeom>
                    </p:spPr>
                  </p:pic>
                </p:oleObj>
              </mc:Fallback>
            </mc:AlternateContent>
          </a:graphicData>
        </a:graphic>
      </p:graphicFrame>
      <p:sp>
        <p:nvSpPr>
          <p:cNvPr id="7" name="Oval 6"/>
          <p:cNvSpPr/>
          <p:nvPr/>
        </p:nvSpPr>
        <p:spPr>
          <a:xfrm>
            <a:off x="1981200" y="3416301"/>
            <a:ext cx="121920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24200" y="5974884"/>
            <a:ext cx="6172200" cy="646331"/>
          </a:xfrm>
          <a:prstGeom prst="rect">
            <a:avLst/>
          </a:prstGeom>
          <a:noFill/>
        </p:spPr>
        <p:txBody>
          <a:bodyPr wrap="square" rtlCol="0">
            <a:spAutoFit/>
          </a:bodyPr>
          <a:lstStyle/>
          <a:p>
            <a:r>
              <a:rPr lang="en-US" dirty="0" smtClean="0"/>
              <a:t>Coefficients come from bottom box of the ZIP regression printout.</a:t>
            </a:r>
            <a:endParaRPr lang="en-US" dirty="0"/>
          </a:p>
        </p:txBody>
      </p:sp>
    </p:spTree>
    <p:extLst>
      <p:ext uri="{BB962C8B-B14F-4D97-AF65-F5344CB8AC3E}">
        <p14:creationId xmlns:p14="http://schemas.microsoft.com/office/powerpoint/2010/main" val="2042800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609600" y="1403783"/>
            <a:ext cx="8229600" cy="3262432"/>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dirty="0" smtClean="0"/>
              <a:t>STEP </a:t>
            </a:r>
            <a:r>
              <a:rPr lang="en-US" dirty="0"/>
              <a:t>5</a:t>
            </a:r>
            <a:r>
              <a:rPr lang="en-US" dirty="0" smtClean="0"/>
              <a:t>: Convert the LOGIT (aka “</a:t>
            </a:r>
            <a:r>
              <a:rPr lang="en-US" dirty="0" smtClean="0"/>
              <a:t>TEMP2”) </a:t>
            </a:r>
            <a:r>
              <a:rPr lang="en-US" dirty="0" smtClean="0"/>
              <a:t>into the PROBABILITY that a person does NOT take a shower. Call this variable P_SCORE_ZERO.</a:t>
            </a:r>
            <a:endParaRPr lang="en-US" dirty="0"/>
          </a:p>
          <a:p>
            <a:pPr lvl="1"/>
            <a:endParaRPr lang="en-US" dirty="0" smtClean="0"/>
          </a:p>
          <a:p>
            <a:pPr lvl="1"/>
            <a:endParaRPr lang="en-US" dirty="0" smtClean="0"/>
          </a:p>
          <a:p>
            <a:pPr lvl="1"/>
            <a:r>
              <a:rPr lang="en-US" sz="1400" b="1" dirty="0">
                <a:solidFill>
                  <a:schemeClr val="tx2">
                    <a:lumMod val="60000"/>
                    <a:lumOff val="40000"/>
                  </a:schemeClr>
                </a:solidFill>
                <a:latin typeface="Courier New" pitchFamily="49" charset="0"/>
                <a:cs typeface="Courier New" pitchFamily="49" charset="0"/>
              </a:rPr>
              <a:t>TEMP = 2.524 + 0.007*INCOME + 0.011*age – 0.125*sex </a:t>
            </a:r>
          </a:p>
          <a:p>
            <a:pPr lvl="1"/>
            <a:r>
              <a:rPr lang="en-US" sz="1400" b="1" dirty="0">
                <a:solidFill>
                  <a:schemeClr val="tx2">
                    <a:lumMod val="60000"/>
                    <a:lumOff val="40000"/>
                  </a:schemeClr>
                </a:solidFill>
                <a:latin typeface="Courier New" pitchFamily="49" charset="0"/>
                <a:cs typeface="Courier New" pitchFamily="49" charset="0"/>
              </a:rPr>
              <a:t>P_SCORE_ZIP_ALL = </a:t>
            </a:r>
            <a:r>
              <a:rPr lang="en-US" sz="1400" b="1" dirty="0" err="1">
                <a:solidFill>
                  <a:schemeClr val="tx2">
                    <a:lumMod val="60000"/>
                    <a:lumOff val="40000"/>
                  </a:schemeClr>
                </a:solidFill>
                <a:latin typeface="Courier New" pitchFamily="49" charset="0"/>
                <a:cs typeface="Courier New" pitchFamily="49" charset="0"/>
              </a:rPr>
              <a:t>exp</a:t>
            </a:r>
            <a:r>
              <a:rPr lang="en-US" sz="1400" b="1" dirty="0">
                <a:solidFill>
                  <a:schemeClr val="tx2">
                    <a:lumMod val="60000"/>
                    <a:lumOff val="40000"/>
                  </a:schemeClr>
                </a:solidFill>
                <a:latin typeface="Courier New" pitchFamily="49" charset="0"/>
                <a:cs typeface="Courier New" pitchFamily="49" charset="0"/>
              </a:rPr>
              <a:t>(TEMP)</a:t>
            </a:r>
          </a:p>
          <a:p>
            <a:pPr lvl="1"/>
            <a:r>
              <a:rPr lang="en-US" sz="1400" b="1" dirty="0" smtClean="0">
                <a:solidFill>
                  <a:schemeClr val="tx2">
                    <a:lumMod val="60000"/>
                    <a:lumOff val="40000"/>
                  </a:schemeClr>
                </a:solidFill>
                <a:latin typeface="Courier New" pitchFamily="49" charset="0"/>
                <a:cs typeface="Courier New" pitchFamily="49" charset="0"/>
              </a:rPr>
              <a:t>TEMP2 </a:t>
            </a:r>
            <a:r>
              <a:rPr lang="en-US" sz="1400" b="1" dirty="0">
                <a:solidFill>
                  <a:schemeClr val="tx2">
                    <a:lumMod val="60000"/>
                    <a:lumOff val="40000"/>
                  </a:schemeClr>
                </a:solidFill>
                <a:latin typeface="Courier New" pitchFamily="49" charset="0"/>
                <a:cs typeface="Courier New" pitchFamily="49" charset="0"/>
              </a:rPr>
              <a:t>= -1.961 + 0.002*income + 0.784*sex</a:t>
            </a:r>
          </a:p>
          <a:p>
            <a:pPr lvl="1"/>
            <a:endParaRPr lang="en-US" sz="1400" b="1" dirty="0" smtClean="0">
              <a:solidFill>
                <a:srgbClr val="0070C0"/>
              </a:solidFill>
              <a:latin typeface="Courier New" pitchFamily="49" charset="0"/>
              <a:cs typeface="Courier New" pitchFamily="49" charset="0"/>
            </a:endParaRPr>
          </a:p>
          <a:p>
            <a:pPr lvl="2"/>
            <a:endParaRPr lang="en-US" sz="1400" b="1" dirty="0" smtClean="0">
              <a:solidFill>
                <a:srgbClr val="0070C0"/>
              </a:solidFill>
              <a:latin typeface="Courier New" pitchFamily="49" charset="0"/>
              <a:cs typeface="Courier New" pitchFamily="49" charset="0"/>
            </a:endParaRPr>
          </a:p>
          <a:p>
            <a:pPr lvl="1"/>
            <a:r>
              <a:rPr lang="en-US" sz="1400" b="1" dirty="0" smtClean="0">
                <a:solidFill>
                  <a:srgbClr val="FF0000"/>
                </a:solidFill>
                <a:latin typeface="Courier New" pitchFamily="49" charset="0"/>
                <a:cs typeface="Courier New" pitchFamily="49" charset="0"/>
              </a:rPr>
              <a:t>P_SCORE_ZERO </a:t>
            </a:r>
            <a:r>
              <a:rPr lang="en-US" sz="1400" b="1" dirty="0">
                <a:solidFill>
                  <a:srgbClr val="FF0000"/>
                </a:solidFill>
                <a:latin typeface="Courier New" pitchFamily="49" charset="0"/>
                <a:cs typeface="Courier New" pitchFamily="49" charset="0"/>
              </a:rPr>
              <a:t>= </a:t>
            </a:r>
            <a:r>
              <a:rPr lang="en-US" sz="1400" b="1" dirty="0" err="1" smtClean="0">
                <a:solidFill>
                  <a:srgbClr val="FF0000"/>
                </a:solidFill>
                <a:latin typeface="Courier New" pitchFamily="49" charset="0"/>
                <a:cs typeface="Courier New" pitchFamily="49" charset="0"/>
              </a:rPr>
              <a:t>exp</a:t>
            </a:r>
            <a:r>
              <a:rPr lang="en-US" sz="1400" b="1" dirty="0" smtClean="0">
                <a:solidFill>
                  <a:srgbClr val="FF0000"/>
                </a:solidFill>
                <a:latin typeface="Courier New" pitchFamily="49" charset="0"/>
                <a:cs typeface="Courier New" pitchFamily="49" charset="0"/>
              </a:rPr>
              <a:t>(TEMP2)/(1+exp(TEMP2))</a:t>
            </a:r>
            <a:endParaRPr lang="en-US" sz="1400" b="1" dirty="0" smtClean="0">
              <a:solidFill>
                <a:srgbClr val="FF0000"/>
              </a:solidFill>
              <a:latin typeface="Courier New" pitchFamily="49" charset="0"/>
              <a:cs typeface="Courier New" pitchFamily="49" charset="0"/>
            </a:endParaRPr>
          </a:p>
          <a:p>
            <a:pPr lvl="1"/>
            <a:endParaRPr lang="en-US" sz="14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084448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57200" y="1676400"/>
            <a:ext cx="8229600" cy="3262432"/>
          </a:xfrm>
          <a:prstGeom prst="rect">
            <a:avLst/>
          </a:prstGeom>
          <a:noFill/>
        </p:spPr>
        <p:txBody>
          <a:bodyPr wrap="square" rtlCol="0">
            <a:spAutoFit/>
          </a:bodyPr>
          <a:lstStyle/>
          <a:p>
            <a:r>
              <a:rPr lang="en-US" b="1" dirty="0" smtClean="0">
                <a:solidFill>
                  <a:srgbClr val="C00000"/>
                </a:solidFill>
              </a:rPr>
              <a:t>CONVERTING PARAMETERS INTO SCORE CODE:</a:t>
            </a:r>
          </a:p>
          <a:p>
            <a:endParaRPr lang="en-US" b="1" dirty="0" smtClean="0">
              <a:solidFill>
                <a:srgbClr val="C00000"/>
              </a:solidFill>
            </a:endParaRPr>
          </a:p>
          <a:p>
            <a:pPr lvl="1"/>
            <a:r>
              <a:rPr lang="en-US" sz="1200" dirty="0" smtClean="0"/>
              <a:t>STEP 6: Calculate the EXPECTED time in the shower. This will be the Time in the shower (assuming that a shower was taken) “P_SCORE_ZIP_ALL” multiplied by the probability that a person takes a shower (1 minus the probability that they don’t take a shower) “P_SCORE_ZERO”. Call this new value “P_SCORE_ZIP”</a:t>
            </a:r>
            <a:endParaRPr lang="en-US" sz="1200" dirty="0"/>
          </a:p>
          <a:p>
            <a:pPr lvl="1"/>
            <a:endParaRPr lang="en-US" dirty="0" smtClean="0"/>
          </a:p>
          <a:p>
            <a:pPr lvl="1"/>
            <a:r>
              <a:rPr lang="en-US" sz="1400" b="1" dirty="0">
                <a:solidFill>
                  <a:schemeClr val="tx2">
                    <a:lumMod val="60000"/>
                    <a:lumOff val="40000"/>
                  </a:schemeClr>
                </a:solidFill>
                <a:latin typeface="Courier New" pitchFamily="49" charset="0"/>
                <a:cs typeface="Courier New" pitchFamily="49" charset="0"/>
              </a:rPr>
              <a:t>TEMP = 2.524 + 0.007*INCOME + 0.011*age – 0.125*sex </a:t>
            </a:r>
          </a:p>
          <a:p>
            <a:pPr lvl="1"/>
            <a:r>
              <a:rPr lang="en-US" sz="1400" b="1" dirty="0">
                <a:solidFill>
                  <a:schemeClr val="tx2">
                    <a:lumMod val="60000"/>
                    <a:lumOff val="40000"/>
                  </a:schemeClr>
                </a:solidFill>
                <a:latin typeface="Courier New" pitchFamily="49" charset="0"/>
                <a:cs typeface="Courier New" pitchFamily="49" charset="0"/>
              </a:rPr>
              <a:t>P_SCORE_ZIP_ALL = </a:t>
            </a:r>
            <a:r>
              <a:rPr lang="en-US" sz="1400" b="1" dirty="0" err="1">
                <a:solidFill>
                  <a:schemeClr val="tx2">
                    <a:lumMod val="60000"/>
                    <a:lumOff val="40000"/>
                  </a:schemeClr>
                </a:solidFill>
                <a:latin typeface="Courier New" pitchFamily="49" charset="0"/>
                <a:cs typeface="Courier New" pitchFamily="49" charset="0"/>
              </a:rPr>
              <a:t>exp</a:t>
            </a:r>
            <a:r>
              <a:rPr lang="en-US" sz="1400" b="1" dirty="0">
                <a:solidFill>
                  <a:schemeClr val="tx2">
                    <a:lumMod val="60000"/>
                    <a:lumOff val="40000"/>
                  </a:schemeClr>
                </a:solidFill>
                <a:latin typeface="Courier New" pitchFamily="49" charset="0"/>
                <a:cs typeface="Courier New" pitchFamily="49" charset="0"/>
              </a:rPr>
              <a:t>(TEMP)</a:t>
            </a:r>
          </a:p>
          <a:p>
            <a:pPr lvl="1"/>
            <a:r>
              <a:rPr lang="en-US" sz="1400" b="1" dirty="0">
                <a:solidFill>
                  <a:schemeClr val="tx2">
                    <a:lumMod val="60000"/>
                    <a:lumOff val="40000"/>
                  </a:schemeClr>
                </a:solidFill>
                <a:latin typeface="Courier New" pitchFamily="49" charset="0"/>
                <a:cs typeface="Courier New" pitchFamily="49" charset="0"/>
              </a:rPr>
              <a:t>TEMP2 = -1.961 + 0.002*income + 0.784*sex</a:t>
            </a:r>
          </a:p>
          <a:p>
            <a:pPr lvl="1"/>
            <a:r>
              <a:rPr lang="en-US" sz="1400" b="1" dirty="0" smtClean="0">
                <a:solidFill>
                  <a:schemeClr val="tx2">
                    <a:lumMod val="60000"/>
                    <a:lumOff val="40000"/>
                  </a:schemeClr>
                </a:solidFill>
                <a:latin typeface="Courier New" pitchFamily="49" charset="0"/>
                <a:cs typeface="Courier New" pitchFamily="49" charset="0"/>
              </a:rPr>
              <a:t>P_SCORE_ZERO </a:t>
            </a:r>
            <a:r>
              <a:rPr lang="en-US" sz="1400" b="1" dirty="0">
                <a:solidFill>
                  <a:schemeClr val="tx2">
                    <a:lumMod val="60000"/>
                    <a:lumOff val="40000"/>
                  </a:schemeClr>
                </a:solidFill>
                <a:latin typeface="Courier New" pitchFamily="49" charset="0"/>
                <a:cs typeface="Courier New" pitchFamily="49" charset="0"/>
              </a:rPr>
              <a:t>= </a:t>
            </a:r>
            <a:r>
              <a:rPr lang="en-US" sz="1400" b="1" dirty="0" err="1">
                <a:solidFill>
                  <a:schemeClr val="tx2">
                    <a:lumMod val="60000"/>
                    <a:lumOff val="40000"/>
                  </a:schemeClr>
                </a:solidFill>
                <a:latin typeface="Courier New" pitchFamily="49" charset="0"/>
                <a:cs typeface="Courier New" pitchFamily="49" charset="0"/>
              </a:rPr>
              <a:t>exp</a:t>
            </a:r>
            <a:r>
              <a:rPr lang="en-US" sz="1400" b="1" dirty="0">
                <a:solidFill>
                  <a:schemeClr val="tx2">
                    <a:lumMod val="60000"/>
                    <a:lumOff val="40000"/>
                  </a:schemeClr>
                </a:solidFill>
                <a:latin typeface="Courier New" pitchFamily="49" charset="0"/>
                <a:cs typeface="Courier New" pitchFamily="49" charset="0"/>
              </a:rPr>
              <a:t>(TEMP2)/(1+exp(TEMP2))</a:t>
            </a:r>
          </a:p>
          <a:p>
            <a:pPr lvl="1"/>
            <a:endParaRPr lang="en-US" sz="1200" b="1" dirty="0" smtClean="0">
              <a:solidFill>
                <a:srgbClr val="0070C0"/>
              </a:solidFill>
              <a:latin typeface="Courier New" pitchFamily="49" charset="0"/>
              <a:cs typeface="Courier New" pitchFamily="49" charset="0"/>
            </a:endParaRPr>
          </a:p>
          <a:p>
            <a:pPr lvl="1"/>
            <a:endParaRPr lang="en-US" sz="1200" b="1" dirty="0">
              <a:solidFill>
                <a:srgbClr val="0070C0"/>
              </a:solidFill>
              <a:latin typeface="Courier New" pitchFamily="49" charset="0"/>
              <a:cs typeface="Courier New" pitchFamily="49" charset="0"/>
            </a:endParaRPr>
          </a:p>
          <a:p>
            <a:pPr lvl="1"/>
            <a:r>
              <a:rPr lang="en-US" sz="1200" b="1" dirty="0">
                <a:solidFill>
                  <a:srgbClr val="FF0000"/>
                </a:solidFill>
                <a:latin typeface="Courier New" pitchFamily="49" charset="0"/>
                <a:cs typeface="Courier New" pitchFamily="49" charset="0"/>
              </a:rPr>
              <a:t>P_SCORE_ZIP = P_SCORE_ZIP_ALL * (1-P_SCORE_ZERO</a:t>
            </a:r>
            <a:r>
              <a:rPr lang="en-US" sz="1200" b="1" dirty="0" smtClean="0">
                <a:solidFill>
                  <a:srgbClr val="FF0000"/>
                </a:solidFill>
                <a:latin typeface="Courier New" pitchFamily="49" charset="0"/>
                <a:cs typeface="Courier New" pitchFamily="49" charset="0"/>
              </a:rPr>
              <a:t>)</a:t>
            </a:r>
            <a:endParaRPr lang="en-US" sz="1200" b="1" dirty="0" smtClean="0">
              <a:solidFill>
                <a:srgbClr val="FF0000"/>
              </a:solidFill>
              <a:latin typeface="Courier New" pitchFamily="49" charset="0"/>
              <a:cs typeface="Courier New" pitchFamily="49" charset="0"/>
            </a:endParaRPr>
          </a:p>
          <a:p>
            <a:pPr lvl="1"/>
            <a:endParaRPr lang="en-US" sz="1200" b="1" dirty="0" smtClean="0">
              <a:solidFill>
                <a:srgbClr val="0070C0"/>
              </a:solidFill>
              <a:latin typeface="Courier New" pitchFamily="49" charset="0"/>
              <a:cs typeface="Courier New" pitchFamily="49" charset="0"/>
            </a:endParaRPr>
          </a:p>
          <a:p>
            <a:pPr lvl="1"/>
            <a:endParaRPr lang="en-US" sz="1200" b="1" dirty="0" smtClean="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41455563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Method 2: ZIP Regression</a:t>
            </a:r>
          </a:p>
        </p:txBody>
      </p:sp>
      <p:sp>
        <p:nvSpPr>
          <p:cNvPr id="3" name="TextBox 2"/>
          <p:cNvSpPr txBox="1"/>
          <p:nvPr/>
        </p:nvSpPr>
        <p:spPr>
          <a:xfrm>
            <a:off x="461818" y="1295400"/>
            <a:ext cx="8229600" cy="5078313"/>
          </a:xfrm>
          <a:prstGeom prst="rect">
            <a:avLst/>
          </a:prstGeom>
          <a:noFill/>
        </p:spPr>
        <p:txBody>
          <a:bodyPr wrap="square" rtlCol="0">
            <a:spAutoFit/>
          </a:bodyPr>
          <a:lstStyle/>
          <a:p>
            <a:r>
              <a:rPr lang="en-US" dirty="0" smtClean="0"/>
              <a:t>You will want to check that the PROBABILITY </a:t>
            </a:r>
            <a:r>
              <a:rPr lang="en-US" dirty="0" smtClean="0"/>
              <a:t>OF NO SHOWER </a:t>
            </a:r>
            <a:r>
              <a:rPr lang="en-US" dirty="0" smtClean="0"/>
              <a:t>is the same as with the dataset on which the models were fit.  </a:t>
            </a:r>
          </a:p>
          <a:p>
            <a:endParaRPr lang="en-US" dirty="0">
              <a:latin typeface="Courier New" panose="02070309020205020404" pitchFamily="49" charset="0"/>
              <a:cs typeface="Courier New" panose="02070309020205020404" pitchFamily="49" charset="0"/>
            </a:endParaRPr>
          </a:p>
          <a:p>
            <a:r>
              <a:rPr lang="en-US" dirty="0" smtClean="0">
                <a:cs typeface="Courier New" panose="02070309020205020404" pitchFamily="49" charset="0"/>
              </a:rPr>
              <a:t>Provided that is the case, the variable:   </a:t>
            </a:r>
          </a:p>
          <a:p>
            <a:endParaRPr lang="en-US" dirty="0">
              <a:cs typeface="Courier New" pitchFamily="49" charset="0"/>
            </a:endParaRPr>
          </a:p>
          <a:p>
            <a:r>
              <a:rPr lang="en-US" dirty="0" smtClean="0">
                <a:cs typeface="Courier New" pitchFamily="49" charset="0"/>
              </a:rPr>
              <a:t>	</a:t>
            </a:r>
            <a:r>
              <a:rPr lang="en-US" b="1" dirty="0" smtClean="0">
                <a:solidFill>
                  <a:srgbClr val="C00000"/>
                </a:solidFill>
                <a:cs typeface="Courier New" pitchFamily="49" charset="0"/>
              </a:rPr>
              <a:t>P_SCORE_ZIP </a:t>
            </a:r>
            <a:r>
              <a:rPr lang="en-US" dirty="0" smtClean="0">
                <a:cs typeface="Courier New" pitchFamily="49" charset="0"/>
              </a:rPr>
              <a:t> </a:t>
            </a:r>
          </a:p>
          <a:p>
            <a:endParaRPr lang="en-US" dirty="0">
              <a:cs typeface="Courier New" pitchFamily="49" charset="0"/>
            </a:endParaRPr>
          </a:p>
          <a:p>
            <a:r>
              <a:rPr lang="en-US" dirty="0" smtClean="0">
                <a:cs typeface="Courier New" pitchFamily="49" charset="0"/>
              </a:rPr>
              <a:t>will be your predicted outcome for exporting or scoring your ZIP regression model results.</a:t>
            </a:r>
          </a:p>
          <a:p>
            <a:endParaRPr lang="en-US" dirty="0">
              <a:cs typeface="Courier New" pitchFamily="49" charset="0"/>
            </a:endParaRPr>
          </a:p>
          <a:p>
            <a:r>
              <a:rPr lang="en-US" dirty="0" smtClean="0">
                <a:cs typeface="Courier New" pitchFamily="49" charset="0"/>
              </a:rPr>
              <a:t>Naturally, you can score this variable in the data on which the model is fit so that you can see how well the predicts compare to actuals.   </a:t>
            </a:r>
            <a:endParaRPr lang="en-US" dirty="0" smtClean="0">
              <a:cs typeface="Courier New" panose="02070309020205020404" pitchFamily="49" charset="0"/>
            </a:endParaRPr>
          </a:p>
          <a:p>
            <a:endParaRPr lang="en-US" b="1" dirty="0" smtClean="0">
              <a:solidFill>
                <a:srgbClr val="C00000"/>
              </a:solidFill>
            </a:endParaRPr>
          </a:p>
          <a:p>
            <a:endParaRPr lang="en-US" b="1" dirty="0">
              <a:solidFill>
                <a:srgbClr val="C00000"/>
              </a:solidFill>
            </a:endParaRPr>
          </a:p>
          <a:p>
            <a:r>
              <a:rPr lang="en-US" dirty="0" smtClean="0"/>
              <a:t>NOTE:    If you obtain the “fitted” values from the  </a:t>
            </a:r>
            <a:r>
              <a:rPr lang="en-US" b="1" dirty="0" err="1" smtClean="0">
                <a:solidFill>
                  <a:srgbClr val="0070C0"/>
                </a:solidFill>
                <a:cs typeface="Courier New" panose="02070309020205020404" pitchFamily="49" charset="0"/>
              </a:rPr>
              <a:t>zeroinfl</a:t>
            </a:r>
            <a:r>
              <a:rPr lang="en-US" dirty="0" smtClean="0">
                <a:cs typeface="Courier New" panose="02070309020205020404" pitchFamily="49" charset="0"/>
              </a:rPr>
              <a:t>  R function, the values are from the </a:t>
            </a:r>
            <a:r>
              <a:rPr lang="en-US" dirty="0" err="1" smtClean="0">
                <a:cs typeface="Courier New" panose="02070309020205020404" pitchFamily="49" charset="0"/>
              </a:rPr>
              <a:t>poisson</a:t>
            </a:r>
            <a:r>
              <a:rPr lang="en-US" dirty="0" smtClean="0">
                <a:cs typeface="Courier New" panose="02070309020205020404" pitchFamily="49" charset="0"/>
              </a:rPr>
              <a:t> regression part and do not contain the predicted 0’s.    There may be a built in function that obtains fitted values for the overall ZIP model, but I’m kind of old school and usually just code it myself like was shown here.</a:t>
            </a:r>
            <a:endParaRPr lang="en-US" dirty="0" smtClean="0"/>
          </a:p>
        </p:txBody>
      </p:sp>
    </p:spTree>
    <p:extLst>
      <p:ext uri="{BB962C8B-B14F-4D97-AF65-F5344CB8AC3E}">
        <p14:creationId xmlns:p14="http://schemas.microsoft.com/office/powerpoint/2010/main" val="1497475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a:solidFill>
                  <a:srgbClr val="C00000"/>
                </a:solidFill>
              </a:rPr>
              <a:t>Method 3</a:t>
            </a:r>
            <a:r>
              <a:rPr lang="en-US" b="1" dirty="0" smtClean="0">
                <a:solidFill>
                  <a:srgbClr val="C00000"/>
                </a:solidFill>
              </a:rPr>
              <a:t>: Zero Inflated Negative Binomial “ZINB” Regression</a:t>
            </a:r>
            <a:endParaRPr lang="en-US" dirty="0"/>
          </a:p>
        </p:txBody>
      </p:sp>
    </p:spTree>
    <p:extLst>
      <p:ext uri="{BB962C8B-B14F-4D97-AF65-F5344CB8AC3E}">
        <p14:creationId xmlns:p14="http://schemas.microsoft.com/office/powerpoint/2010/main" val="2361018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3: ZINB Regression</a:t>
            </a:r>
            <a:endParaRPr lang="en-US" sz="2800" b="1" dirty="0">
              <a:solidFill>
                <a:srgbClr val="C00000"/>
              </a:solidFill>
            </a:endParaRPr>
          </a:p>
        </p:txBody>
      </p:sp>
      <p:sp>
        <p:nvSpPr>
          <p:cNvPr id="3" name="TextBox 2"/>
          <p:cNvSpPr txBox="1"/>
          <p:nvPr/>
        </p:nvSpPr>
        <p:spPr>
          <a:xfrm>
            <a:off x="152400" y="1676400"/>
            <a:ext cx="8229600" cy="3970318"/>
          </a:xfrm>
          <a:prstGeom prst="rect">
            <a:avLst/>
          </a:prstGeom>
          <a:noFill/>
        </p:spPr>
        <p:txBody>
          <a:bodyPr wrap="square" rtlCol="0">
            <a:spAutoFit/>
          </a:bodyPr>
          <a:lstStyle/>
          <a:p>
            <a:r>
              <a:rPr lang="en-US" b="1" dirty="0" smtClean="0">
                <a:solidFill>
                  <a:srgbClr val="C00000"/>
                </a:solidFill>
              </a:rPr>
              <a:t>Method:</a:t>
            </a:r>
          </a:p>
          <a:p>
            <a:pPr marL="285750" indent="-285750">
              <a:buFont typeface="Arial" pitchFamily="34" charset="0"/>
              <a:buChar char="•"/>
            </a:pPr>
            <a:r>
              <a:rPr lang="en-US" b="1" dirty="0" smtClean="0"/>
              <a:t>Exactly the same as Method 2: ZIP Regression, except that it is a different </a:t>
            </a:r>
            <a:r>
              <a:rPr lang="en-US" b="1" dirty="0" smtClean="0"/>
              <a:t>distribution utilizing the Negative Binomial.    Use:</a:t>
            </a:r>
          </a:p>
          <a:p>
            <a:pPr marL="285750" indent="-285750">
              <a:buFont typeface="Arial" pitchFamily="34" charset="0"/>
              <a:buChar char="•"/>
            </a:pPr>
            <a:endParaRPr lang="en-US" b="1" dirty="0"/>
          </a:p>
          <a:p>
            <a:r>
              <a:rPr lang="en-US" b="1" dirty="0"/>
              <a:t>m4 &lt;- </a:t>
            </a:r>
            <a:r>
              <a:rPr lang="en-US" b="1" dirty="0" err="1"/>
              <a:t>zeroinfl</a:t>
            </a:r>
            <a:r>
              <a:rPr lang="en-US" b="1" dirty="0"/>
              <a:t>(</a:t>
            </a:r>
            <a:r>
              <a:rPr lang="en-US" b="1" dirty="0" err="1"/>
              <a:t>showerlength</a:t>
            </a:r>
            <a:r>
              <a:rPr lang="en-US" b="1" dirty="0"/>
              <a:t> ~ </a:t>
            </a:r>
            <a:r>
              <a:rPr lang="en-US" b="1" dirty="0" err="1"/>
              <a:t>sex+income</a:t>
            </a:r>
            <a:r>
              <a:rPr lang="en-US" b="1" dirty="0"/>
              <a:t> | sex</a:t>
            </a:r>
            <a:r>
              <a:rPr lang="en-US" b="1" dirty="0" smtClean="0"/>
              <a:t>, </a:t>
            </a:r>
            <a:r>
              <a:rPr lang="en-US" b="1" dirty="0"/>
              <a:t>data = </a:t>
            </a:r>
            <a:r>
              <a:rPr lang="en-US" b="1" dirty="0" err="1"/>
              <a:t>mydata</a:t>
            </a:r>
            <a:r>
              <a:rPr lang="en-US" b="1" dirty="0"/>
              <a:t>, </a:t>
            </a:r>
            <a:r>
              <a:rPr lang="en-US" b="1" dirty="0" err="1" smtClean="0">
                <a:solidFill>
                  <a:srgbClr val="0070C0"/>
                </a:solidFill>
              </a:rPr>
              <a:t>dist</a:t>
            </a:r>
            <a:r>
              <a:rPr lang="en-US" b="1" dirty="0" smtClean="0">
                <a:solidFill>
                  <a:srgbClr val="0070C0"/>
                </a:solidFill>
              </a:rPr>
              <a:t>="</a:t>
            </a:r>
            <a:r>
              <a:rPr lang="en-US" b="1" dirty="0" err="1">
                <a:solidFill>
                  <a:srgbClr val="0070C0"/>
                </a:solidFill>
              </a:rPr>
              <a:t>negbin</a:t>
            </a:r>
            <a:r>
              <a:rPr lang="en-US" b="1" dirty="0"/>
              <a:t>", EM = TRUE)</a:t>
            </a:r>
          </a:p>
          <a:p>
            <a:endParaRPr lang="en-US" b="1" dirty="0"/>
          </a:p>
          <a:p>
            <a:pPr marL="285750" indent="-285750">
              <a:buFont typeface="Arial" pitchFamily="34" charset="0"/>
              <a:buChar char="•"/>
            </a:pPr>
            <a:endParaRPr lang="en-US" b="1" dirty="0"/>
          </a:p>
          <a:p>
            <a:r>
              <a:rPr lang="en-US" b="1" dirty="0" smtClean="0">
                <a:solidFill>
                  <a:srgbClr val="C00000"/>
                </a:solidFill>
              </a:rPr>
              <a:t>Advantages:</a:t>
            </a:r>
          </a:p>
          <a:p>
            <a:pPr marL="285750" indent="-285750">
              <a:buFont typeface="Arial" pitchFamily="34" charset="0"/>
              <a:buChar char="•"/>
            </a:pPr>
            <a:r>
              <a:rPr lang="en-US" b="1" dirty="0" smtClean="0"/>
              <a:t>Everything is the same as ZIP … including the advantages.</a:t>
            </a:r>
          </a:p>
          <a:p>
            <a:pPr marL="285750" indent="-285750">
              <a:buFont typeface="Arial" pitchFamily="34" charset="0"/>
              <a:buChar char="•"/>
            </a:pPr>
            <a:r>
              <a:rPr lang="en-US" b="1" dirty="0" smtClean="0"/>
              <a:t>Since there are virtually no differences, why not try ZINB and see what happens.</a:t>
            </a:r>
            <a:endParaRPr lang="en-US" b="1" dirty="0"/>
          </a:p>
          <a:p>
            <a:endParaRPr lang="en-US" b="1" dirty="0" smtClean="0"/>
          </a:p>
          <a:p>
            <a:r>
              <a:rPr lang="en-US" b="1" dirty="0" smtClean="0">
                <a:solidFill>
                  <a:srgbClr val="C00000"/>
                </a:solidFill>
              </a:rPr>
              <a:t>Disadvantages:</a:t>
            </a:r>
          </a:p>
          <a:p>
            <a:pPr marL="285750" indent="-285750">
              <a:buFont typeface="Arial" pitchFamily="34" charset="0"/>
              <a:buChar char="•"/>
            </a:pPr>
            <a:r>
              <a:rPr lang="en-US" b="1" dirty="0" smtClean="0"/>
              <a:t>Same as ZIP</a:t>
            </a:r>
          </a:p>
        </p:txBody>
      </p:sp>
    </p:spTree>
    <p:extLst>
      <p:ext uri="{BB962C8B-B14F-4D97-AF65-F5344CB8AC3E}">
        <p14:creationId xmlns:p14="http://schemas.microsoft.com/office/powerpoint/2010/main" val="3533928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Modeling ZIP Data</a:t>
            </a:r>
            <a:endParaRPr lang="en-US" b="1" dirty="0">
              <a:solidFill>
                <a:srgbClr val="C00000"/>
              </a:solidFill>
            </a:endParaRPr>
          </a:p>
        </p:txBody>
      </p:sp>
      <p:sp>
        <p:nvSpPr>
          <p:cNvPr id="3" name="Subtitle 2"/>
          <p:cNvSpPr>
            <a:spLocks noGrp="1"/>
          </p:cNvSpPr>
          <p:nvPr>
            <p:ph type="subTitle" idx="1"/>
          </p:nvPr>
        </p:nvSpPr>
        <p:spPr/>
        <p:txBody>
          <a:bodyPr/>
          <a:lstStyle/>
          <a:p>
            <a:r>
              <a:rPr lang="en-US" b="1" dirty="0">
                <a:solidFill>
                  <a:srgbClr val="C00000"/>
                </a:solidFill>
              </a:rPr>
              <a:t>Method </a:t>
            </a:r>
            <a:r>
              <a:rPr lang="en-US" b="1" dirty="0" smtClean="0">
                <a:solidFill>
                  <a:srgbClr val="C00000"/>
                </a:solidFill>
              </a:rPr>
              <a:t>4: Logistic Hurdle Model</a:t>
            </a:r>
            <a:endParaRPr lang="en-US" dirty="0"/>
          </a:p>
        </p:txBody>
      </p:sp>
    </p:spTree>
    <p:extLst>
      <p:ext uri="{BB962C8B-B14F-4D97-AF65-F5344CB8AC3E}">
        <p14:creationId xmlns:p14="http://schemas.microsoft.com/office/powerpoint/2010/main" val="35324484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Method </a:t>
            </a:r>
            <a:r>
              <a:rPr lang="en-US" sz="2800" b="1" dirty="0">
                <a:solidFill>
                  <a:srgbClr val="C00000"/>
                </a:solidFill>
              </a:rPr>
              <a:t>4</a:t>
            </a:r>
            <a:r>
              <a:rPr lang="en-US" sz="2800" b="1" dirty="0" smtClean="0">
                <a:solidFill>
                  <a:srgbClr val="C00000"/>
                </a:solidFill>
              </a:rPr>
              <a:t>: Logistic Hurdle Model</a:t>
            </a:r>
            <a:endParaRPr lang="en-US" sz="2800" b="1" dirty="0">
              <a:solidFill>
                <a:srgbClr val="C00000"/>
              </a:solidFill>
            </a:endParaRPr>
          </a:p>
        </p:txBody>
      </p:sp>
      <p:sp>
        <p:nvSpPr>
          <p:cNvPr id="3" name="TextBox 2"/>
          <p:cNvSpPr txBox="1"/>
          <p:nvPr/>
        </p:nvSpPr>
        <p:spPr>
          <a:xfrm>
            <a:off x="457200" y="1676400"/>
            <a:ext cx="8229600" cy="4493538"/>
          </a:xfrm>
          <a:prstGeom prst="rect">
            <a:avLst/>
          </a:prstGeom>
          <a:noFill/>
        </p:spPr>
        <p:txBody>
          <a:bodyPr wrap="square" rtlCol="0">
            <a:spAutoFit/>
          </a:bodyPr>
          <a:lstStyle/>
          <a:p>
            <a:r>
              <a:rPr lang="en-US" b="1" dirty="0" smtClean="0">
                <a:solidFill>
                  <a:srgbClr val="C00000"/>
                </a:solidFill>
              </a:rPr>
              <a:t>Method:</a:t>
            </a:r>
          </a:p>
          <a:p>
            <a:pPr marL="285750" indent="-285750">
              <a:buFont typeface="Arial" pitchFamily="34" charset="0"/>
              <a:buChar char="•"/>
            </a:pPr>
            <a:r>
              <a:rPr lang="en-US" b="1" dirty="0" smtClean="0"/>
              <a:t>Build a Logistic Regression Model to predict if the count is “0” or “not 0”</a:t>
            </a:r>
          </a:p>
          <a:p>
            <a:pPr marL="285750" indent="-285750">
              <a:buFont typeface="Arial" pitchFamily="34" charset="0"/>
              <a:buChar char="•"/>
            </a:pPr>
            <a:r>
              <a:rPr lang="en-US" b="1" dirty="0" smtClean="0"/>
              <a:t>Build a </a:t>
            </a:r>
            <a:r>
              <a:rPr lang="en-US" b="1" dirty="0" smtClean="0"/>
              <a:t>separate model </a:t>
            </a:r>
            <a:r>
              <a:rPr lang="en-US" b="1" dirty="0" smtClean="0"/>
              <a:t>to predict the count value (assuming it is not 0</a:t>
            </a:r>
            <a:r>
              <a:rPr lang="en-US" b="1" dirty="0" smtClean="0"/>
              <a:t>).  In other words, conditionin</a:t>
            </a:r>
            <a:r>
              <a:rPr lang="en-US" b="1" dirty="0" smtClean="0"/>
              <a:t>g on the records where there is positive count data</a:t>
            </a:r>
            <a:endParaRPr lang="en-US" b="1" dirty="0" smtClean="0"/>
          </a:p>
          <a:p>
            <a:pPr marL="285750" indent="-285750">
              <a:buFont typeface="Arial" pitchFamily="34" charset="0"/>
              <a:buChar char="•"/>
            </a:pPr>
            <a:r>
              <a:rPr lang="en-US" b="1" dirty="0" smtClean="0"/>
              <a:t>Multiply the probability of “not 0” by the count to get the expected </a:t>
            </a:r>
            <a:r>
              <a:rPr lang="en-US" b="1" dirty="0" smtClean="0"/>
              <a:t>count</a:t>
            </a:r>
          </a:p>
          <a:p>
            <a:pPr marL="285750" indent="-285750">
              <a:buFont typeface="Arial" pitchFamily="34" charset="0"/>
              <a:buChar char="•"/>
            </a:pPr>
            <a:r>
              <a:rPr lang="en-US" b="1" dirty="0" smtClean="0"/>
              <a:t>Implement the exact same steps to export/score the model as given above</a:t>
            </a:r>
            <a:endParaRPr lang="en-US" b="1" dirty="0" smtClean="0"/>
          </a:p>
          <a:p>
            <a:endParaRPr lang="en-US" b="1" dirty="0"/>
          </a:p>
          <a:p>
            <a:r>
              <a:rPr lang="en-US" b="1" dirty="0" smtClean="0">
                <a:solidFill>
                  <a:srgbClr val="C00000"/>
                </a:solidFill>
              </a:rPr>
              <a:t>Advantages:</a:t>
            </a:r>
          </a:p>
          <a:p>
            <a:pPr marL="285750" indent="-285750">
              <a:buFont typeface="Arial" pitchFamily="34" charset="0"/>
              <a:buChar char="•"/>
            </a:pPr>
            <a:r>
              <a:rPr lang="en-US" b="1" dirty="0" smtClean="0"/>
              <a:t>Flexible and Versatile:</a:t>
            </a:r>
          </a:p>
          <a:p>
            <a:pPr marL="742950" lvl="1" indent="-285750">
              <a:buFont typeface="Arial" pitchFamily="34" charset="0"/>
              <a:buChar char="•"/>
            </a:pPr>
            <a:r>
              <a:rPr lang="en-US" sz="1400" b="1" dirty="0" smtClean="0"/>
              <a:t>Advantage of having access to specialized logistic regression software allowing for options such as FORWARD/BACKWARD/STEPWISE regression</a:t>
            </a:r>
          </a:p>
          <a:p>
            <a:pPr marL="742950" lvl="1" indent="-285750">
              <a:buFont typeface="Arial" pitchFamily="34" charset="0"/>
              <a:buChar char="•"/>
            </a:pPr>
            <a:r>
              <a:rPr lang="en-US" sz="1400" b="1" dirty="0" smtClean="0"/>
              <a:t>The “0” and “Not 0” model can be any type of model (“Tree”, “Neural Net”, etc.)</a:t>
            </a:r>
          </a:p>
          <a:p>
            <a:pPr marL="742950" lvl="1" indent="-285750">
              <a:buFont typeface="Arial" pitchFamily="34" charset="0"/>
              <a:buChar char="•"/>
            </a:pPr>
            <a:r>
              <a:rPr lang="en-US" sz="1400" b="1" dirty="0" smtClean="0"/>
              <a:t>Count model can be any type of model (“Regression”, “Tree”, “Neural Network”, etc.).</a:t>
            </a:r>
          </a:p>
          <a:p>
            <a:pPr marL="742950" lvl="1" indent="-285750">
              <a:buFont typeface="Arial" pitchFamily="34" charset="0"/>
              <a:buChar char="•"/>
            </a:pPr>
            <a:r>
              <a:rPr lang="en-US" sz="1400" b="1" dirty="0" smtClean="0"/>
              <a:t>Can even use different types of software (“R”, “</a:t>
            </a:r>
            <a:r>
              <a:rPr lang="en-US" sz="1400" b="1" dirty="0" err="1" smtClean="0"/>
              <a:t>Python”,”SAS</a:t>
            </a:r>
            <a:r>
              <a:rPr lang="en-US" sz="1400" b="1" dirty="0" smtClean="0"/>
              <a:t>”, etc.)</a:t>
            </a:r>
            <a:endParaRPr lang="en-US" sz="1400" b="1" dirty="0"/>
          </a:p>
          <a:p>
            <a:endParaRPr lang="en-US" b="1" dirty="0" smtClean="0"/>
          </a:p>
          <a:p>
            <a:r>
              <a:rPr lang="en-US" b="1" dirty="0" smtClean="0">
                <a:solidFill>
                  <a:srgbClr val="C00000"/>
                </a:solidFill>
              </a:rPr>
              <a:t>Disadvantages:</a:t>
            </a:r>
          </a:p>
          <a:p>
            <a:pPr marL="285750" indent="-285750">
              <a:buFont typeface="Arial" pitchFamily="34" charset="0"/>
              <a:buChar char="•"/>
            </a:pPr>
            <a:r>
              <a:rPr lang="en-US" b="1" dirty="0" smtClean="0"/>
              <a:t>This can make things a lot more complicated</a:t>
            </a:r>
          </a:p>
        </p:txBody>
      </p:sp>
    </p:spTree>
    <p:extLst>
      <p:ext uri="{BB962C8B-B14F-4D97-AF65-F5344CB8AC3E}">
        <p14:creationId xmlns:p14="http://schemas.microsoft.com/office/powerpoint/2010/main" val="2701161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“ZIP Counting Data”</a:t>
            </a:r>
            <a:endParaRPr lang="en-US" sz="3600" b="1" dirty="0">
              <a:solidFill>
                <a:srgbClr val="C00000"/>
              </a:solidFill>
            </a:endParaRPr>
          </a:p>
        </p:txBody>
      </p:sp>
      <p:sp>
        <p:nvSpPr>
          <p:cNvPr id="3" name="TextBox 2"/>
          <p:cNvSpPr txBox="1"/>
          <p:nvPr/>
        </p:nvSpPr>
        <p:spPr>
          <a:xfrm>
            <a:off x="457200" y="1676400"/>
            <a:ext cx="8229600" cy="4431983"/>
          </a:xfrm>
          <a:prstGeom prst="rect">
            <a:avLst/>
          </a:prstGeom>
          <a:noFill/>
        </p:spPr>
        <p:txBody>
          <a:bodyPr wrap="square" rtlCol="0">
            <a:spAutoFit/>
          </a:bodyPr>
          <a:lstStyle/>
          <a:p>
            <a:r>
              <a:rPr lang="en-US" sz="2800" b="1" dirty="0" smtClean="0">
                <a:solidFill>
                  <a:srgbClr val="C00000"/>
                </a:solidFill>
              </a:rPr>
              <a:t>EXAMPLE:</a:t>
            </a:r>
          </a:p>
          <a:p>
            <a:pPr lvl="1"/>
            <a:r>
              <a:rPr lang="en-US" b="1" i="1" u="sng" dirty="0" smtClean="0">
                <a:solidFill>
                  <a:srgbClr val="C00000"/>
                </a:solidFill>
              </a:rPr>
              <a:t>Note:</a:t>
            </a:r>
            <a:r>
              <a:rPr lang="en-US" b="1" i="1" dirty="0" smtClean="0">
                <a:solidFill>
                  <a:srgbClr val="C00000"/>
                </a:solidFill>
              </a:rPr>
              <a:t> The following data is </a:t>
            </a:r>
            <a:r>
              <a:rPr lang="en-US" b="1" i="1" u="sng" dirty="0" smtClean="0">
                <a:solidFill>
                  <a:srgbClr val="00B050"/>
                </a:solidFill>
              </a:rPr>
              <a:t>synthetic</a:t>
            </a:r>
            <a:r>
              <a:rPr lang="en-US" b="1" i="1" dirty="0" smtClean="0">
                <a:solidFill>
                  <a:srgbClr val="C00000"/>
                </a:solidFill>
              </a:rPr>
              <a:t> </a:t>
            </a:r>
            <a:r>
              <a:rPr lang="en-US" b="1" i="1" dirty="0" smtClean="0">
                <a:solidFill>
                  <a:srgbClr val="C00000"/>
                </a:solidFill>
              </a:rPr>
              <a:t>in the sense that the data was constructed via a simulation process.  But, it is </a:t>
            </a:r>
            <a:r>
              <a:rPr lang="en-US" b="1" i="1" dirty="0" smtClean="0">
                <a:solidFill>
                  <a:srgbClr val="C00000"/>
                </a:solidFill>
              </a:rPr>
              <a:t>based upon information found from a cursory internet search.</a:t>
            </a:r>
          </a:p>
          <a:p>
            <a:endParaRPr lang="en-US" sz="2000" dirty="0" smtClean="0"/>
          </a:p>
          <a:p>
            <a:pPr marL="800100" lvl="1" indent="-342900">
              <a:buFont typeface="Arial" pitchFamily="34" charset="0"/>
              <a:buChar char="•"/>
            </a:pPr>
            <a:r>
              <a:rPr lang="en-US" sz="2000" dirty="0" smtClean="0"/>
              <a:t>If </a:t>
            </a:r>
            <a:r>
              <a:rPr lang="en-US" sz="2000" dirty="0" smtClean="0"/>
              <a:t>a person took a shower, the average time spent in the shower followed a Poisson distribution with a mean value of 14 minutes.</a:t>
            </a:r>
          </a:p>
          <a:p>
            <a:pPr marL="342900" indent="-342900">
              <a:buFont typeface="Arial" pitchFamily="34" charset="0"/>
              <a:buChar char="•"/>
            </a:pPr>
            <a:endParaRPr lang="en-US" sz="2000" dirty="0"/>
          </a:p>
          <a:p>
            <a:pPr marL="1257300" lvl="2" indent="-342900">
              <a:buFont typeface="Arial" pitchFamily="34" charset="0"/>
              <a:buChar char="•"/>
            </a:pPr>
            <a:r>
              <a:rPr lang="en-US" sz="2000" dirty="0" smtClean="0"/>
              <a:t>However, approximately 12% of the people surveyed had not taken a shower the previous morning</a:t>
            </a:r>
            <a:r>
              <a:rPr lang="en-US" sz="2000" dirty="0" smtClean="0"/>
              <a:t>.</a:t>
            </a:r>
            <a:endParaRPr lang="en-US" sz="2000" dirty="0"/>
          </a:p>
          <a:p>
            <a:pPr lvl="1"/>
            <a:endParaRPr lang="en-US" sz="2000" b="1" i="1" u="sng" dirty="0" smtClean="0">
              <a:solidFill>
                <a:srgbClr val="C00000"/>
              </a:solidFill>
            </a:endParaRPr>
          </a:p>
          <a:p>
            <a:pPr lvl="1"/>
            <a:r>
              <a:rPr lang="en-US" sz="2000" b="1" i="1" u="sng" dirty="0" smtClean="0">
                <a:solidFill>
                  <a:srgbClr val="C00000"/>
                </a:solidFill>
              </a:rPr>
              <a:t>Note</a:t>
            </a:r>
            <a:r>
              <a:rPr lang="en-US" sz="2000" b="1" i="1" u="sng" dirty="0">
                <a:solidFill>
                  <a:srgbClr val="C00000"/>
                </a:solidFill>
              </a:rPr>
              <a:t>:</a:t>
            </a:r>
            <a:r>
              <a:rPr lang="en-US" sz="2000" b="1" i="1" dirty="0">
                <a:solidFill>
                  <a:srgbClr val="C00000"/>
                </a:solidFill>
              </a:rPr>
              <a:t> The </a:t>
            </a:r>
            <a:r>
              <a:rPr lang="en-US" sz="2000" b="1" i="1" dirty="0" smtClean="0">
                <a:solidFill>
                  <a:srgbClr val="C00000"/>
                </a:solidFill>
              </a:rPr>
              <a:t>simulation process utilized these “parameter” and built in a pseudo random data collection process to construct the dataset.</a:t>
            </a:r>
            <a:endParaRPr lang="en-US" sz="2000" b="1" i="1" dirty="0">
              <a:solidFill>
                <a:srgbClr val="C00000"/>
              </a:solidFill>
            </a:endParaRPr>
          </a:p>
          <a:p>
            <a:pPr lvl="1"/>
            <a:endParaRPr lang="en-US" sz="2000" dirty="0" smtClean="0"/>
          </a:p>
        </p:txBody>
      </p:sp>
    </p:spTree>
    <p:extLst>
      <p:ext uri="{BB962C8B-B14F-4D97-AF65-F5344CB8AC3E}">
        <p14:creationId xmlns:p14="http://schemas.microsoft.com/office/powerpoint/2010/main" val="3789713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“ZIP Counting Data”</a:t>
            </a:r>
            <a:endParaRPr lang="en-US" sz="3600" b="1" dirty="0">
              <a:solidFill>
                <a:srgbClr val="C00000"/>
              </a:solidFill>
            </a:endParaRPr>
          </a:p>
        </p:txBody>
      </p:sp>
      <p:sp>
        <p:nvSpPr>
          <p:cNvPr id="3" name="TextBox 2"/>
          <p:cNvSpPr txBox="1"/>
          <p:nvPr/>
        </p:nvSpPr>
        <p:spPr>
          <a:xfrm>
            <a:off x="381000" y="1371600"/>
            <a:ext cx="8229600" cy="892552"/>
          </a:xfrm>
          <a:prstGeom prst="rect">
            <a:avLst/>
          </a:prstGeom>
          <a:noFill/>
        </p:spPr>
        <p:txBody>
          <a:bodyPr wrap="square" rtlCol="0">
            <a:spAutoFit/>
          </a:bodyPr>
          <a:lstStyle/>
          <a:p>
            <a:r>
              <a:rPr lang="en-US" sz="2000" b="1" dirty="0">
                <a:solidFill>
                  <a:srgbClr val="C00000"/>
                </a:solidFill>
              </a:rPr>
              <a:t>EXAMPLE</a:t>
            </a:r>
            <a:r>
              <a:rPr lang="en-US" sz="2000" b="1" dirty="0" smtClean="0">
                <a:solidFill>
                  <a:srgbClr val="C00000"/>
                </a:solidFill>
              </a:rPr>
              <a:t>:</a:t>
            </a:r>
            <a:r>
              <a:rPr lang="en-US" sz="1600" dirty="0" smtClean="0"/>
              <a:t> Distribution of the Synthetic Data Set representing length of time in the shower. Notice the large “spike” of zero values</a:t>
            </a:r>
            <a:r>
              <a:rPr lang="en-US" sz="1600" dirty="0" smtClean="0"/>
              <a:t>.   The actual data will differ from this pattern due to randomness in the construction of the data.</a:t>
            </a:r>
            <a:endParaRPr lang="en-US" sz="2000" b="1" dirty="0" smtClean="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611511"/>
            <a:ext cx="5181600" cy="391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17181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C00000"/>
                </a:solidFill>
              </a:rPr>
              <a:t>Create Synthetic Data</a:t>
            </a:r>
            <a:endParaRPr lang="en-US" b="1" dirty="0">
              <a:solidFill>
                <a:srgbClr val="C00000"/>
              </a:solidFill>
            </a:endParaRPr>
          </a:p>
        </p:txBody>
      </p:sp>
      <p:sp>
        <p:nvSpPr>
          <p:cNvPr id="3" name="Subtitle 2"/>
          <p:cNvSpPr>
            <a:spLocks noGrp="1"/>
          </p:cNvSpPr>
          <p:nvPr>
            <p:ph type="subTitle" idx="1"/>
          </p:nvPr>
        </p:nvSpPr>
        <p:spPr/>
        <p:txBody>
          <a:bodyPr>
            <a:normAutofit/>
          </a:bodyPr>
          <a:lstStyle/>
          <a:p>
            <a:endParaRPr lang="en-US" sz="4000" dirty="0"/>
          </a:p>
        </p:txBody>
      </p:sp>
    </p:spTree>
    <p:extLst>
      <p:ext uri="{BB962C8B-B14F-4D97-AF65-F5344CB8AC3E}">
        <p14:creationId xmlns:p14="http://schemas.microsoft.com/office/powerpoint/2010/main" val="2927329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SAS Code For Generating Synthetic Shower Data</a:t>
            </a:r>
            <a:br>
              <a:rPr lang="en-US" sz="2800" b="1" dirty="0" smtClean="0">
                <a:solidFill>
                  <a:srgbClr val="C00000"/>
                </a:solidFill>
              </a:rPr>
            </a:br>
            <a:r>
              <a:rPr lang="en-US" sz="2800" b="1" dirty="0" smtClean="0">
                <a:solidFill>
                  <a:srgbClr val="C00000"/>
                </a:solidFill>
              </a:rPr>
              <a:t>1 of </a:t>
            </a:r>
            <a:r>
              <a:rPr lang="en-US" sz="2800" b="1" dirty="0" smtClean="0">
                <a:solidFill>
                  <a:srgbClr val="C00000"/>
                </a:solidFill>
              </a:rPr>
              <a:t>2</a:t>
            </a:r>
            <a:endParaRPr lang="en-US" sz="2800" b="1" dirty="0">
              <a:solidFill>
                <a:srgbClr val="C00000"/>
              </a:solidFill>
            </a:endParaRPr>
          </a:p>
        </p:txBody>
      </p:sp>
      <p:sp>
        <p:nvSpPr>
          <p:cNvPr id="3" name="TextBox 2"/>
          <p:cNvSpPr txBox="1"/>
          <p:nvPr/>
        </p:nvSpPr>
        <p:spPr>
          <a:xfrm>
            <a:off x="484909" y="1219200"/>
            <a:ext cx="8229600" cy="5262979"/>
          </a:xfrm>
          <a:prstGeom prst="rect">
            <a:avLst/>
          </a:prstGeom>
          <a:noFill/>
        </p:spPr>
        <p:txBody>
          <a:bodyPr wrap="square" rtlCol="0">
            <a:spAutoFit/>
          </a:bodyPr>
          <a:lstStyle/>
          <a:p>
            <a:r>
              <a:rPr lang="en-US" sz="1200" b="1" dirty="0" smtClean="0">
                <a:latin typeface="Courier New" pitchFamily="49" charset="0"/>
                <a:cs typeface="Courier New" pitchFamily="49" charset="0"/>
              </a:rPr>
              <a:t>Here is the R code I used to simulate sampling and to construct the Shower Data.  You are welcome to run this code to make your own data – or use the resultant file that is provided.</a:t>
            </a:r>
          </a:p>
          <a:p>
            <a:pPr lvl="1"/>
            <a:endParaRPr lang="en-US" sz="1200" b="1" dirty="0">
              <a:solidFill>
                <a:schemeClr val="tx2"/>
              </a:solidFill>
              <a:latin typeface="Courier New" pitchFamily="49" charset="0"/>
              <a:cs typeface="Courier New" pitchFamily="49" charset="0"/>
            </a:endParaRPr>
          </a:p>
          <a:p>
            <a:pPr lvl="1"/>
            <a:r>
              <a:rPr lang="en-US" sz="1200" b="1" dirty="0" err="1" smtClean="0">
                <a:solidFill>
                  <a:schemeClr val="tx2"/>
                </a:solidFill>
                <a:latin typeface="Courier New" pitchFamily="49" charset="0"/>
                <a:cs typeface="Courier New" pitchFamily="49" charset="0"/>
              </a:rPr>
              <a:t>howmany</a:t>
            </a:r>
            <a:r>
              <a:rPr lang="en-US" sz="1200" b="1" dirty="0">
                <a:solidFill>
                  <a:schemeClr val="tx2"/>
                </a:solidFill>
                <a:latin typeface="Courier New" pitchFamily="49" charset="0"/>
                <a:cs typeface="Courier New" pitchFamily="49" charset="0"/>
              </a:rPr>
              <a:t>&lt;- 1000</a:t>
            </a:r>
          </a:p>
          <a:p>
            <a:pPr lvl="1"/>
            <a:r>
              <a:rPr lang="en-US" sz="1200" b="1" dirty="0">
                <a:solidFill>
                  <a:schemeClr val="tx2"/>
                </a:solidFill>
                <a:latin typeface="Courier New" pitchFamily="49" charset="0"/>
                <a:cs typeface="Courier New" pitchFamily="49" charset="0"/>
              </a:rPr>
              <a:t>seed&lt;-1</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age &lt;- matrix(2, </a:t>
            </a:r>
            <a:r>
              <a:rPr lang="en-US" sz="1200" b="1" dirty="0" err="1">
                <a:solidFill>
                  <a:schemeClr val="tx2"/>
                </a:solidFill>
                <a:latin typeface="Courier New" pitchFamily="49" charset="0"/>
                <a:cs typeface="Courier New" pitchFamily="49" charset="0"/>
              </a:rPr>
              <a:t>nrow</a:t>
            </a:r>
            <a:r>
              <a:rPr lang="en-US" sz="1200" b="1" dirty="0">
                <a:solidFill>
                  <a:schemeClr val="tx2"/>
                </a:solidFill>
                <a:latin typeface="Courier New" pitchFamily="49" charset="0"/>
                <a:cs typeface="Courier New" pitchFamily="49" charset="0"/>
              </a:rPr>
              <a:t>=</a:t>
            </a:r>
            <a:r>
              <a:rPr lang="en-US" sz="1200" b="1" dirty="0" err="1">
                <a:solidFill>
                  <a:schemeClr val="tx2"/>
                </a:solidFill>
                <a:latin typeface="Courier New" pitchFamily="49" charset="0"/>
                <a:cs typeface="Courier New" pitchFamily="49" charset="0"/>
              </a:rPr>
              <a:t>howmany</a:t>
            </a:r>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ncol</a:t>
            </a:r>
            <a:r>
              <a:rPr lang="en-US" sz="1200" b="1" dirty="0">
                <a:solidFill>
                  <a:schemeClr val="tx2"/>
                </a:solidFill>
                <a:latin typeface="Courier New" pitchFamily="49" charset="0"/>
                <a:cs typeface="Courier New" pitchFamily="49" charset="0"/>
              </a:rPr>
              <a:t>=1)</a:t>
            </a:r>
          </a:p>
          <a:p>
            <a:pPr lvl="1"/>
            <a:r>
              <a:rPr lang="en-US" sz="1200" b="1" dirty="0">
                <a:solidFill>
                  <a:schemeClr val="tx2"/>
                </a:solidFill>
                <a:latin typeface="Courier New" pitchFamily="49" charset="0"/>
                <a:cs typeface="Courier New" pitchFamily="49" charset="0"/>
              </a:rPr>
              <a:t>sex &lt;- matrix(0, </a:t>
            </a:r>
            <a:r>
              <a:rPr lang="en-US" sz="1200" b="1" dirty="0" err="1">
                <a:solidFill>
                  <a:schemeClr val="tx2"/>
                </a:solidFill>
                <a:latin typeface="Courier New" pitchFamily="49" charset="0"/>
                <a:cs typeface="Courier New" pitchFamily="49" charset="0"/>
              </a:rPr>
              <a:t>nrow</a:t>
            </a:r>
            <a:r>
              <a:rPr lang="en-US" sz="1200" b="1" dirty="0">
                <a:solidFill>
                  <a:schemeClr val="tx2"/>
                </a:solidFill>
                <a:latin typeface="Courier New" pitchFamily="49" charset="0"/>
                <a:cs typeface="Courier New" pitchFamily="49" charset="0"/>
              </a:rPr>
              <a:t>=</a:t>
            </a:r>
            <a:r>
              <a:rPr lang="en-US" sz="1200" b="1" dirty="0" err="1">
                <a:solidFill>
                  <a:schemeClr val="tx2"/>
                </a:solidFill>
                <a:latin typeface="Courier New" pitchFamily="49" charset="0"/>
                <a:cs typeface="Courier New" pitchFamily="49" charset="0"/>
              </a:rPr>
              <a:t>howmany</a:t>
            </a:r>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ncol</a:t>
            </a:r>
            <a:r>
              <a:rPr lang="en-US" sz="1200" b="1" dirty="0">
                <a:solidFill>
                  <a:schemeClr val="tx2"/>
                </a:solidFill>
                <a:latin typeface="Courier New" pitchFamily="49" charset="0"/>
                <a:cs typeface="Courier New" pitchFamily="49" charset="0"/>
              </a:rPr>
              <a:t>=1)</a:t>
            </a:r>
          </a:p>
          <a:p>
            <a:pPr lvl="1"/>
            <a:r>
              <a:rPr lang="en-US" sz="1200" b="1" dirty="0">
                <a:solidFill>
                  <a:schemeClr val="tx2"/>
                </a:solidFill>
                <a:latin typeface="Courier New" pitchFamily="49" charset="0"/>
                <a:cs typeface="Courier New" pitchFamily="49" charset="0"/>
              </a:rPr>
              <a:t>average &lt;- matrix(11, </a:t>
            </a:r>
            <a:r>
              <a:rPr lang="en-US" sz="1200" b="1" dirty="0" err="1">
                <a:solidFill>
                  <a:schemeClr val="tx2"/>
                </a:solidFill>
                <a:latin typeface="Courier New" pitchFamily="49" charset="0"/>
                <a:cs typeface="Courier New" pitchFamily="49" charset="0"/>
              </a:rPr>
              <a:t>nrow</a:t>
            </a:r>
            <a:r>
              <a:rPr lang="en-US" sz="1200" b="1" dirty="0">
                <a:solidFill>
                  <a:schemeClr val="tx2"/>
                </a:solidFill>
                <a:latin typeface="Courier New" pitchFamily="49" charset="0"/>
                <a:cs typeface="Courier New" pitchFamily="49" charset="0"/>
              </a:rPr>
              <a:t>=</a:t>
            </a:r>
            <a:r>
              <a:rPr lang="en-US" sz="1200" b="1" dirty="0" err="1">
                <a:solidFill>
                  <a:schemeClr val="tx2"/>
                </a:solidFill>
                <a:latin typeface="Courier New" pitchFamily="49" charset="0"/>
                <a:cs typeface="Courier New" pitchFamily="49" charset="0"/>
              </a:rPr>
              <a:t>howmany</a:t>
            </a:r>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ncol</a:t>
            </a:r>
            <a:r>
              <a:rPr lang="en-US" sz="1200" b="1" dirty="0">
                <a:solidFill>
                  <a:schemeClr val="tx2"/>
                </a:solidFill>
                <a:latin typeface="Courier New" pitchFamily="49" charset="0"/>
                <a:cs typeface="Courier New" pitchFamily="49" charset="0"/>
              </a:rPr>
              <a:t>=1)</a:t>
            </a:r>
          </a:p>
          <a:p>
            <a:pPr lvl="1"/>
            <a:r>
              <a:rPr lang="en-US" sz="1200" b="1" dirty="0" err="1">
                <a:solidFill>
                  <a:schemeClr val="tx2"/>
                </a:solidFill>
                <a:latin typeface="Courier New" pitchFamily="49" charset="0"/>
                <a:cs typeface="Courier New" pitchFamily="49" charset="0"/>
              </a:rPr>
              <a:t>noshower</a:t>
            </a:r>
            <a:r>
              <a:rPr lang="en-US" sz="1200" b="1" dirty="0">
                <a:solidFill>
                  <a:schemeClr val="tx2"/>
                </a:solidFill>
                <a:latin typeface="Courier New" pitchFamily="49" charset="0"/>
                <a:cs typeface="Courier New" pitchFamily="49" charset="0"/>
              </a:rPr>
              <a:t> &lt;- matrix(0.25, </a:t>
            </a:r>
            <a:r>
              <a:rPr lang="en-US" sz="1200" b="1" dirty="0" err="1">
                <a:solidFill>
                  <a:schemeClr val="tx2"/>
                </a:solidFill>
                <a:latin typeface="Courier New" pitchFamily="49" charset="0"/>
                <a:cs typeface="Courier New" pitchFamily="49" charset="0"/>
              </a:rPr>
              <a:t>nrow</a:t>
            </a:r>
            <a:r>
              <a:rPr lang="en-US" sz="1200" b="1" dirty="0">
                <a:solidFill>
                  <a:schemeClr val="tx2"/>
                </a:solidFill>
                <a:latin typeface="Courier New" pitchFamily="49" charset="0"/>
                <a:cs typeface="Courier New" pitchFamily="49" charset="0"/>
              </a:rPr>
              <a:t>=</a:t>
            </a:r>
            <a:r>
              <a:rPr lang="en-US" sz="1200" b="1" dirty="0" err="1">
                <a:solidFill>
                  <a:schemeClr val="tx2"/>
                </a:solidFill>
                <a:latin typeface="Courier New" pitchFamily="49" charset="0"/>
                <a:cs typeface="Courier New" pitchFamily="49" charset="0"/>
              </a:rPr>
              <a:t>howmany</a:t>
            </a:r>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ncol</a:t>
            </a:r>
            <a:r>
              <a:rPr lang="en-US" sz="1200" b="1" dirty="0">
                <a:solidFill>
                  <a:schemeClr val="tx2"/>
                </a:solidFill>
                <a:latin typeface="Courier New" pitchFamily="49" charset="0"/>
                <a:cs typeface="Courier New" pitchFamily="49" charset="0"/>
              </a:rPr>
              <a:t>=1)</a:t>
            </a:r>
          </a:p>
          <a:p>
            <a:pPr lvl="1"/>
            <a:r>
              <a:rPr lang="en-US" sz="1200" b="1" dirty="0">
                <a:solidFill>
                  <a:schemeClr val="tx2"/>
                </a:solidFill>
                <a:latin typeface="Courier New" pitchFamily="49" charset="0"/>
                <a:cs typeface="Courier New" pitchFamily="49" charset="0"/>
              </a:rPr>
              <a:t>income &lt;- matrix(0,nrow=</a:t>
            </a:r>
            <a:r>
              <a:rPr lang="en-US" sz="1200" b="1" dirty="0" err="1">
                <a:solidFill>
                  <a:schemeClr val="tx2"/>
                </a:solidFill>
                <a:latin typeface="Courier New" pitchFamily="49" charset="0"/>
                <a:cs typeface="Courier New" pitchFamily="49" charset="0"/>
              </a:rPr>
              <a:t>howmany,ncol</a:t>
            </a:r>
            <a:r>
              <a:rPr lang="en-US" sz="1200" b="1" dirty="0">
                <a:solidFill>
                  <a:schemeClr val="tx2"/>
                </a:solidFill>
                <a:latin typeface="Courier New" pitchFamily="49" charset="0"/>
                <a:cs typeface="Courier New" pitchFamily="49" charset="0"/>
              </a:rPr>
              <a:t>=1)</a:t>
            </a:r>
          </a:p>
          <a:p>
            <a:pPr lvl="1"/>
            <a:r>
              <a:rPr lang="en-US" sz="1200" b="1" dirty="0">
                <a:solidFill>
                  <a:schemeClr val="tx2"/>
                </a:solidFill>
                <a:latin typeface="Courier New" pitchFamily="49" charset="0"/>
                <a:cs typeface="Courier New" pitchFamily="49" charset="0"/>
              </a:rPr>
              <a:t>bucket &lt;- matrix(0,nrow=</a:t>
            </a:r>
            <a:r>
              <a:rPr lang="en-US" sz="1200" b="1" dirty="0" err="1">
                <a:solidFill>
                  <a:schemeClr val="tx2"/>
                </a:solidFill>
                <a:latin typeface="Courier New" pitchFamily="49" charset="0"/>
                <a:cs typeface="Courier New" pitchFamily="49" charset="0"/>
              </a:rPr>
              <a:t>howmany,ncol</a:t>
            </a:r>
            <a:r>
              <a:rPr lang="en-US" sz="1200" b="1" dirty="0">
                <a:solidFill>
                  <a:schemeClr val="tx2"/>
                </a:solidFill>
                <a:latin typeface="Courier New" pitchFamily="49" charset="0"/>
                <a:cs typeface="Courier New" pitchFamily="49" charset="0"/>
              </a:rPr>
              <a:t>=1)</a:t>
            </a:r>
          </a:p>
          <a:p>
            <a:pPr lvl="1"/>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 &lt;- matrix(0,nrow=</a:t>
            </a:r>
            <a:r>
              <a:rPr lang="en-US" sz="1200" b="1" dirty="0" err="1">
                <a:solidFill>
                  <a:schemeClr val="tx2"/>
                </a:solidFill>
                <a:latin typeface="Courier New" pitchFamily="49" charset="0"/>
                <a:cs typeface="Courier New" pitchFamily="49" charset="0"/>
              </a:rPr>
              <a:t>howmany,ncol</a:t>
            </a:r>
            <a:r>
              <a:rPr lang="en-US" sz="1200" b="1" dirty="0">
                <a:solidFill>
                  <a:schemeClr val="tx2"/>
                </a:solidFill>
                <a:latin typeface="Courier New" pitchFamily="49" charset="0"/>
                <a:cs typeface="Courier New" pitchFamily="49" charset="0"/>
              </a:rPr>
              <a:t>=1)</a:t>
            </a:r>
          </a:p>
          <a:p>
            <a:pPr lvl="1"/>
            <a:endParaRPr lang="en-US" sz="1200" b="1" dirty="0">
              <a:solidFill>
                <a:schemeClr val="tx2"/>
              </a:solidFill>
              <a:latin typeface="Courier New" pitchFamily="49" charset="0"/>
              <a:cs typeface="Courier New" pitchFamily="49" charset="0"/>
            </a:endParaRPr>
          </a:p>
          <a:p>
            <a:pPr lvl="1"/>
            <a:r>
              <a:rPr lang="en-US" sz="1200" b="1" dirty="0">
                <a:solidFill>
                  <a:schemeClr val="tx2"/>
                </a:solidFill>
                <a:latin typeface="Courier New" pitchFamily="49" charset="0"/>
                <a:cs typeface="Courier New" pitchFamily="49" charset="0"/>
              </a:rPr>
              <a:t>for(i in 1:howmany) {</a:t>
            </a:r>
          </a:p>
          <a:p>
            <a:pPr lvl="1"/>
            <a:r>
              <a:rPr lang="en-US" sz="1200" b="1" dirty="0">
                <a:solidFill>
                  <a:schemeClr val="tx2"/>
                </a:solidFill>
                <a:latin typeface="Courier New" pitchFamily="49" charset="0"/>
                <a:cs typeface="Courier New" pitchFamily="49" charset="0"/>
              </a:rPr>
              <a:t>  if(</a:t>
            </a:r>
            <a:r>
              <a:rPr lang="en-US" sz="1200" b="1" dirty="0" err="1">
                <a:solidFill>
                  <a:schemeClr val="tx2"/>
                </a:solidFill>
                <a:latin typeface="Courier New" pitchFamily="49" charset="0"/>
                <a:cs typeface="Courier New" pitchFamily="49" charset="0"/>
              </a:rPr>
              <a:t>runif</a:t>
            </a:r>
            <a:r>
              <a:rPr lang="en-US" sz="1200" b="1" dirty="0">
                <a:solidFill>
                  <a:schemeClr val="tx2"/>
                </a:solidFill>
                <a:latin typeface="Courier New" pitchFamily="49" charset="0"/>
                <a:cs typeface="Courier New" pitchFamily="49" charset="0"/>
              </a:rPr>
              <a:t>(1)&lt;0.5) sex[i]&lt;- 1</a:t>
            </a:r>
          </a:p>
          <a:p>
            <a:pPr lvl="1"/>
            <a:r>
              <a:rPr lang="en-US" sz="1200" b="1" dirty="0">
                <a:solidFill>
                  <a:schemeClr val="tx2"/>
                </a:solidFill>
                <a:latin typeface="Courier New" pitchFamily="49" charset="0"/>
                <a:cs typeface="Courier New" pitchFamily="49" charset="0"/>
              </a:rPr>
              <a:t>  if(sex[i]==0) {</a:t>
            </a:r>
          </a:p>
          <a:p>
            <a:pPr lvl="1"/>
            <a:r>
              <a:rPr lang="en-US" sz="1200" b="1" dirty="0">
                <a:solidFill>
                  <a:schemeClr val="tx2"/>
                </a:solidFill>
                <a:latin typeface="Courier New" pitchFamily="49" charset="0"/>
                <a:cs typeface="Courier New" pitchFamily="49" charset="0"/>
              </a:rPr>
              <a:t>    average[i]&lt;-average[i]+2</a:t>
            </a:r>
          </a:p>
          <a:p>
            <a:pPr lvl="1"/>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noshower</a:t>
            </a:r>
            <a:r>
              <a:rPr lang="en-US" sz="1200" b="1" dirty="0">
                <a:solidFill>
                  <a:schemeClr val="tx2"/>
                </a:solidFill>
                <a:latin typeface="Courier New" pitchFamily="49" charset="0"/>
                <a:cs typeface="Courier New" pitchFamily="49" charset="0"/>
              </a:rPr>
              <a:t>[i]&lt;-</a:t>
            </a:r>
            <a:r>
              <a:rPr lang="en-US" sz="1200" b="1" dirty="0" err="1">
                <a:solidFill>
                  <a:schemeClr val="tx2"/>
                </a:solidFill>
                <a:latin typeface="Courier New" pitchFamily="49" charset="0"/>
                <a:cs typeface="Courier New" pitchFamily="49" charset="0"/>
              </a:rPr>
              <a:t>noshower</a:t>
            </a:r>
            <a:r>
              <a:rPr lang="en-US" sz="1200" b="1" dirty="0">
                <a:solidFill>
                  <a:schemeClr val="tx2"/>
                </a:solidFill>
                <a:latin typeface="Courier New" pitchFamily="49" charset="0"/>
                <a:cs typeface="Courier New" pitchFamily="49" charset="0"/>
              </a:rPr>
              <a:t>[i]-0.1</a:t>
            </a:r>
          </a:p>
          <a:p>
            <a:pPr lvl="1"/>
            <a:r>
              <a:rPr lang="en-US" sz="1200" b="1" dirty="0">
                <a:solidFill>
                  <a:schemeClr val="tx2"/>
                </a:solidFill>
                <a:latin typeface="Courier New" pitchFamily="49" charset="0"/>
                <a:cs typeface="Courier New" pitchFamily="49" charset="0"/>
              </a:rPr>
              <a:t>  }</a:t>
            </a:r>
          </a:p>
          <a:p>
            <a:pPr lvl="1"/>
            <a:r>
              <a:rPr lang="en-US" sz="1200" b="1" dirty="0">
                <a:solidFill>
                  <a:schemeClr val="tx2"/>
                </a:solidFill>
                <a:latin typeface="Courier New" pitchFamily="49" charset="0"/>
                <a:cs typeface="Courier New" pitchFamily="49" charset="0"/>
              </a:rPr>
              <a:t>  if(</a:t>
            </a:r>
            <a:r>
              <a:rPr lang="en-US" sz="1200" b="1" dirty="0" err="1">
                <a:solidFill>
                  <a:schemeClr val="tx2"/>
                </a:solidFill>
                <a:latin typeface="Courier New" pitchFamily="49" charset="0"/>
                <a:cs typeface="Courier New" pitchFamily="49" charset="0"/>
              </a:rPr>
              <a:t>runif</a:t>
            </a:r>
            <a:r>
              <a:rPr lang="en-US" sz="1200" b="1" dirty="0">
                <a:solidFill>
                  <a:schemeClr val="tx2"/>
                </a:solidFill>
                <a:latin typeface="Courier New" pitchFamily="49" charset="0"/>
                <a:cs typeface="Courier New" pitchFamily="49" charset="0"/>
              </a:rPr>
              <a:t>(1)&lt;0.4) age[i]&lt;-1</a:t>
            </a:r>
          </a:p>
          <a:p>
            <a:pPr lvl="1"/>
            <a:r>
              <a:rPr lang="en-US" sz="1200" b="1" dirty="0">
                <a:solidFill>
                  <a:schemeClr val="tx2"/>
                </a:solidFill>
                <a:latin typeface="Courier New" pitchFamily="49" charset="0"/>
                <a:cs typeface="Courier New" pitchFamily="49" charset="0"/>
              </a:rPr>
              <a:t>  if(</a:t>
            </a:r>
            <a:r>
              <a:rPr lang="en-US" sz="1200" b="1" dirty="0" err="1">
                <a:solidFill>
                  <a:schemeClr val="tx2"/>
                </a:solidFill>
                <a:latin typeface="Courier New" pitchFamily="49" charset="0"/>
                <a:cs typeface="Courier New" pitchFamily="49" charset="0"/>
              </a:rPr>
              <a:t>runif</a:t>
            </a:r>
            <a:r>
              <a:rPr lang="en-US" sz="1200" b="1" dirty="0">
                <a:solidFill>
                  <a:schemeClr val="tx2"/>
                </a:solidFill>
                <a:latin typeface="Courier New" pitchFamily="49" charset="0"/>
                <a:cs typeface="Courier New" pitchFamily="49" charset="0"/>
              </a:rPr>
              <a:t>(1)&lt;0.2) age[i]&lt;-3</a:t>
            </a:r>
          </a:p>
          <a:p>
            <a:pPr lvl="1"/>
            <a:r>
              <a:rPr lang="en-US" sz="1200" b="1" dirty="0">
                <a:solidFill>
                  <a:schemeClr val="tx2"/>
                </a:solidFill>
                <a:latin typeface="Courier New" pitchFamily="49" charset="0"/>
                <a:cs typeface="Courier New" pitchFamily="49" charset="0"/>
              </a:rPr>
              <a:t>  if(age==1) average[i]&lt;-average[i] - 2</a:t>
            </a:r>
          </a:p>
          <a:p>
            <a:pPr lvl="1"/>
            <a:r>
              <a:rPr lang="en-US" sz="1200" b="1" dirty="0">
                <a:solidFill>
                  <a:schemeClr val="tx2"/>
                </a:solidFill>
                <a:latin typeface="Courier New" pitchFamily="49" charset="0"/>
                <a:cs typeface="Courier New" pitchFamily="49" charset="0"/>
              </a:rPr>
              <a:t>  if(age==3) {</a:t>
            </a:r>
          </a:p>
          <a:p>
            <a:pPr lvl="1"/>
            <a:r>
              <a:rPr lang="en-US" sz="1200" b="1" dirty="0">
                <a:solidFill>
                  <a:schemeClr val="tx2"/>
                </a:solidFill>
                <a:latin typeface="Courier New" pitchFamily="49" charset="0"/>
                <a:cs typeface="Courier New" pitchFamily="49" charset="0"/>
              </a:rPr>
              <a:t>    average[i]&lt;-average[i] + 2</a:t>
            </a:r>
          </a:p>
          <a:p>
            <a:pPr lvl="1"/>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noshower</a:t>
            </a:r>
            <a:r>
              <a:rPr lang="en-US" sz="1200" b="1" dirty="0">
                <a:solidFill>
                  <a:schemeClr val="tx2"/>
                </a:solidFill>
                <a:latin typeface="Courier New" pitchFamily="49" charset="0"/>
                <a:cs typeface="Courier New" pitchFamily="49" charset="0"/>
              </a:rPr>
              <a:t>[i]&lt;-</a:t>
            </a:r>
            <a:r>
              <a:rPr lang="en-US" sz="1200" b="1" dirty="0" err="1">
                <a:solidFill>
                  <a:schemeClr val="tx2"/>
                </a:solidFill>
                <a:latin typeface="Courier New" pitchFamily="49" charset="0"/>
                <a:cs typeface="Courier New" pitchFamily="49" charset="0"/>
              </a:rPr>
              <a:t>noshower</a:t>
            </a:r>
            <a:r>
              <a:rPr lang="en-US" sz="1200" b="1" dirty="0">
                <a:solidFill>
                  <a:schemeClr val="tx2"/>
                </a:solidFill>
                <a:latin typeface="Courier New" pitchFamily="49" charset="0"/>
                <a:cs typeface="Courier New" pitchFamily="49" charset="0"/>
              </a:rPr>
              <a:t>[i] - 0.1</a:t>
            </a:r>
          </a:p>
          <a:p>
            <a:pPr lvl="1"/>
            <a:r>
              <a:rPr lang="en-US" sz="1200" b="1" dirty="0">
                <a:solidFill>
                  <a:schemeClr val="tx2"/>
                </a:solidFill>
                <a:latin typeface="Courier New" pitchFamily="49" charset="0"/>
                <a:cs typeface="Courier New" pitchFamily="49" charset="0"/>
              </a:rPr>
              <a:t>  </a:t>
            </a:r>
            <a:r>
              <a:rPr lang="en-US" sz="1200" b="1" dirty="0" smtClean="0">
                <a:solidFill>
                  <a:schemeClr val="tx2"/>
                </a:solidFill>
                <a:latin typeface="Courier New" pitchFamily="49" charset="0"/>
                <a:cs typeface="Courier New" pitchFamily="49" charset="0"/>
              </a:rPr>
              <a:t>}</a:t>
            </a:r>
            <a:endParaRPr lang="en-US" sz="12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038810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SAS Code For Generating Synthetic Shower Data</a:t>
            </a:r>
            <a:br>
              <a:rPr lang="en-US" sz="2800" b="1" dirty="0" smtClean="0">
                <a:solidFill>
                  <a:srgbClr val="C00000"/>
                </a:solidFill>
              </a:rPr>
            </a:br>
            <a:r>
              <a:rPr lang="en-US" sz="2800" b="1" dirty="0" smtClean="0">
                <a:solidFill>
                  <a:srgbClr val="C00000"/>
                </a:solidFill>
              </a:rPr>
              <a:t>2 of </a:t>
            </a:r>
            <a:r>
              <a:rPr lang="en-US" sz="2800" b="1" dirty="0" smtClean="0">
                <a:solidFill>
                  <a:srgbClr val="C00000"/>
                </a:solidFill>
              </a:rPr>
              <a:t>2</a:t>
            </a:r>
            <a:endParaRPr lang="en-US" sz="2800" b="1" dirty="0">
              <a:solidFill>
                <a:srgbClr val="C00000"/>
              </a:solidFill>
            </a:endParaRPr>
          </a:p>
        </p:txBody>
      </p:sp>
      <p:sp>
        <p:nvSpPr>
          <p:cNvPr id="3" name="TextBox 2"/>
          <p:cNvSpPr txBox="1"/>
          <p:nvPr/>
        </p:nvSpPr>
        <p:spPr>
          <a:xfrm>
            <a:off x="457200" y="1676400"/>
            <a:ext cx="8229600" cy="3600986"/>
          </a:xfrm>
          <a:prstGeom prst="rect">
            <a:avLst/>
          </a:prstGeom>
          <a:noFill/>
        </p:spPr>
        <p:txBody>
          <a:bodyPr wrap="square" rtlCol="0">
            <a:spAutoFit/>
          </a:bodyPr>
          <a:lstStyle/>
          <a:p>
            <a:pPr lvl="1"/>
            <a:r>
              <a:rPr lang="en-US" sz="1200" b="1" dirty="0">
                <a:solidFill>
                  <a:schemeClr val="tx2"/>
                </a:solidFill>
                <a:latin typeface="Courier New" pitchFamily="49" charset="0"/>
                <a:cs typeface="Courier New" pitchFamily="49" charset="0"/>
              </a:rPr>
              <a:t> income[i] &lt;- 10000 + 50000*</a:t>
            </a:r>
            <a:r>
              <a:rPr lang="en-US" sz="1200" b="1" dirty="0" err="1">
                <a:solidFill>
                  <a:schemeClr val="tx2"/>
                </a:solidFill>
                <a:latin typeface="Courier New" pitchFamily="49" charset="0"/>
                <a:cs typeface="Courier New" pitchFamily="49" charset="0"/>
              </a:rPr>
              <a:t>runif</a:t>
            </a:r>
            <a:r>
              <a:rPr lang="en-US" sz="1200" b="1" dirty="0">
                <a:solidFill>
                  <a:schemeClr val="tx2"/>
                </a:solidFill>
                <a:latin typeface="Courier New" pitchFamily="49" charset="0"/>
                <a:cs typeface="Courier New" pitchFamily="49" charset="0"/>
              </a:rPr>
              <a:t>(10)</a:t>
            </a:r>
          </a:p>
          <a:p>
            <a:pPr lvl="1"/>
            <a:r>
              <a:rPr lang="en-US" sz="1200" b="1" dirty="0">
                <a:solidFill>
                  <a:schemeClr val="tx2"/>
                </a:solidFill>
                <a:latin typeface="Courier New" pitchFamily="49" charset="0"/>
                <a:cs typeface="Courier New" pitchFamily="49" charset="0"/>
              </a:rPr>
              <a:t>  if(sex[i]==1) income[i]&lt;- 1.2*income[i]</a:t>
            </a:r>
          </a:p>
          <a:p>
            <a:pPr lvl="1"/>
            <a:r>
              <a:rPr lang="en-US" sz="1200" b="1" dirty="0">
                <a:solidFill>
                  <a:schemeClr val="tx2"/>
                </a:solidFill>
                <a:latin typeface="Courier New" pitchFamily="49" charset="0"/>
                <a:cs typeface="Courier New" pitchFamily="49" charset="0"/>
              </a:rPr>
              <a:t>  if(age[i]==1) income[i]&lt;- 0.7*income[i]</a:t>
            </a:r>
          </a:p>
          <a:p>
            <a:pPr lvl="1"/>
            <a:r>
              <a:rPr lang="en-US" sz="1200" b="1" dirty="0">
                <a:solidFill>
                  <a:schemeClr val="tx2"/>
                </a:solidFill>
                <a:latin typeface="Courier New" pitchFamily="49" charset="0"/>
                <a:cs typeface="Courier New" pitchFamily="49" charset="0"/>
              </a:rPr>
              <a:t>  if(age[i]==3) income[i]&lt;- 0.9*income[i]</a:t>
            </a:r>
          </a:p>
          <a:p>
            <a:pPr lvl="1"/>
            <a:r>
              <a:rPr lang="en-US" sz="1200" b="1" dirty="0">
                <a:solidFill>
                  <a:schemeClr val="tx2"/>
                </a:solidFill>
                <a:latin typeface="Courier New" pitchFamily="49" charset="0"/>
                <a:cs typeface="Courier New" pitchFamily="49" charset="0"/>
              </a:rPr>
              <a:t>  income[i]&lt;-round(income[i],digits=0)</a:t>
            </a:r>
          </a:p>
          <a:p>
            <a:pPr lvl="1"/>
            <a:r>
              <a:rPr lang="en-US" sz="1200" b="1" dirty="0">
                <a:solidFill>
                  <a:schemeClr val="tx2"/>
                </a:solidFill>
                <a:latin typeface="Courier New" pitchFamily="49" charset="0"/>
                <a:cs typeface="Courier New" pitchFamily="49" charset="0"/>
              </a:rPr>
              <a:t>  </a:t>
            </a:r>
          </a:p>
          <a:p>
            <a:pPr lvl="1"/>
            <a:r>
              <a:rPr lang="en-US" sz="1200" b="1" dirty="0">
                <a:solidFill>
                  <a:schemeClr val="tx2"/>
                </a:solidFill>
                <a:latin typeface="Courier New" pitchFamily="49" charset="0"/>
                <a:cs typeface="Courier New" pitchFamily="49" charset="0"/>
              </a:rPr>
              <a:t>  average[i]&lt;-average[i] + 0.10*income[i]/1000</a:t>
            </a:r>
          </a:p>
          <a:p>
            <a:pPr lvl="1"/>
            <a:r>
              <a:rPr lang="en-US" sz="1200" b="1" dirty="0">
                <a:solidFill>
                  <a:schemeClr val="tx2"/>
                </a:solidFill>
                <a:latin typeface="Courier New" pitchFamily="49" charset="0"/>
                <a:cs typeface="Courier New" pitchFamily="49" charset="0"/>
              </a:rPr>
              <a:t>  bucket[i]&lt;-round(income[i]/10000,digits=0)</a:t>
            </a:r>
          </a:p>
          <a:p>
            <a:pPr lvl="1"/>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noshower</a:t>
            </a:r>
            <a:r>
              <a:rPr lang="en-US" sz="1200" b="1" dirty="0">
                <a:solidFill>
                  <a:schemeClr val="tx2"/>
                </a:solidFill>
                <a:latin typeface="Courier New" pitchFamily="49" charset="0"/>
                <a:cs typeface="Courier New" pitchFamily="49" charset="0"/>
              </a:rPr>
              <a:t>[i]&lt;-</a:t>
            </a:r>
            <a:r>
              <a:rPr lang="en-US" sz="1200" b="1" dirty="0" err="1">
                <a:solidFill>
                  <a:schemeClr val="tx2"/>
                </a:solidFill>
                <a:latin typeface="Courier New" pitchFamily="49" charset="0"/>
                <a:cs typeface="Courier New" pitchFamily="49" charset="0"/>
              </a:rPr>
              <a:t>noshower</a:t>
            </a:r>
            <a:r>
              <a:rPr lang="en-US" sz="1200" b="1" dirty="0">
                <a:solidFill>
                  <a:schemeClr val="tx2"/>
                </a:solidFill>
                <a:latin typeface="Courier New" pitchFamily="49" charset="0"/>
                <a:cs typeface="Courier New" pitchFamily="49" charset="0"/>
              </a:rPr>
              <a:t>[i] - bucket/100</a:t>
            </a:r>
          </a:p>
          <a:p>
            <a:pPr lvl="1"/>
            <a:r>
              <a:rPr lang="en-US" sz="1200" b="1" dirty="0">
                <a:solidFill>
                  <a:schemeClr val="tx2"/>
                </a:solidFill>
                <a:latin typeface="Courier New" pitchFamily="49" charset="0"/>
                <a:cs typeface="Courier New" pitchFamily="49" charset="0"/>
              </a:rPr>
              <a:t>  income[i]&lt;-round(income[i]/1000,digits=0)</a:t>
            </a:r>
          </a:p>
          <a:p>
            <a:pPr lvl="1"/>
            <a:r>
              <a:rPr lang="en-US" sz="1200" b="1" dirty="0">
                <a:solidFill>
                  <a:schemeClr val="tx2"/>
                </a:solidFill>
                <a:latin typeface="Courier New" pitchFamily="49" charset="0"/>
                <a:cs typeface="Courier New" pitchFamily="49" charset="0"/>
              </a:rPr>
              <a:t>  </a:t>
            </a:r>
          </a:p>
          <a:p>
            <a:pPr lvl="1"/>
            <a:r>
              <a:rPr lang="en-US" sz="1200" b="1" dirty="0">
                <a:solidFill>
                  <a:schemeClr val="tx2"/>
                </a:solidFill>
                <a:latin typeface="Courier New" pitchFamily="49" charset="0"/>
                <a:cs typeface="Courier New" pitchFamily="49" charset="0"/>
              </a:rPr>
              <a:t>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[i]&lt;-</a:t>
            </a:r>
            <a:r>
              <a:rPr lang="en-US" sz="1200" b="1" dirty="0" err="1">
                <a:solidFill>
                  <a:schemeClr val="tx2"/>
                </a:solidFill>
                <a:latin typeface="Courier New" pitchFamily="49" charset="0"/>
                <a:cs typeface="Courier New" pitchFamily="49" charset="0"/>
              </a:rPr>
              <a:t>rpois</a:t>
            </a:r>
            <a:r>
              <a:rPr lang="en-US" sz="1200" b="1" dirty="0">
                <a:solidFill>
                  <a:schemeClr val="tx2"/>
                </a:solidFill>
                <a:latin typeface="Courier New" pitchFamily="49" charset="0"/>
                <a:cs typeface="Courier New" pitchFamily="49" charset="0"/>
              </a:rPr>
              <a:t>(1,average[i])</a:t>
            </a:r>
          </a:p>
          <a:p>
            <a:pPr lvl="1"/>
            <a:r>
              <a:rPr lang="en-US" sz="1200" b="1" dirty="0">
                <a:solidFill>
                  <a:schemeClr val="tx2"/>
                </a:solidFill>
                <a:latin typeface="Courier New" pitchFamily="49" charset="0"/>
                <a:cs typeface="Courier New" pitchFamily="49" charset="0"/>
              </a:rPr>
              <a:t>  if(</a:t>
            </a:r>
            <a:r>
              <a:rPr lang="en-US" sz="1200" b="1" dirty="0" err="1">
                <a:solidFill>
                  <a:schemeClr val="tx2"/>
                </a:solidFill>
                <a:latin typeface="Courier New" pitchFamily="49" charset="0"/>
                <a:cs typeface="Courier New" pitchFamily="49" charset="0"/>
              </a:rPr>
              <a:t>runif</a:t>
            </a:r>
            <a:r>
              <a:rPr lang="en-US" sz="1200" b="1" dirty="0">
                <a:solidFill>
                  <a:schemeClr val="tx2"/>
                </a:solidFill>
                <a:latin typeface="Courier New" pitchFamily="49" charset="0"/>
                <a:cs typeface="Courier New" pitchFamily="49" charset="0"/>
              </a:rPr>
              <a:t>(111)&lt;</a:t>
            </a:r>
            <a:r>
              <a:rPr lang="en-US" sz="1200" b="1" dirty="0" err="1">
                <a:solidFill>
                  <a:schemeClr val="tx2"/>
                </a:solidFill>
                <a:latin typeface="Courier New" pitchFamily="49" charset="0"/>
                <a:cs typeface="Courier New" pitchFamily="49" charset="0"/>
              </a:rPr>
              <a:t>noshower</a:t>
            </a:r>
            <a:r>
              <a:rPr lang="en-US" sz="1200" b="1" dirty="0">
                <a:solidFill>
                  <a:schemeClr val="tx2"/>
                </a:solidFill>
                <a:latin typeface="Courier New" pitchFamily="49" charset="0"/>
                <a:cs typeface="Courier New" pitchFamily="49" charset="0"/>
              </a:rPr>
              <a:t>[i]) </a:t>
            </a:r>
            <a:r>
              <a:rPr lang="en-US" sz="1200" b="1" dirty="0" err="1">
                <a:solidFill>
                  <a:schemeClr val="tx2"/>
                </a:solidFill>
                <a:latin typeface="Courier New" pitchFamily="49" charset="0"/>
                <a:cs typeface="Courier New" pitchFamily="49" charset="0"/>
              </a:rPr>
              <a:t>showerlength</a:t>
            </a:r>
            <a:r>
              <a:rPr lang="en-US" sz="1200" b="1" dirty="0">
                <a:solidFill>
                  <a:schemeClr val="tx2"/>
                </a:solidFill>
                <a:latin typeface="Courier New" pitchFamily="49" charset="0"/>
                <a:cs typeface="Courier New" pitchFamily="49" charset="0"/>
              </a:rPr>
              <a:t>[i]&lt;-0</a:t>
            </a:r>
          </a:p>
          <a:p>
            <a:pPr lvl="1"/>
            <a:r>
              <a:rPr lang="en-US" sz="1200" b="1" dirty="0">
                <a:solidFill>
                  <a:schemeClr val="tx2"/>
                </a:solidFill>
                <a:latin typeface="Courier New" pitchFamily="49" charset="0"/>
                <a:cs typeface="Courier New" pitchFamily="49" charset="0"/>
              </a:rPr>
              <a:t>}</a:t>
            </a:r>
          </a:p>
          <a:p>
            <a:pPr lvl="1"/>
            <a:endParaRPr lang="en-US" sz="1200" b="1" dirty="0">
              <a:solidFill>
                <a:schemeClr val="tx2"/>
              </a:solidFill>
              <a:latin typeface="Courier New" pitchFamily="49" charset="0"/>
              <a:cs typeface="Courier New" pitchFamily="49" charset="0"/>
            </a:endParaRPr>
          </a:p>
          <a:p>
            <a:pPr lvl="1"/>
            <a:endParaRPr lang="en-US" sz="1200" b="1" dirty="0">
              <a:solidFill>
                <a:schemeClr val="tx2"/>
              </a:solidFill>
              <a:latin typeface="Courier New" pitchFamily="49" charset="0"/>
              <a:cs typeface="Courier New" pitchFamily="49" charset="0"/>
            </a:endParaRPr>
          </a:p>
          <a:p>
            <a:pPr lvl="1"/>
            <a:r>
              <a:rPr lang="en-US" sz="1200" b="1" dirty="0" err="1">
                <a:solidFill>
                  <a:schemeClr val="tx2"/>
                </a:solidFill>
                <a:latin typeface="Courier New" pitchFamily="49" charset="0"/>
                <a:cs typeface="Courier New" pitchFamily="49" charset="0"/>
              </a:rPr>
              <a:t>mydata</a:t>
            </a:r>
            <a:r>
              <a:rPr lang="en-US" sz="1200" b="1" dirty="0">
                <a:solidFill>
                  <a:schemeClr val="tx2"/>
                </a:solidFill>
                <a:latin typeface="Courier New" pitchFamily="49" charset="0"/>
                <a:cs typeface="Courier New" pitchFamily="49" charset="0"/>
              </a:rPr>
              <a:t>&lt;-</a:t>
            </a:r>
            <a:r>
              <a:rPr lang="en-US" sz="1200" b="1" dirty="0" err="1">
                <a:solidFill>
                  <a:schemeClr val="tx2"/>
                </a:solidFill>
                <a:latin typeface="Courier New" pitchFamily="49" charset="0"/>
                <a:cs typeface="Courier New" pitchFamily="49" charset="0"/>
              </a:rPr>
              <a:t>cbind.data.frame</a:t>
            </a:r>
            <a:r>
              <a:rPr lang="en-US" sz="1200" b="1" dirty="0">
                <a:solidFill>
                  <a:schemeClr val="tx2"/>
                </a:solidFill>
                <a:latin typeface="Courier New" pitchFamily="49" charset="0"/>
                <a:cs typeface="Courier New" pitchFamily="49" charset="0"/>
              </a:rPr>
              <a:t>(</a:t>
            </a:r>
            <a:r>
              <a:rPr lang="en-US" sz="1200" b="1" dirty="0" err="1">
                <a:solidFill>
                  <a:schemeClr val="tx2"/>
                </a:solidFill>
                <a:latin typeface="Courier New" pitchFamily="49" charset="0"/>
                <a:cs typeface="Courier New" pitchFamily="49" charset="0"/>
              </a:rPr>
              <a:t>age,sex,income,showerlength</a:t>
            </a:r>
            <a:r>
              <a:rPr lang="en-US" sz="1200" b="1" dirty="0">
                <a:solidFill>
                  <a:schemeClr val="tx2"/>
                </a:solidFill>
                <a:latin typeface="Courier New" pitchFamily="49" charset="0"/>
                <a:cs typeface="Courier New" pitchFamily="49" charset="0"/>
              </a:rPr>
              <a:t>)</a:t>
            </a:r>
          </a:p>
          <a:p>
            <a:pPr lvl="1"/>
            <a:endParaRPr lang="en-US" sz="1200" b="1" dirty="0">
              <a:solidFill>
                <a:schemeClr val="tx2"/>
              </a:solidFill>
              <a:latin typeface="Courier New" pitchFamily="49" charset="0"/>
              <a:cs typeface="Courier New" pitchFamily="49" charset="0"/>
            </a:endParaRPr>
          </a:p>
          <a:p>
            <a:pPr lvl="1"/>
            <a:r>
              <a:rPr lang="en-US" sz="1200" b="1" dirty="0" err="1">
                <a:solidFill>
                  <a:schemeClr val="tx2"/>
                </a:solidFill>
                <a:latin typeface="Courier New" pitchFamily="49" charset="0"/>
                <a:cs typeface="Courier New" pitchFamily="49" charset="0"/>
              </a:rPr>
              <a:t>write.table</a:t>
            </a:r>
            <a:r>
              <a:rPr lang="en-US" sz="1200" b="1" dirty="0">
                <a:solidFill>
                  <a:schemeClr val="tx2"/>
                </a:solidFill>
                <a:latin typeface="Courier New" pitchFamily="49" charset="0"/>
                <a:cs typeface="Courier New" pitchFamily="49" charset="0"/>
              </a:rPr>
              <a:t>(</a:t>
            </a:r>
            <a:r>
              <a:rPr lang="en-US" sz="1200" b="1" dirty="0" err="1">
                <a:solidFill>
                  <a:schemeClr val="tx2"/>
                </a:solidFill>
                <a:latin typeface="Courier New" pitchFamily="49" charset="0"/>
                <a:cs typeface="Courier New" pitchFamily="49" charset="0"/>
              </a:rPr>
              <a:t>mydata,file</a:t>
            </a:r>
            <a:r>
              <a:rPr lang="en-US" sz="1200" b="1" dirty="0">
                <a:solidFill>
                  <a:schemeClr val="tx2"/>
                </a:solidFill>
                <a:latin typeface="Courier New" pitchFamily="49" charset="0"/>
                <a:cs typeface="Courier New" pitchFamily="49" charset="0"/>
              </a:rPr>
              <a:t>="</a:t>
            </a:r>
            <a:r>
              <a:rPr lang="en-US" sz="1200" b="1" dirty="0" err="1">
                <a:solidFill>
                  <a:schemeClr val="tx2"/>
                </a:solidFill>
                <a:latin typeface="Courier New" pitchFamily="49" charset="0"/>
                <a:cs typeface="Courier New" pitchFamily="49" charset="0"/>
              </a:rPr>
              <a:t>showerdata</a:t>
            </a:r>
            <a:r>
              <a:rPr lang="en-US" sz="1200" b="1" dirty="0">
                <a:solidFill>
                  <a:schemeClr val="tx2"/>
                </a:solidFill>
                <a:latin typeface="Courier New" pitchFamily="49" charset="0"/>
                <a:cs typeface="Courier New" pitchFamily="49" charset="0"/>
              </a:rPr>
              <a:t>",append=FALSE, </a:t>
            </a:r>
            <a:r>
              <a:rPr lang="en-US" sz="1200" b="1" dirty="0" err="1">
                <a:solidFill>
                  <a:schemeClr val="tx2"/>
                </a:solidFill>
                <a:latin typeface="Courier New" pitchFamily="49" charset="0"/>
                <a:cs typeface="Courier New" pitchFamily="49" charset="0"/>
              </a:rPr>
              <a:t>sep</a:t>
            </a:r>
            <a:r>
              <a:rPr lang="en-US" sz="1200" b="1" dirty="0">
                <a:solidFill>
                  <a:schemeClr val="tx2"/>
                </a:solidFill>
                <a:latin typeface="Courier New" pitchFamily="49" charset="0"/>
                <a:cs typeface="Courier New" pitchFamily="49" charset="0"/>
              </a:rPr>
              <a:t>="  ", </a:t>
            </a:r>
            <a:r>
              <a:rPr lang="en-US" sz="1200" b="1" dirty="0" err="1">
                <a:solidFill>
                  <a:schemeClr val="tx2"/>
                </a:solidFill>
                <a:latin typeface="Courier New" pitchFamily="49" charset="0"/>
                <a:cs typeface="Courier New" pitchFamily="49" charset="0"/>
              </a:rPr>
              <a:t>eol</a:t>
            </a:r>
            <a:r>
              <a:rPr lang="en-US" sz="1200" b="1" dirty="0">
                <a:solidFill>
                  <a:schemeClr val="tx2"/>
                </a:solidFill>
                <a:latin typeface="Courier New" pitchFamily="49" charset="0"/>
                <a:cs typeface="Courier New" pitchFamily="49" charset="0"/>
              </a:rPr>
              <a:t>="\n")</a:t>
            </a:r>
            <a:endParaRPr lang="en-US" sz="1200" b="1" dirty="0" smtClean="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830893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Initial Analysis</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0566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6560</TotalTime>
  <Words>2218</Words>
  <Application>Microsoft Office PowerPoint</Application>
  <PresentationFormat>On-screen Show (4:3)</PresentationFormat>
  <Paragraphs>311</Paragraphs>
  <Slides>39</Slides>
  <Notes>30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7" baseType="lpstr">
      <vt:lpstr>Arial</vt:lpstr>
      <vt:lpstr>Arial Unicode MS</vt:lpstr>
      <vt:lpstr>Calibri</vt:lpstr>
      <vt:lpstr>Courier New</vt:lpstr>
      <vt:lpstr>Times New Roman</vt:lpstr>
      <vt:lpstr>Office Theme</vt:lpstr>
      <vt:lpstr>Microsoft Excel Worksheet</vt:lpstr>
      <vt:lpstr>Microsoft Word Document</vt:lpstr>
      <vt:lpstr>Zero Inflated Poisson Regression</vt:lpstr>
      <vt:lpstr>ZIP Models</vt:lpstr>
      <vt:lpstr>“ZIP Counting Data”</vt:lpstr>
      <vt:lpstr>“ZIP Counting Data”</vt:lpstr>
      <vt:lpstr>“ZIP Counting Data”</vt:lpstr>
      <vt:lpstr>Create Synthetic Data</vt:lpstr>
      <vt:lpstr>SAS Code For Generating Synthetic Shower Data 1 of 2</vt:lpstr>
      <vt:lpstr>SAS Code For Generating Synthetic Shower Data 2 of 2</vt:lpstr>
      <vt:lpstr>Initial Analysis</vt:lpstr>
      <vt:lpstr>Housekeeping Steps</vt:lpstr>
      <vt:lpstr>Housekeeping Steps</vt:lpstr>
      <vt:lpstr>Housekeeping Steps</vt:lpstr>
      <vt:lpstr>Housekeeping Steps</vt:lpstr>
      <vt:lpstr>Housekeeping Steps</vt:lpstr>
      <vt:lpstr>Modeling ZIP Data</vt:lpstr>
      <vt:lpstr>Modeling ZIP Data</vt:lpstr>
      <vt:lpstr>Method 1: Poisson/Negative Binomial Regression</vt:lpstr>
      <vt:lpstr>Method 1: Poisson/Negative Binomial Regression</vt:lpstr>
      <vt:lpstr>Method 1: Poisson/Negative Binomial Regression</vt:lpstr>
      <vt:lpstr>Method 1: Poisson/Negative Binomial Regression</vt:lpstr>
      <vt:lpstr>Method 1: Predicted Values from Poisson Regression</vt:lpstr>
      <vt:lpstr>Method 1: Predicted Values from Negative Binomial Regression</vt:lpstr>
      <vt:lpstr>Modeling ZIP Data</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Method 2: ZIP Regression</vt:lpstr>
      <vt:lpstr>Modeling ZIP Data</vt:lpstr>
      <vt:lpstr>Method 3: ZINB Regression</vt:lpstr>
      <vt:lpstr>Modeling ZIP Data</vt:lpstr>
      <vt:lpstr>Method 4: Logistic Hurdle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Wedding</dc:creator>
  <cp:lastModifiedBy>Mickelson, William T</cp:lastModifiedBy>
  <cp:revision>220</cp:revision>
  <dcterms:created xsi:type="dcterms:W3CDTF">2006-08-16T00:00:00Z</dcterms:created>
  <dcterms:modified xsi:type="dcterms:W3CDTF">2017-11-05T19:06:32Z</dcterms:modified>
</cp:coreProperties>
</file>